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300" r:id="rId5"/>
    <p:sldId id="264" r:id="rId6"/>
    <p:sldId id="269" r:id="rId7"/>
    <p:sldId id="266" r:id="rId8"/>
    <p:sldId id="267" r:id="rId9"/>
    <p:sldId id="268" r:id="rId10"/>
    <p:sldId id="270" r:id="rId11"/>
    <p:sldId id="271" r:id="rId12"/>
    <p:sldId id="272" r:id="rId13"/>
    <p:sldId id="295" r:id="rId14"/>
    <p:sldId id="296" r:id="rId15"/>
    <p:sldId id="297" r:id="rId16"/>
    <p:sldId id="298" r:id="rId17"/>
    <p:sldId id="299" r:id="rId18"/>
    <p:sldId id="307" r:id="rId19"/>
    <p:sldId id="302" r:id="rId20"/>
    <p:sldId id="277" r:id="rId21"/>
    <p:sldId id="303" r:id="rId22"/>
    <p:sldId id="304" r:id="rId23"/>
    <p:sldId id="305" r:id="rId24"/>
    <p:sldId id="306" r:id="rId25"/>
    <p:sldId id="274" r:id="rId26"/>
    <p:sldId id="279" r:id="rId27"/>
    <p:sldId id="284" r:id="rId28"/>
    <p:sldId id="285" r:id="rId29"/>
    <p:sldId id="286" r:id="rId30"/>
    <p:sldId id="288" r:id="rId31"/>
    <p:sldId id="289" r:id="rId32"/>
    <p:sldId id="290" r:id="rId33"/>
    <p:sldId id="291" r:id="rId34"/>
    <p:sldId id="292" r:id="rId35"/>
    <p:sldId id="293" r:id="rId36"/>
    <p:sldId id="257" r:id="rId37"/>
    <p:sldId id="258" r:id="rId38"/>
    <p:sldId id="260" r:id="rId39"/>
    <p:sldId id="261" r:id="rId40"/>
    <p:sldId id="26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83" d="100"/>
          <a:sy n="83" d="100"/>
        </p:scale>
        <p:origin x="-141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7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639F-6B2E-4D06-A404-7BDCA97990DB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5674-A20A-4199-AB73-300D9EB2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3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639F-6B2E-4D06-A404-7BDCA97990DB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5674-A20A-4199-AB73-300D9EB2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2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639F-6B2E-4D06-A404-7BDCA97990DB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5674-A20A-4199-AB73-300D9EB2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76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D4A2-8A33-46D8-ADD1-727F667B8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38AF-262A-4F2D-A544-7386AFE21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6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D4A2-8A33-46D8-ADD1-727F667B8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38AF-262A-4F2D-A544-7386AFE21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28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D4A2-8A33-46D8-ADD1-727F667B8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38AF-262A-4F2D-A544-7386AFE21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99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D4A2-8A33-46D8-ADD1-727F667B8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38AF-262A-4F2D-A544-7386AFE21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59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D4A2-8A33-46D8-ADD1-727F667B8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38AF-262A-4F2D-A544-7386AFE21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27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D4A2-8A33-46D8-ADD1-727F667B8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38AF-262A-4F2D-A544-7386AFE21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79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D4A2-8A33-46D8-ADD1-727F667B8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38AF-262A-4F2D-A544-7386AFE21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25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D4A2-8A33-46D8-ADD1-727F667B8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38AF-262A-4F2D-A544-7386AFE21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9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639F-6B2E-4D06-A404-7BDCA97990DB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5674-A20A-4199-AB73-300D9EB2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14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D4A2-8A33-46D8-ADD1-727F667B8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38AF-262A-4F2D-A544-7386AFE21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40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D4A2-8A33-46D8-ADD1-727F667B8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38AF-262A-4F2D-A544-7386AFE21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10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D4A2-8A33-46D8-ADD1-727F667B8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38AF-262A-4F2D-A544-7386AFE21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77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D4A2-8A33-46D8-ADD1-727F667B8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38AF-262A-4F2D-A544-7386AFE21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88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D4A2-8A33-46D8-ADD1-727F667B8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38AF-262A-4F2D-A544-7386AFE21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57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D4A2-8A33-46D8-ADD1-727F667B8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38AF-262A-4F2D-A544-7386AFE21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539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D4A2-8A33-46D8-ADD1-727F667B8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38AF-262A-4F2D-A544-7386AFE21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90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D4A2-8A33-46D8-ADD1-727F667B8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38AF-262A-4F2D-A544-7386AFE21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8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D4A2-8A33-46D8-ADD1-727F667B8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38AF-262A-4F2D-A544-7386AFE21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70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D4A2-8A33-46D8-ADD1-727F667B8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38AF-262A-4F2D-A544-7386AFE21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8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639F-6B2E-4D06-A404-7BDCA97990DB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5674-A20A-4199-AB73-300D9EB2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600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D4A2-8A33-46D8-ADD1-727F667B8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38AF-262A-4F2D-A544-7386AFE21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75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D4A2-8A33-46D8-ADD1-727F667B8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38AF-262A-4F2D-A544-7386AFE21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8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D4A2-8A33-46D8-ADD1-727F667B8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38AF-262A-4F2D-A544-7386AFE21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30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D4A2-8A33-46D8-ADD1-727F667B8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38AF-262A-4F2D-A544-7386AFE21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37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639F-6B2E-4D06-A404-7BDCA97990DB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5674-A20A-4199-AB73-300D9EB2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8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639F-6B2E-4D06-A404-7BDCA97990DB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5674-A20A-4199-AB73-300D9EB2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2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639F-6B2E-4D06-A404-7BDCA97990DB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5674-A20A-4199-AB73-300D9EB2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6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639F-6B2E-4D06-A404-7BDCA97990DB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5674-A20A-4199-AB73-300D9EB2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639F-6B2E-4D06-A404-7BDCA97990DB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5674-A20A-4199-AB73-300D9EB2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8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639F-6B2E-4D06-A404-7BDCA97990DB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5674-A20A-4199-AB73-300D9EB2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6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E639F-6B2E-4D06-A404-7BDCA97990DB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35674-A20A-4199-AB73-300D9EB2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5D4A2-8A33-46D8-ADD1-727F667B8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738AF-262A-4F2D-A544-7386AFE21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1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5D4A2-8A33-46D8-ADD1-727F667B8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738AF-262A-4F2D-A544-7386AFE21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8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1.vsdx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2.vsdx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28016" y="2421255"/>
            <a:ext cx="7772400" cy="8890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/>
              <a:t>Project Pegasus</a:t>
            </a:r>
            <a:endParaRPr lang="en-US" sz="6000" b="1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286000" y="4486656"/>
            <a:ext cx="6629400" cy="1990344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smtClean="0">
                <a:solidFill>
                  <a:schemeClr val="tx1"/>
                </a:solidFill>
              </a:rPr>
              <a:t>Team A</a:t>
            </a:r>
          </a:p>
          <a:p>
            <a:pPr algn="r"/>
            <a:r>
              <a:rPr lang="en-US" sz="2000" dirty="0" err="1" smtClean="0">
                <a:solidFill>
                  <a:schemeClr val="tx1"/>
                </a:solidFill>
              </a:rPr>
              <a:t>Tushar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Agrawal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Sean Bryan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 Pratik </a:t>
            </a:r>
            <a:r>
              <a:rPr lang="en-US" sz="2000" dirty="0" err="1" smtClean="0">
                <a:solidFill>
                  <a:schemeClr val="tx1"/>
                </a:solidFill>
              </a:rPr>
              <a:t>Chatrath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and Adam </a:t>
            </a:r>
            <a:r>
              <a:rPr lang="en-US" sz="2000" dirty="0" err="1" smtClean="0">
                <a:solidFill>
                  <a:schemeClr val="tx1"/>
                </a:solidFill>
              </a:rPr>
              <a:t>Yabroudi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6" name="Picture 2" descr="C:\Users\Adam\Desktop\mrsd project\pegasus logo\7.pn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7625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9832" y="2971800"/>
            <a:ext cx="7772400" cy="889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Package Delivery System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251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Subsystems Descriptions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Electro-Mechanical Subsystem</a:t>
            </a:r>
          </a:p>
          <a:p>
            <a:pPr lvl="0"/>
            <a:r>
              <a:rPr lang="en-US" dirty="0" smtClean="0"/>
              <a:t>Obstacle Avoidance Subsystem</a:t>
            </a:r>
          </a:p>
          <a:p>
            <a:pPr lvl="0"/>
            <a:r>
              <a:rPr lang="en-US" dirty="0" smtClean="0"/>
              <a:t>Vision Subsystem</a:t>
            </a:r>
          </a:p>
          <a:p>
            <a:pPr lvl="0"/>
            <a:r>
              <a:rPr lang="en-US" dirty="0" smtClean="0"/>
              <a:t>Ground Platform Subsystem</a:t>
            </a:r>
          </a:p>
          <a:p>
            <a:pPr lvl="0"/>
            <a:r>
              <a:rPr lang="en-US" dirty="0" smtClean="0"/>
              <a:t>Flight Control </a:t>
            </a:r>
            <a:r>
              <a:rPr lang="en-US" dirty="0" smtClean="0"/>
              <a:t>Subsystem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230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Electro-Mechanical Subsystem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33400" y="1511934"/>
          <a:ext cx="3040063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r:id="rId3" imgW="3038585" imgH="2505243" progId="Visio.Drawing.15">
                  <p:embed/>
                </p:oleObj>
              </mc:Choice>
              <mc:Fallback>
                <p:oleObj r:id="rId3" imgW="3038585" imgH="2505243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11934"/>
                        <a:ext cx="3040063" cy="2498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http://cdn.shopify.com/s/files/1/0264/2161/products/Top-Optimized-disclaimer.png?v=139722818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209" y="1255394"/>
            <a:ext cx="4887311" cy="30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.shopify.com/s/files/1/0264/2161/products/Side-Medium-Optimized-disclaimer.png?v=13972283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25" y="3810000"/>
            <a:ext cx="38140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icadrone.com/img/p/1/1/5/115-thickbox_default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4" t="23841" r="17546" b="26879"/>
          <a:stretch/>
        </p:blipFill>
        <p:spPr bwMode="auto">
          <a:xfrm>
            <a:off x="990600" y="4294953"/>
            <a:ext cx="2404872" cy="200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6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Obstacle Avoidance Subsystem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04800" y="1676400"/>
          <a:ext cx="403655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r:id="rId3" imgW="3009860" imgH="1362190" progId="Visio.Drawing.15">
                  <p:embed/>
                </p:oleObj>
              </mc:Choice>
              <mc:Fallback>
                <p:oleObj r:id="rId3" imgW="3009860" imgH="136219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4036558" cy="182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 descr="LIDAR-Lite 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096" y="11430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data:image/jpeg;base64,/9j/4AAQSkZJRgABAQAAAQABAAD/2wCEAAkGBxQREhQUEhQVFRUXFxgXFxcXFxQXFxQWFhYYFhQWGBoYHCggGRolHRUVITEkJSksLi4uFx8zODMsNygtLisBCgoKDg0OFxAQFywfHBwsLCwsLCwtKzcsLCwsLDcsLCwsLC0sLCwxLC0sLCwsNywsNzcsLiwsLDcwLC4rLSwsLf/AABEIAOAAxAMBIgACEQEDEQH/xAAcAAEAAQUBAQAAAAAAAAAAAAAABQIDBAYHAQj/xABCEAACAQIDBgMFBgQEBAcAAAABAgADEQQhMQUGEkFRYQcicRMygZGhQlJiscHwI2Ny0RQzc7JDgqLhJDREU5PS8f/EABoBAQEBAQEBAQAAAAAAAAAAAAABAgMEBQb/xAAmEQEBAAICAQIFBQAAAAAAAAAAAQIRAzEhUfAEBUFxkSMyYbGy/9oADAMBAAIRAxEAPwDuMREBERAREQEREBERARE1Hf3fWns5Aq2eu/uITYKNPaORoo+sDZNo7QpYdC9aolNB9piAPrqZoW2fF3DU7jD03rkfa/y6fzIJPwE1/b24uKx1JcWMWmMqEE8K5U1H3aWduWhAM5xisI9FytQMrqbFSCCD0N9Iakb1ivF3Guf4aUaQ6WaofmxH5SOq+JG0Tn/iB/yogHxuDNSvfLT0/WXcPhWZlVRxMxAABFiSbAEnKF02nD+JW0Qf84H1poR8bASZwHizjR79ClXsLng40IA1NxxD6TDwnhy7MtKtXFKsy8fs0pPURV1Bq1AQqDlzmz4usMKKHDUXAogs1FgwoVzYjjWvR8z9bGx9JU8JTYPipg8RZavFh2/mZp8HXL52m80qgYBlIZSLggggjqCNZ89b443D4p6SYOleqBwu9NCi12yA4KVyeWpzN5tu5WwNpbOotXNSmlMDiOFqtk/M+bSi3fPuJE063Ei93dt0sbRWtRORyKm3EjD3ka3MSUhCIiAiIgIiICIiAiIgIiICIiBZxuIFKm9RslRSx9FFz+U+eNk4/D47HVa+0GI9pc0wSRTuMkSowBKoBbSd13xpF8Di1GpoVQPihnzBh2Fs+R0/ekfVqOpslTAolfB2p13YA4WgzYnD4hSbCqCB5LjPMybbH4Lav/hsfT/w2MXykEgMDqOB9Gvl5T15zl+7289fBurUmZkHEPYl34POpBPCDa+d721k3u+cJWf2X+GUpw8VatiK/BWBOrU7ZLY8gCTzteU0u7c3BfBVQ1YVKuDv5noWDqvIsCDbvy7iZux9mNhizYLE4avhKn+bTxDInCOlUHMEaXHykjsveutgkZrti9nrV9iruOGuvlvo3vrqM9bcpmY7crA7VUV8FUWkxILhRcC+oane6N9IN+rX95970XjwmFIxGHdOEpU42VKh/wDZa4ZlHQ5dOktbs+HGKxKqcUzUKAFwr3L2/Chyp5cz8ptGIXZ+wFW1Nq2JIuGYec9+IjhQek0vbO8O0NqhvKy0L/5dPyg9syDUOenfSLddn2bTX3m2dshTTwFNa9fQve/rxVLebPkv0nPd4t58RjWviXut8qa+VV+HX1vIaqCpIsQQbG9wwIOYIOhvKQOvz5wum7eEm3Dh8etK/wDDxA4COjqLo3rqJ36fNO4VAvtLCcOi1AxPXIz6WkZpERCEREBERAREQEREBERAREQI3eOoFwtYn7hHzyH5z5s2ns61Vig946d+YtPoLf6uFwdVb2ZgOHqeFgx/L6zg+Lq8WYmd+Wp0h3BXQW7857QrFWDBijA3VxcEHrl+kv4tic759+frMB64+0CO4zE3Krou6W/7IwpY1memW4vbMS7oQPJYHJRe92Av+c2LC7Eas1TEYU0qGIDE0quFqe0p4lWPFatTOanqSdeXKcdpV05MpPRjYfIzLw21XpD+HXKLxBiFqcIuNDl/aVHXMHvnhsUWwe1Epq6tw+0B/guwy4lbWmfj8Zi7a3TxeBTjwDLXojiYKyq9RA2bWt76nXL5GaPvNv6MUnAFoIpChz5Xq1SvN3sOeeQHxlvdvxJr4EcNJva07ZU3Viq/0m4ImcsZlNUQmMrOaju9zUZmZ2IsSzMSxt1uTPcLhGq3sNBdjooHUn935S9tveGrjqpq1FpoT91QP/0+sYQWFr9/jG1bZ4c4cU8VSbmWA9Bed8nz/uriOCvTPRlPyM73ha61EV0N1ZQynqGFwZmM1diImkIiICIiAiIgIiICIiAieGaZvX4kYTBcSKwr1hl7OmQQp/G2i+mvaBEeKeOK4ijTvkaFVrdTx0xf4W+s5RihmSJm7wb6VMdUWtW4FdCVVFFgKLjzAEm7EMqkn6DSYVQ3mL23OtMOq8jq5mdjEkZWvLEWrSg0x0E94pQz+vylRUEHSXkmOH9ZWrdoVnUTJXCmQ1Hv/aTGDWRdJzY78Lg9xOyeGWKNXZ9EnkXUf0q7BfpOFviCg8ubHyqOrHT5Tcd0fEdNnlcHVUNh6YCiol+NXt/EuNGHETpmLc+SJXbImJszaNLEUxUo1FqI2jKbj/sexmXNMkREBERAREQEREBIbereKjs+ga1Ym1+FVX3nY6KJMzn3jNTU4WlxLxAVfivlOYhZ25hvb4oYvGs1OmRQo/cRjxsOfG9voLCaWj3GWkltqpU4SVsaZFiygAgdGty7jKRCCwy0kVj4xrMh6H9RNpoYfhuAfLqBncX5dxn++WpbSGk2bB4jjpI3YX9RkYpFrFyKxGny/OSOJp6kGx/OR1a/O2sirJEpIlxxbL/vLLVB+7yo9nqZyj2glaN0B/KBm4YSWw1UCwOp5c5C0ST29JI4UAAnt8ZFW9v4iyhkchi1hysAM7dPWYGGPlEs7afzKOgv85ew4solT6pvd3eXEYBy+HqcPNlOaOB95f1y9Z3DcnxNwu0OGmzLRrn7DMLOf5bc/TWfOlQXI7G9uszqOCDXIdiPQAL0z636Sj64ia74f4pquz8Ozv7RuCxbmSptn3yiGWxREQEREBERATSfFpP/AAQPSqv1Bm7TT/FVb4Bu1RPzMl6WOIZqbpl1HI/v5TExWzVqeal5X509AT+C+h/Cfh0mcZQRMxpqeNTkcvXUHuJkbDxXDek2Wd19eY/WTW0sEtYebJuT/kG6j6zWcTRNM8FUEH7LDP0t95fqJrtE9XkZjdPiPzEx12i62DeYcm/f6yjE7QVhax1H0IP6SaNshpbJF+UxquP+6Jhs5JuTnLpNpdRKgLyPo423vZ95kLjE6/Qwu2bSEzS4VCTIkbQUaXPwlFTFF83NlGijU/vqZNG1pwXcs2n7sPWZ1IXluhSarYkcKDQdB26nvNm2TsFmX2jEUqI1qP8AaPRF1duwkzzxwm8qsm0TRwoGbZ9v7zIqXOV7Ach+nSSm8eBo0mpexLMrUle7ZElr8uWmki5OPknJjMp1Vs1dPonw0S2zcP8A0k/NjEveHq22dhf9P9TE25tiiIlCIiAiIgJqviYt9n1exQ/9Qm1TW/ERb7PxHYKf+tZKscHM8lTTwzLS3LWIw6uvC4up+YPUHkZflJgaptPZT0fMvmQ/a6dmHL10kaQOY+U3zT05jkZBbU2GGBeh8af58F/9uvS81tmxr5UdfpKSvf8AOelDf9i0ezMqKbd4Fo4eUkcFsotm2Q6cz/aBiUEZjZRn++cn9j7vvVYBVNR9bDQdzfK3czYtj7scIQ1Qaat7lNRxV6v9Kch+JrCbzgthcCWqL7Onf/y9Ns2NiwOJq6tkNAeEaZz53xXzLj4fEu77/P8AXrY7YcVrX9i7vKDkFruvvMxthqJ6Fv8AisOi5ZTa8HglHE7XquEf+K4AAAU5UUGSLe2dsx1l3E1VSkQ5SmqGyng8im1uCmutRh6ZmQW2t4QilWLU1YZoLHEVh+I5igpH/NnynwsuTn+Ly8e/fp+fV6ZMcGo7wf8Apx0w1L6gmRcytp44134yqqAAqquiqosq98ucxhP0/DjceOS9vJld19J7jpbAYUfyl+uc8l/dRbYLDD+Sn+0ROzmloiJQiIgIiICQG/aXwGJH4L/Ig/pJ+Q+9y3wWJ/0X+ikyUcGw1HjIWxN76a5An9JRjcKaTWJBBzVhowuRfsbg5GZ2zwnAeNSAWW1Ua0iNbjmCL/KSWJpguqkK4ZSpvYAtbi4uIc/MM/Sc3RqxlJEkMfs5qWdjw3tzuueQbpy+cwDKikyxVpm/EpsfoR3mQZQZRHYzCU6jcTizjNrfbH6+swKtOkTlxG/Ik2y0kvjVBRr9JB4dcxmfp/aalRew2BVM9W/KbbuiAqYiqQDUT2K0yQCKZq1fZlwDkWF+fSa2Jsm6yM1HFhVLEf4duFRckLWDGw9AZ5fjb+lfvj/qN4fub/h8AaXFwXLsbM/EGrVDYnzOfcGmQGXSWNpbXUElWD8PlYsbYeidDxtrVflwrc+kgNvbxBeJWyuSxw9N8yTn/Hqrp/Qh9TNPx+0alYjjPlHuooCog5BVGQH1nxPhflvJzWZ8nj3768fzZ4ejPlk8RN7V3mLMTTZnfT2zixA6UU0pDv7x6zXmJJJJJJzJOZJ+MoErE+/w8GHFNYx5ssrl2CVCeCVrOrL6d3eW2Fw4/k0/9giXdlpw0aQ6U0HyURKyy4iJQiIgIiICYm1sJ7ahVpA2NSm6A9CykA/WZcQOCf4FsMz0qyFai6i5swuCuX2luNR1+WThaPA4Cm6HMA38rZBrHkLde1+s63vFu/SxicNTJh7lQe8h/Udpy3amzquEqLTrA+95WHuVV1yPI65d/nzs03KrxfAwJU3tb3s724SQRc3sTmOxmp18IODjQ3t7681tqe4k41NWINyijiNtOHMZ/IaetukidqUGQtc3uCQw0YG+f55SRUXKGMqJlmo9ppFrFt5G9DIXD6iZ2NxA4SO0wcPqJYjNmVg9oVKQdablA4AbhyJAuQL6gZ8piz2S4zKas2vT289EpvKxNI9EqEpErECoSsRQos7BVBZibAAEknsBOqbl+GButbHZaEURn/8AIR+QgdTwosijoo/KJctErL2IiAiIgIiICIiAmFtbZtPE0zTqqGU/NTyZTyI6zNiBxzeXYlXAPep56DXVauejfZqgaNyvoR0OmubRpixK5C3u3JCkjkek+gMXQSojLUVWRgQwYAqRzvflPnbfnHYbBV6lLBVhWpsDdDmtFvuq+jjXIaTFx9G5US9Swv2kHjdpX0mNisdUZeG9u4liqqtmotzK9PTrNSJVNTE3mbh9RIaTFDUSozp7KZ6JGlSyqUiXKNMuQqgsxNgACSSeQA1hHgmw7rbp4jaDWorZB71VskX/AOx7D6Tcty/CpmtVx/lXUUQfMf8AUI09BOt4TDJSQJTVURRYKoAAHYCE2gd09zMPgFui8dUizVWzY9Qv3R2E2S0RKhERAREQEREBERARE8vA9kDvTvZhtnpxV3832aa2Lt6DkO5ymqeIXiMMPfD4Qhq2jVMitLsOr/QTimPqPVYvUZnY5lmJYn4mFT+/HiPiseTTQmhQP2ENiw/Gw97009Zovs7TNaneV0cHfPlLoR4B/tLNUFc9JNOyoMgL/szK2Nu1X2g5p4emXNiSdFUAXzY5AnQDnINXIu3XTTrJOlqJ7Xwhou1N0KOh4WUixUjkRFPWBmRKkQsQFBJJsAASSegA1M6juT4UtUtVx10TIiiD52/1CPdHYZ+kK0ndfdTEbQfhoLZQfNUa4ReouNT2E7nuhuNh9ngMqipWtnVYC/cIPsD0mxYLBpRRadJFRFFlVQAAOwEvwmyIiEIiICIiAiIgIiICInhgezjPiZv5X9pUwtA+yRSUdgT7R+tvuj0zk/4geI64YNRwhVq1iGfVaRH+469spwraG16tZ2eq3HVPmJOfGOZHeFXC3OVGrYZzEw+LD5HLn69JVVTiMuxcRwc5cYs5UKCbmwAzzsbW+U2HdXcHF4wgrTKU+dRwVW3Uc2+E7dupuRhsCAVUVKo/4jAXBtY8I+zqe8mxzPczwkq1+GrjSaSZEUx/mN5bZ/cH19J2bZGyaOFpilQprTQclFr9ydSe5mdEI0rxC8P6W01414aWJA8tW2TW0WpbMjvqJyzDeEm0TUCslJVvm5qArbqABxH5T6IiF21Pc3cTD7PAYAVK9s6rAXHUIPsj6zbIiEIiICIiAiIgIiICIiAiJ5eAvNa3y3yobPSzeesR5KSkXPQsfsr3+V5rG/HiatLio4Ih3zDVsiiHon3276DvOWbNwGJ2jXKUg1Wo5u7sdL/aduQ/YhdIbaOJbjvqrHTkLnQdZkbt7r18bV9nQplgDcMclQHI3P6Tue73hbhaNHhxA9tVb3nzUL2ToO/OblsrZdLDUxSoIEQaAdeZPUwbcgbwPdDT9niEIsPaMykFTz4APeHqRpOibtbi4TBKOGmKlQa1HAZr9RyX4TZ4hHgnsRAREQEREBERAREQEREBERAREQERNe3t3spYBPMDUqkeSkup7sfsr3MCW2ptKlhqZq1nCINSfyHU9pxHfnxFqYzipUeKlQ0IvZ6o/Hb3VPT5yC3m27isdV46wc2yRFVuCnfko66Z6mbpuL4XM5WvjxYZFaHM96h5D8MK1fczcevtJg2dLDg2NQjW2q0xzPfQTu+wNg0MFSFKggUcz9pz1Y8zM+jSCAKoCqBYACwAGgA5S5CEREBERAREQEREBERAREQEREBERAREQERED//Z"/>
          <p:cNvSpPr>
            <a:spLocks noChangeAspect="1" noChangeArrowheads="1"/>
          </p:cNvSpPr>
          <p:nvPr/>
        </p:nvSpPr>
        <p:spPr bwMode="auto">
          <a:xfrm>
            <a:off x="155575" y="-1279525"/>
            <a:ext cx="23431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s://www.hokuyo-aut.jp/02sensor/07scanner/img/urg_04lx_ug01_to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02950"/>
            <a:ext cx="23431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3.gstatic.com/images?q=tbn:ANd9GcSVrKQ0bN-xy5uHSg7AqE9h7xT23qQrhw9HlyctNmEDcc0Sy7gF2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4267199"/>
            <a:ext cx="2727325" cy="23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39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Subsystem</a:t>
            </a:r>
            <a:endParaRPr lang="en-US" dirty="0"/>
          </a:p>
        </p:txBody>
      </p:sp>
      <p:pic>
        <p:nvPicPr>
          <p:cNvPr id="3076" name="Picture 4" descr="ODROID-XU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76" y="2057400"/>
            <a:ext cx="3544824" cy="306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static.com/images?q=tbn:ANd9GcSt2SPD4c4Bdbw1C08rUILVSNMB_mfABLwcJomXTUYvtY5Cwj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62400"/>
            <a:ext cx="3124200" cy="268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am\Desktop\mrsd project\Subsystems v2 - Vis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4" y="1447800"/>
            <a:ext cx="438210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9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Platform Subsystem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AutoShape 4" descr="Image result for mission planner street waypoi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3" name="Picture 7" descr="http://2.bp.blogspot.com/-JmSJSK501Hk/UnC1HzNdXxI/AAAAAAAABUs/yow7mT9jDkQ/s640/waypoi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33600"/>
            <a:ext cx="528319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am\Desktop\mrsd project\Subsystems v2 - Ground Platfor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33637"/>
            <a:ext cx="3007211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98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Control Subsystem</a:t>
            </a:r>
            <a:endParaRPr lang="en-US" dirty="0"/>
          </a:p>
        </p:txBody>
      </p:sp>
      <p:pic>
        <p:nvPicPr>
          <p:cNvPr id="5122" name="Picture 2" descr="C:\Users\Adam\AppData\Local\Temp\Subsystems v2 - Flight Contr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4416652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regmedia.co.uk/2013/12/04/pixhawk_mont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804" y="1524000"/>
            <a:ext cx="4572000" cy="260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3.amazonaws.com/3dr.production/617/large/px4flow-angle.jpg?14412148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29839"/>
            <a:ext cx="2868168" cy="238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3.amazonaws.com/3dr.production/1105/large/GPS_Top.jpg?144121484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0" t="16489" r="25762" b="20911"/>
          <a:stretch/>
        </p:blipFill>
        <p:spPr bwMode="auto">
          <a:xfrm>
            <a:off x="1370126" y="4570075"/>
            <a:ext cx="1828800" cy="185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8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Flight Controller</a:t>
            </a:r>
          </a:p>
          <a:p>
            <a:pPr lvl="0"/>
            <a:r>
              <a:rPr lang="en-US" dirty="0" smtClean="0"/>
              <a:t>Gripping Mechanism</a:t>
            </a:r>
          </a:p>
          <a:p>
            <a:pPr lvl="0"/>
            <a:r>
              <a:rPr lang="en-US" dirty="0" smtClean="0"/>
              <a:t>Obstacle Detection</a:t>
            </a:r>
          </a:p>
          <a:p>
            <a:pPr lvl="0"/>
            <a:r>
              <a:rPr lang="en-US" dirty="0" smtClean="0"/>
              <a:t>Vision Subsystem</a:t>
            </a:r>
          </a:p>
        </p:txBody>
      </p:sp>
    </p:spTree>
    <p:extLst>
      <p:ext uri="{BB962C8B-B14F-4D97-AF65-F5344CB8AC3E}">
        <p14:creationId xmlns:p14="http://schemas.microsoft.com/office/powerpoint/2010/main" val="102507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Status – Obstacle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N" b="1" dirty="0" smtClean="0"/>
              <a:t>Sensors tested</a:t>
            </a:r>
            <a:endParaRPr lang="en-IN" b="1" dirty="0"/>
          </a:p>
          <a:p>
            <a:pPr marL="257175" indent="-257175"/>
            <a:r>
              <a:rPr lang="en-IN" dirty="0" smtClean="0"/>
              <a:t>IR sensors (</a:t>
            </a:r>
            <a:r>
              <a:rPr lang="en-IN" dirty="0"/>
              <a:t>Sharp </a:t>
            </a:r>
            <a:r>
              <a:rPr lang="en-IN" dirty="0" smtClean="0"/>
              <a:t>GP2Y0A02)</a:t>
            </a:r>
            <a:endParaRPr lang="en-IN" dirty="0"/>
          </a:p>
          <a:p>
            <a:pPr marL="257175" indent="-257175"/>
            <a:r>
              <a:rPr lang="en-IN" dirty="0" smtClean="0"/>
              <a:t>Ultrasonic sensors (</a:t>
            </a:r>
            <a:r>
              <a:rPr lang="en-IN" dirty="0" err="1"/>
              <a:t>Maxbotics</a:t>
            </a:r>
            <a:r>
              <a:rPr lang="en-IN" dirty="0"/>
              <a:t> </a:t>
            </a:r>
            <a:r>
              <a:rPr lang="en-IN" dirty="0" smtClean="0"/>
              <a:t>LV, </a:t>
            </a:r>
            <a:r>
              <a:rPr lang="en-IN" dirty="0" err="1"/>
              <a:t>Maxsonar</a:t>
            </a:r>
            <a:r>
              <a:rPr lang="en-IN" dirty="0"/>
              <a:t> EZ </a:t>
            </a:r>
            <a:r>
              <a:rPr lang="en-IN" dirty="0" smtClean="0"/>
              <a:t>MB1040 and </a:t>
            </a:r>
            <a:r>
              <a:rPr lang="en-IN" dirty="0"/>
              <a:t>EZ  </a:t>
            </a:r>
            <a:r>
              <a:rPr lang="en-IN" dirty="0" smtClean="0"/>
              <a:t>MB1010)</a:t>
            </a:r>
            <a:endParaRPr lang="en-IN" dirty="0"/>
          </a:p>
          <a:p>
            <a:endParaRPr lang="en-IN" dirty="0"/>
          </a:p>
          <a:p>
            <a:pPr marL="0" indent="0">
              <a:buNone/>
            </a:pPr>
            <a:r>
              <a:rPr lang="en-IN" b="1" dirty="0" smtClean="0"/>
              <a:t>Inferences</a:t>
            </a:r>
            <a:endParaRPr lang="en-IN" b="1" dirty="0"/>
          </a:p>
          <a:p>
            <a:pPr marL="214313" indent="-214313"/>
            <a:r>
              <a:rPr lang="en-IN" dirty="0"/>
              <a:t>IR has thin pencil size detection width </a:t>
            </a:r>
          </a:p>
          <a:p>
            <a:pPr marL="214313" indent="-214313"/>
            <a:r>
              <a:rPr lang="en-IN" dirty="0"/>
              <a:t>Ultrasonic sensors has wide detection width</a:t>
            </a:r>
          </a:p>
          <a:p>
            <a:pPr marL="214313" indent="-214313"/>
            <a:r>
              <a:rPr lang="en-IN" dirty="0"/>
              <a:t>IR can detect maximum </a:t>
            </a:r>
            <a:r>
              <a:rPr lang="en-IN" dirty="0" err="1"/>
              <a:t>upto</a:t>
            </a:r>
            <a:r>
              <a:rPr lang="en-IN" dirty="0"/>
              <a:t> 250 cm whereas ultrasonic can detect </a:t>
            </a:r>
            <a:r>
              <a:rPr lang="en-IN" dirty="0" err="1"/>
              <a:t>upto</a:t>
            </a:r>
            <a:r>
              <a:rPr lang="en-IN" dirty="0"/>
              <a:t> 600 cm</a:t>
            </a:r>
          </a:p>
          <a:p>
            <a:pPr marL="214313" indent="-214313"/>
            <a:r>
              <a:rPr lang="en-IN" dirty="0"/>
              <a:t>No </a:t>
            </a:r>
            <a:r>
              <a:rPr lang="en-IN" dirty="0" smtClean="0"/>
              <a:t>major difference </a:t>
            </a:r>
            <a:r>
              <a:rPr lang="en-IN" dirty="0"/>
              <a:t>in operation of IR indoors or outdoors</a:t>
            </a:r>
          </a:p>
          <a:p>
            <a:pPr marL="214313" indent="-214313"/>
            <a:r>
              <a:rPr lang="en-IN" dirty="0"/>
              <a:t>Ultrasonic sensors give inaccurate readings in presence of motors</a:t>
            </a:r>
          </a:p>
          <a:p>
            <a:pPr marL="214313" indent="-214313"/>
            <a:r>
              <a:rPr lang="en-IN" dirty="0"/>
              <a:t>No significant interference exists between two IR sensors, IR and Ultrasonic sensor or between two Ultrasonic sensors</a:t>
            </a:r>
          </a:p>
          <a:p>
            <a:pPr marL="214313" indent="-214313"/>
            <a:r>
              <a:rPr lang="en-IN" dirty="0"/>
              <a:t>Ultrasonic </a:t>
            </a:r>
            <a:r>
              <a:rPr lang="en-IN" dirty="0" smtClean="0"/>
              <a:t>sensors </a:t>
            </a:r>
            <a:r>
              <a:rPr lang="en-IN" dirty="0"/>
              <a:t>works best with median filter in Pulse Width mode </a:t>
            </a:r>
          </a:p>
        </p:txBody>
      </p:sp>
    </p:spTree>
    <p:extLst>
      <p:ext uri="{BB962C8B-B14F-4D97-AF65-F5344CB8AC3E}">
        <p14:creationId xmlns:p14="http://schemas.microsoft.com/office/powerpoint/2010/main" val="3261747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– Vision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SBCs</a:t>
            </a:r>
          </a:p>
          <a:p>
            <a:pPr lvl="1"/>
            <a:r>
              <a:rPr lang="en-US" dirty="0" err="1" smtClean="0"/>
              <a:t>BeagleBoard</a:t>
            </a:r>
            <a:r>
              <a:rPr lang="en-US" dirty="0" smtClean="0"/>
              <a:t> </a:t>
            </a:r>
            <a:r>
              <a:rPr lang="en-US" dirty="0" err="1" smtClean="0"/>
              <a:t>xM</a:t>
            </a:r>
            <a:endParaRPr lang="en-US" dirty="0"/>
          </a:p>
          <a:p>
            <a:pPr lvl="1"/>
            <a:r>
              <a:rPr lang="en-US" dirty="0" err="1" smtClean="0"/>
              <a:t>BeagleBone</a:t>
            </a:r>
            <a:r>
              <a:rPr lang="en-US" dirty="0" smtClean="0"/>
              <a:t> Black</a:t>
            </a:r>
          </a:p>
          <a:p>
            <a:pPr lvl="1"/>
            <a:r>
              <a:rPr lang="en-US" dirty="0" err="1" smtClean="0"/>
              <a:t>Ordoid</a:t>
            </a:r>
            <a:r>
              <a:rPr lang="en-US" dirty="0" smtClean="0"/>
              <a:t> XU4</a:t>
            </a:r>
          </a:p>
          <a:p>
            <a:pPr marL="3429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438400"/>
            <a:ext cx="3581400" cy="310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2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– Vision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Algorithms Tested (Performance on Laptop)</a:t>
            </a:r>
          </a:p>
          <a:p>
            <a:pPr lvl="1"/>
            <a:r>
              <a:rPr lang="en-US" dirty="0"/>
              <a:t>Blob </a:t>
            </a:r>
            <a:r>
              <a:rPr lang="en-US" dirty="0" smtClean="0"/>
              <a:t>detection : 25 fps</a:t>
            </a:r>
            <a:endParaRPr lang="en-US" dirty="0"/>
          </a:p>
          <a:p>
            <a:pPr marL="342900" lvl="1" indent="0"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2496477" y="3276600"/>
            <a:ext cx="4151045" cy="1981200"/>
            <a:chOff x="990600" y="2819400"/>
            <a:chExt cx="5268634" cy="2514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" t="13339" r="69167" b="37747"/>
            <a:stretch/>
          </p:blipFill>
          <p:spPr>
            <a:xfrm>
              <a:off x="990600" y="2819400"/>
              <a:ext cx="2514600" cy="25146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24" t="52953" r="21666"/>
            <a:stretch/>
          </p:blipFill>
          <p:spPr>
            <a:xfrm>
              <a:off x="3733800" y="2895600"/>
              <a:ext cx="2525434" cy="2428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060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we’re doing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Problem</a:t>
            </a:r>
          </a:p>
          <a:p>
            <a:r>
              <a:rPr lang="en-US" dirty="0" smtClean="0"/>
              <a:t>Delivering packages to a house using UAVs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Problem Description</a:t>
            </a:r>
          </a:p>
          <a:p>
            <a:r>
              <a:rPr lang="en-US" dirty="0" smtClean="0"/>
              <a:t>Given the coordinates of the house, a UAV with a package takes off from point A, autonomously reaches close to the house, scans the outside of the house for a visually marked drop point, lands, drops off the package, then takes off again to land on another platform at point 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4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– Vision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Checkerboard </a:t>
            </a:r>
            <a:r>
              <a:rPr lang="en-US" dirty="0"/>
              <a:t>pattern detection (Best 14 fps, Worst 4 fps)</a:t>
            </a:r>
          </a:p>
          <a:p>
            <a:pPr marL="3429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17391" r="54167" b="27767"/>
          <a:stretch/>
        </p:blipFill>
        <p:spPr>
          <a:xfrm>
            <a:off x="2667000" y="2819400"/>
            <a:ext cx="4114800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– Vision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April </a:t>
            </a:r>
            <a:r>
              <a:rPr lang="en-US" dirty="0"/>
              <a:t>Tag detection (14 fps)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5910" r="55000" b="26285"/>
          <a:stretch/>
        </p:blipFill>
        <p:spPr>
          <a:xfrm>
            <a:off x="3124200" y="2514600"/>
            <a:ext cx="3352800" cy="29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8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– Vision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Lucas </a:t>
            </a:r>
            <a:r>
              <a:rPr lang="en-US" dirty="0" err="1"/>
              <a:t>Kanade</a:t>
            </a:r>
            <a:r>
              <a:rPr lang="en-US" dirty="0"/>
              <a:t> tracking for features (29 </a:t>
            </a:r>
            <a:r>
              <a:rPr lang="en-US" dirty="0" smtClean="0"/>
              <a:t>fps)</a:t>
            </a:r>
          </a:p>
          <a:p>
            <a:pPr lvl="1">
              <a:buFontTx/>
              <a:buChar char="-"/>
            </a:pPr>
            <a:r>
              <a:rPr lang="en-US" dirty="0" smtClean="0"/>
              <a:t>To be coupled with a detection algorithm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7390" r="56667" b="24803"/>
          <a:stretch/>
        </p:blipFill>
        <p:spPr>
          <a:xfrm>
            <a:off x="2743200" y="2895600"/>
            <a:ext cx="3657600" cy="29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Work Breakdown Structure</a:t>
            </a:r>
          </a:p>
          <a:p>
            <a:r>
              <a:rPr lang="en-US" dirty="0" smtClean="0"/>
              <a:t>Schedule</a:t>
            </a:r>
          </a:p>
          <a:p>
            <a:r>
              <a:rPr lang="en-US" dirty="0" smtClean="0"/>
              <a:t>High-Level Test Plan</a:t>
            </a:r>
          </a:p>
          <a:p>
            <a:r>
              <a:rPr lang="en-US" dirty="0" smtClean="0"/>
              <a:t>Budget</a:t>
            </a:r>
          </a:p>
          <a:p>
            <a:r>
              <a:rPr lang="en-US" dirty="0" smtClean="0"/>
              <a:t>Risk</a:t>
            </a:r>
            <a:r>
              <a:rPr lang="en-US" baseline="0" dirty="0" smtClean="0"/>
              <a:t>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42134"/>
            <a:ext cx="7886700" cy="994172"/>
          </a:xfrm>
        </p:spPr>
        <p:txBody>
          <a:bodyPr/>
          <a:lstStyle/>
          <a:p>
            <a:r>
              <a:rPr lang="en-US" dirty="0" smtClean="0"/>
              <a:t>Work Breakdown Structure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612877"/>
              </p:ext>
            </p:extLst>
          </p:nvPr>
        </p:nvGraphicFramePr>
        <p:xfrm>
          <a:off x="126503" y="1543054"/>
          <a:ext cx="8815747" cy="4933944"/>
        </p:xfrm>
        <a:graphic>
          <a:graphicData uri="http://schemas.openxmlformats.org/drawingml/2006/table">
            <a:tbl>
              <a:tblPr/>
              <a:tblGrid>
                <a:gridCol w="242954"/>
                <a:gridCol w="1596553"/>
                <a:gridCol w="425170"/>
                <a:gridCol w="694154"/>
                <a:gridCol w="242954"/>
                <a:gridCol w="1587874"/>
                <a:gridCol w="390461"/>
                <a:gridCol w="511937"/>
                <a:gridCol w="242954"/>
                <a:gridCol w="2455566"/>
                <a:gridCol w="425170"/>
              </a:tblGrid>
              <a:tr h="16140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Systems Design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Procurement and Assembly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Testing &amp; Integration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96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Planning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Drone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Planning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1.1.1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 System Architecture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days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2.1.1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Procure Drone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wks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3.1.1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Build Test Environment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week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1.1.2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 Test Environment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day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2.1.2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Assemble Drone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wk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3.1.2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Full Scenario Test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weeks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2.1.3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Procure Flight Controller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wks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Drone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Drone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1.2.1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Choose Drone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day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Ground Platform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3.2.1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Flight Controller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week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1.2.2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Select Flight Controller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day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2.3.1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Build Ground Platform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wks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3.2.2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Drone R/C-only Control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days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1.2.3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 Drone Underbelly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wks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3.2.3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Drone Waypoint Following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days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1.2.4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 Marker Search Algorithm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weeks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Vision System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3.2.4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Visual Landing of Drone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wk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2.4.1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Procure Camera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wks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Ground Platform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2.4.2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Procure Vision Board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week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1.3.1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 Base Station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week 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2.4.3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Fabricate Visual Markers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days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Vision System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3.3.1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Camera and Board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days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Vision System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Obstacle Avoidance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3.3.2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Camera, Board, and Gimbal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week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1.4.1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 Vision System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day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2.5.1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Procure Obstacle Avoidance Sensors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week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3.3.3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Integrate and test Visual system on board (Mech &amp; Elec)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days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1.4.2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Select Camera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days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2.5.2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Procure Optical Flow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week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3.3.4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Visual Markers with Vision System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days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1.4.3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Select Vision Board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day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1.4.4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 Visual Markers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day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Communications System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Obstacle Avoidance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2.6.1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Procure Radio Module 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wks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3.4.1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Integrate Optical Flow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weeks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Obstacle Avoidance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3.4.2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Integrate and test obstacle avoidance system with drone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week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1.5.1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Analyze Obstacle Avoidance Sensors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wk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User Interface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3.4.3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Table Test Obstacle Avoidance Sensors and Algorithms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wks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1.5.2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 Obstacle Avoidance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months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2.7.1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Build User Interface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week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3.4.4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Waypoint Following with Obstacle Avoidance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month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1.5.3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 Sensor Layout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wk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3.4.5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Visual Landing with Obstacle Avoidance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months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Package Handling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Communications System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2.8.1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Build/Procure Gripper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month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Communications System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1.6.1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 Communications Systems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days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3.5.1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Electronic Test of Radio Module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day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1.6.2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Select Radio Module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day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3.5.3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Test of Radio Module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week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User Interface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User Interface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1.7.1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Determine User Inputs/Outputs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days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3.6.1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User Interface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days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1.7.2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 User Interface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weeks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Package Handling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Package Handling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3.7.1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Gripper Electronics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days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1.8.1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 Gripper System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weeks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3.7.2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Gripper and Package Modifications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week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1.8.2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Select Gripper Mechanism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day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3.7.3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Integrate and test gripper with drone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week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</a:tr>
              <a:tr h="12912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1.8.3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 Package Modifications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wk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6" marR="4576" marT="4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98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– Design Phase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600" y="1447800"/>
            <a:ext cx="8674290" cy="4794633"/>
            <a:chOff x="228600" y="1447800"/>
            <a:chExt cx="8674290" cy="4794633"/>
          </a:xfrm>
        </p:grpSpPr>
        <p:sp>
          <p:nvSpPr>
            <p:cNvPr id="14" name="Pentagon 13"/>
            <p:cNvSpPr/>
            <p:nvPr/>
          </p:nvSpPr>
          <p:spPr>
            <a:xfrm rot="5400000">
              <a:off x="5853944" y="2008625"/>
              <a:ext cx="811214" cy="353136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tx1"/>
                  </a:solidFill>
                </a:rPr>
                <a:t>PR #4</a:t>
              </a:r>
            </a:p>
          </p:txBody>
        </p:sp>
        <p:sp>
          <p:nvSpPr>
            <p:cNvPr id="15" name="Pentagon 14"/>
            <p:cNvSpPr/>
            <p:nvPr/>
          </p:nvSpPr>
          <p:spPr>
            <a:xfrm rot="5400000">
              <a:off x="6132717" y="2008623"/>
              <a:ext cx="811216" cy="353136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tx1"/>
                  </a:solidFill>
                </a:rPr>
                <a:t>PR #5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28600" y="1447800"/>
              <a:ext cx="8674290" cy="4794633"/>
              <a:chOff x="423080" y="374448"/>
              <a:chExt cx="11204813" cy="6094596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423080" y="374448"/>
                <a:ext cx="11204813" cy="6094596"/>
                <a:chOff x="423080" y="142432"/>
                <a:chExt cx="11204813" cy="6094596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423080" y="1596789"/>
                  <a:ext cx="11204813" cy="4640239"/>
                  <a:chOff x="423080" y="1596789"/>
                  <a:chExt cx="11204813" cy="4640239"/>
                </a:xfrm>
              </p:grpSpPr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423080" y="1596789"/>
                    <a:ext cx="11204813" cy="4640239"/>
                    <a:chOff x="3802120" y="1322671"/>
                    <a:chExt cx="9533939" cy="4034657"/>
                  </a:xfrm>
                </p:grpSpPr>
                <p:pic>
                  <p:nvPicPr>
                    <p:cNvPr id="4" name="Picture 3"/>
                    <p:cNvPicPr>
                      <a:picLocks noChangeAspect="1"/>
                    </p:cNvPicPr>
                    <p:nvPr/>
                  </p:nvPicPr>
                  <p:blipFill rotWithShape="1">
                    <a:blip r:embed="rId2"/>
                    <a:srcRect b="4507"/>
                    <a:stretch/>
                  </p:blipFill>
                  <p:spPr>
                    <a:xfrm>
                      <a:off x="3802120" y="1322671"/>
                      <a:ext cx="4587760" cy="402279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" name="Picture 4"/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b="3818"/>
                    <a:stretch/>
                  </p:blipFill>
                  <p:spPr>
                    <a:xfrm>
                      <a:off x="8389880" y="1322671"/>
                      <a:ext cx="4946179" cy="4034657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7" name="Rectangle 6"/>
                  <p:cNvSpPr/>
                  <p:nvPr/>
                </p:nvSpPr>
                <p:spPr>
                  <a:xfrm>
                    <a:off x="1774209" y="5063320"/>
                    <a:ext cx="450376" cy="114641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" name="Rectangle 7"/>
                  <p:cNvSpPr/>
                  <p:nvPr/>
                </p:nvSpPr>
                <p:spPr>
                  <a:xfrm>
                    <a:off x="1774209" y="2349146"/>
                    <a:ext cx="450376" cy="2591344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  <p:sp>
              <p:nvSpPr>
                <p:cNvPr id="11" name="Pentagon 10"/>
                <p:cNvSpPr/>
                <p:nvPr/>
              </p:nvSpPr>
              <p:spPr>
                <a:xfrm rot="5400000">
                  <a:off x="8801241" y="992876"/>
                  <a:ext cx="736979" cy="470848"/>
                </a:xfrm>
                <a:prstGeom prst="homePlat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350" dirty="0">
                      <a:solidFill>
                        <a:schemeClr val="tx1"/>
                      </a:solidFill>
                    </a:rPr>
                    <a:t>FVE</a:t>
                  </a:r>
                </a:p>
              </p:txBody>
            </p:sp>
            <p:sp>
              <p:nvSpPr>
                <p:cNvPr id="12" name="Pentagon 11"/>
                <p:cNvSpPr/>
                <p:nvPr/>
              </p:nvSpPr>
              <p:spPr>
                <a:xfrm rot="5400000">
                  <a:off x="8801232" y="275498"/>
                  <a:ext cx="736979" cy="470848"/>
                </a:xfrm>
                <a:prstGeom prst="homePlat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350" dirty="0">
                      <a:solidFill>
                        <a:schemeClr val="tx1"/>
                      </a:solidFill>
                    </a:rPr>
                    <a:t>CDR</a:t>
                  </a:r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4739425" y="5269578"/>
                <a:ext cx="259310" cy="15242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739425" y="5492178"/>
                <a:ext cx="259310" cy="17629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739425" y="3908370"/>
                <a:ext cx="259310" cy="17830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303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– Procure/Build Phase</a:t>
            </a:r>
            <a:endParaRPr lang="en-US" dirty="0"/>
          </a:p>
        </p:txBody>
      </p:sp>
      <p:sp>
        <p:nvSpPr>
          <p:cNvPr id="17" name="Pentagon 16"/>
          <p:cNvSpPr/>
          <p:nvPr/>
        </p:nvSpPr>
        <p:spPr>
          <a:xfrm rot="5400000">
            <a:off x="5944090" y="2146257"/>
            <a:ext cx="674648" cy="370827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PR #4</a:t>
            </a:r>
          </a:p>
        </p:txBody>
      </p:sp>
      <p:sp>
        <p:nvSpPr>
          <p:cNvPr id="18" name="Pentagon 17"/>
          <p:cNvSpPr/>
          <p:nvPr/>
        </p:nvSpPr>
        <p:spPr>
          <a:xfrm rot="5400000">
            <a:off x="6209658" y="2173052"/>
            <a:ext cx="678750" cy="313135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PR #5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92921" y="1600200"/>
            <a:ext cx="8603160" cy="2832948"/>
            <a:chOff x="403440" y="969807"/>
            <a:chExt cx="11470880" cy="3777264"/>
          </a:xfrm>
        </p:grpSpPr>
        <p:grpSp>
          <p:nvGrpSpPr>
            <p:cNvPr id="16" name="Group 15"/>
            <p:cNvGrpSpPr/>
            <p:nvPr/>
          </p:nvGrpSpPr>
          <p:grpSpPr>
            <a:xfrm>
              <a:off x="403440" y="969807"/>
              <a:ext cx="11470880" cy="3777264"/>
              <a:chOff x="493593" y="546723"/>
              <a:chExt cx="11204814" cy="35492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493593" y="2006222"/>
                <a:ext cx="11204814" cy="2089724"/>
                <a:chOff x="423080" y="1596789"/>
                <a:chExt cx="11204814" cy="2089724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423080" y="1596789"/>
                  <a:ext cx="11204814" cy="1622687"/>
                  <a:chOff x="3802120" y="1322671"/>
                  <a:chExt cx="9533939" cy="1410915"/>
                </a:xfrm>
              </p:grpSpPr>
              <p:pic>
                <p:nvPicPr>
                  <p:cNvPr id="4" name="Picture 3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b="65627"/>
                  <a:stretch/>
                </p:blipFill>
                <p:spPr>
                  <a:xfrm>
                    <a:off x="3802120" y="1322671"/>
                    <a:ext cx="4587760" cy="1410915"/>
                  </a:xfrm>
                  <a:prstGeom prst="rect">
                    <a:avLst/>
                  </a:prstGeom>
                </p:spPr>
              </p:pic>
              <p:pic>
                <p:nvPicPr>
                  <p:cNvPr id="5" name="Picture 4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b="92928"/>
                  <a:stretch/>
                </p:blipFill>
                <p:spPr>
                  <a:xfrm>
                    <a:off x="8389880" y="1322671"/>
                    <a:ext cx="4946179" cy="29666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4"/>
                <a:srcRect b="20928"/>
                <a:stretch/>
              </p:blipFill>
              <p:spPr>
                <a:xfrm>
                  <a:off x="423080" y="1937982"/>
                  <a:ext cx="5437674" cy="1598471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12208" y="1943123"/>
                  <a:ext cx="4952480" cy="1743390"/>
                </a:xfrm>
                <a:prstGeom prst="rect">
                  <a:avLst/>
                </a:prstGeom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1787856" y="1984068"/>
                  <a:ext cx="354844" cy="1528353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14" name="Pentagon 13"/>
              <p:cNvSpPr/>
              <p:nvPr/>
            </p:nvSpPr>
            <p:spPr>
              <a:xfrm rot="5400000">
                <a:off x="8908570" y="1397167"/>
                <a:ext cx="736979" cy="470848"/>
              </a:xfrm>
              <a:prstGeom prst="homePlat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>
                    <a:solidFill>
                      <a:schemeClr val="tx1"/>
                    </a:solidFill>
                  </a:rPr>
                  <a:t>FVE</a:t>
                </a:r>
              </a:p>
            </p:txBody>
          </p:sp>
          <p:sp>
            <p:nvSpPr>
              <p:cNvPr id="15" name="Pentagon 14"/>
              <p:cNvSpPr/>
              <p:nvPr/>
            </p:nvSpPr>
            <p:spPr>
              <a:xfrm rot="5400000">
                <a:off x="8908561" y="679789"/>
                <a:ext cx="736979" cy="470848"/>
              </a:xfrm>
              <a:prstGeom prst="homePlat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>
                    <a:solidFill>
                      <a:schemeClr val="tx1"/>
                    </a:solidFill>
                  </a:rPr>
                  <a:t>CDR</a:t>
                </a: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4805941" y="3969386"/>
              <a:ext cx="211875" cy="17830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1610" y="3312043"/>
              <a:ext cx="211875" cy="14902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98124" y="4412774"/>
              <a:ext cx="211875" cy="14902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9189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– Integrate and Test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2606351"/>
            <a:ext cx="9144000" cy="2727649"/>
            <a:chOff x="1651379" y="653458"/>
            <a:chExt cx="12896212" cy="3570155"/>
          </a:xfrm>
        </p:grpSpPr>
        <p:grpSp>
          <p:nvGrpSpPr>
            <p:cNvPr id="11" name="Group 10"/>
            <p:cNvGrpSpPr/>
            <p:nvPr/>
          </p:nvGrpSpPr>
          <p:grpSpPr>
            <a:xfrm>
              <a:off x="1651379" y="653458"/>
              <a:ext cx="12896212" cy="3570154"/>
              <a:chOff x="423080" y="1583141"/>
              <a:chExt cx="12896212" cy="3570154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/>
              <a:srcRect b="4529"/>
              <a:stretch/>
            </p:blipFill>
            <p:spPr>
              <a:xfrm>
                <a:off x="423080" y="1583141"/>
                <a:ext cx="5392559" cy="3570154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/>
              <a:srcRect b="7196"/>
              <a:stretch/>
            </p:blipFill>
            <p:spPr>
              <a:xfrm>
                <a:off x="5815637" y="1583141"/>
                <a:ext cx="7503655" cy="3470418"/>
              </a:xfrm>
              <a:prstGeom prst="rect">
                <a:avLst/>
              </a:prstGeom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3043451" y="1199369"/>
              <a:ext cx="327423" cy="30242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accent2"/>
                </a:solidFill>
              </a:endParaRPr>
            </a:p>
          </p:txBody>
        </p:sp>
      </p:grpSp>
      <p:sp>
        <p:nvSpPr>
          <p:cNvPr id="13" name="Pentagon 12"/>
          <p:cNvSpPr/>
          <p:nvPr/>
        </p:nvSpPr>
        <p:spPr>
          <a:xfrm rot="5400000">
            <a:off x="6005864" y="2153417"/>
            <a:ext cx="552734" cy="353136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FVE</a:t>
            </a:r>
          </a:p>
        </p:txBody>
      </p:sp>
      <p:sp>
        <p:nvSpPr>
          <p:cNvPr id="14" name="Pentagon 13"/>
          <p:cNvSpPr/>
          <p:nvPr/>
        </p:nvSpPr>
        <p:spPr>
          <a:xfrm rot="5400000">
            <a:off x="5956884" y="1566410"/>
            <a:ext cx="650680" cy="353136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CDR</a:t>
            </a:r>
          </a:p>
        </p:txBody>
      </p:sp>
      <p:sp>
        <p:nvSpPr>
          <p:cNvPr id="15" name="Pentagon 14"/>
          <p:cNvSpPr/>
          <p:nvPr/>
        </p:nvSpPr>
        <p:spPr>
          <a:xfrm rot="5400000">
            <a:off x="5299633" y="2079110"/>
            <a:ext cx="701347" cy="353136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PR #4</a:t>
            </a:r>
          </a:p>
        </p:txBody>
      </p:sp>
      <p:sp>
        <p:nvSpPr>
          <p:cNvPr id="16" name="Pentagon 15"/>
          <p:cNvSpPr/>
          <p:nvPr/>
        </p:nvSpPr>
        <p:spPr>
          <a:xfrm rot="5400000">
            <a:off x="5578406" y="2079109"/>
            <a:ext cx="701349" cy="353136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PR #5</a:t>
            </a:r>
          </a:p>
        </p:txBody>
      </p:sp>
    </p:spTree>
    <p:extLst>
      <p:ext uri="{BB962C8B-B14F-4D97-AF65-F5344CB8AC3E}">
        <p14:creationId xmlns:p14="http://schemas.microsoft.com/office/powerpoint/2010/main" val="171000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– FVE Test A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354920"/>
              </p:ext>
            </p:extLst>
          </p:nvPr>
        </p:nvGraphicFramePr>
        <p:xfrm>
          <a:off x="762000" y="1600200"/>
          <a:ext cx="7420970" cy="3844851"/>
        </p:xfrm>
        <a:graphic>
          <a:graphicData uri="http://schemas.openxmlformats.org/drawingml/2006/table">
            <a:tbl>
              <a:tblPr firstRow="1" firstCol="1" bandRow="1"/>
              <a:tblGrid>
                <a:gridCol w="1620919"/>
                <a:gridCol w="2863480"/>
                <a:gridCol w="2936571"/>
              </a:tblGrid>
              <a:tr h="267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 ID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 Name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 time vision test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16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 Description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Validates a working embedded vision system which can detect and track visual markers in real time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16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Equipment Required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Vision microprocessor and Camera system set up on a table, Visual Markers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Description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Success condition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6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Attach visual marker to a wall in view of the camera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6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A.2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Initiate program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Marker should be detected and demarcated using computer vision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8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Move the visual marker either direction in X and Y while in camera view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Marker position should dynamically update 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85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– FVE Test C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123108"/>
              </p:ext>
            </p:extLst>
          </p:nvPr>
        </p:nvGraphicFramePr>
        <p:xfrm>
          <a:off x="1143000" y="1447800"/>
          <a:ext cx="7558585" cy="4589164"/>
        </p:xfrm>
        <a:graphic>
          <a:graphicData uri="http://schemas.openxmlformats.org/drawingml/2006/table">
            <a:tbl>
              <a:tblPr firstRow="1" firstCol="1" bandRow="1"/>
              <a:tblGrid>
                <a:gridCol w="1650977"/>
                <a:gridCol w="2916580"/>
                <a:gridCol w="2991028"/>
              </a:tblGrid>
              <a:tr h="2647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 ID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47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 Name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UAV navigation test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66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 Description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Validates the flight control and navigation of the UAV (GPS allowed)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6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Equipment Required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UAV, Laptop for waypoint control.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47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Description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Success condition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5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 UAV on the ground. Assign waypoints for the UAV to cover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5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C.2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UAV takes off and flies to the first waypoint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UAV takes off smoothly and maneuvers to the waypoint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4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UAV goes from waypoint to waypoint as instructed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waypoints are reached using a direct path and with a maximum error of 3m.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5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UAV returns to staring waypoint and lands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UAV position is within 5m of the starting UAV position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9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90" y="1600200"/>
            <a:ext cx="6765819" cy="4525963"/>
          </a:xfrm>
        </p:spPr>
      </p:pic>
    </p:spTree>
    <p:extLst>
      <p:ext uri="{BB962C8B-B14F-4D97-AF65-F5344CB8AC3E}">
        <p14:creationId xmlns:p14="http://schemas.microsoft.com/office/powerpoint/2010/main" val="16623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– FVE Test D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747190"/>
              </p:ext>
            </p:extLst>
          </p:nvPr>
        </p:nvGraphicFramePr>
        <p:xfrm>
          <a:off x="533400" y="1447800"/>
          <a:ext cx="8303419" cy="5082434"/>
        </p:xfrm>
        <a:graphic>
          <a:graphicData uri="http://schemas.openxmlformats.org/drawingml/2006/table">
            <a:tbl>
              <a:tblPr firstRow="1" firstCol="1" bandRow="1"/>
              <a:tblGrid>
                <a:gridCol w="1813667"/>
                <a:gridCol w="3203984"/>
                <a:gridCol w="3285768"/>
              </a:tblGrid>
              <a:tr h="2725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 ID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25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 Name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Static obstacle detection test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21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 Description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Validates that static obstacles are detected at least in one direction accurately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17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Equipment Required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Desk, Proximity sensing system communicating to the flight controller, two sizes of obstacles (can be boards with cross sections 1.5x0.5m and 2x2m)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25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Description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Success condition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1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Setup desk with proximity sensor and controller system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1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D.2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Initiate system with configurations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3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Bring 2mx2m obstacle in front of the system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Obstacle is detected in a range of 50cm to 1.5m from the system and  distance is identified with a maximum error of 20 cm.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Bring 1.5mx0.5m obstacle in front of the system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Obstacle is detected in a range of 50cm to 1.5m from the system and  distance is identified with a maximum error of 20 cm.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8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– SVE Test B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264072"/>
              </p:ext>
            </p:extLst>
          </p:nvPr>
        </p:nvGraphicFramePr>
        <p:xfrm>
          <a:off x="990600" y="1600200"/>
          <a:ext cx="7396465" cy="4137584"/>
        </p:xfrm>
        <a:graphic>
          <a:graphicData uri="http://schemas.openxmlformats.org/drawingml/2006/table">
            <a:tbl>
              <a:tblPr firstRow="1" firstCol="1" bandRow="1"/>
              <a:tblGrid>
                <a:gridCol w="1615566"/>
                <a:gridCol w="2854025"/>
                <a:gridCol w="2926874"/>
              </a:tblGrid>
              <a:tr h="2702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 ID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2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 Name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Package carrying mechanism test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2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 Description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Validates the package carrying and dropping capabilities of the UAV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73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Equipment Required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UAV fitted with the package carrying mechanism, Small package.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2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Description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Success condition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 the UAV with the package attached to the carrying mechanism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B.2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Initiate take off manually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3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UAV lifts off and hovers 5m over the ground for 1 minute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package remains securely attached to the UAV 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UAV descends and lands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Package still attached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3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UAV drops package onto the ground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Package is released and lands on the ground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994172"/>
          </a:xfrm>
        </p:spPr>
        <p:txBody>
          <a:bodyPr/>
          <a:lstStyle/>
          <a:p>
            <a:r>
              <a:rPr lang="en-US" dirty="0" smtClean="0"/>
              <a:t>Tests – SVE Test 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062736"/>
              </p:ext>
            </p:extLst>
          </p:nvPr>
        </p:nvGraphicFramePr>
        <p:xfrm>
          <a:off x="533400" y="1371600"/>
          <a:ext cx="8293290" cy="5028404"/>
        </p:xfrm>
        <a:graphic>
          <a:graphicData uri="http://schemas.openxmlformats.org/drawingml/2006/table">
            <a:tbl>
              <a:tblPr firstRow="1" firstCol="1" bandRow="1"/>
              <a:tblGrid>
                <a:gridCol w="1358989"/>
                <a:gridCol w="3547039"/>
                <a:gridCol w="3387262"/>
              </a:tblGrid>
              <a:tr h="215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 ID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 Name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Obstacle-less package delivery test</a:t>
                      </a: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 Description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Validates that packages can be delivered to a house without any obstacles in the path</a:t>
                      </a: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35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Equipment Required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Platform, Open space (outdoor environment), Fully equipped system.</a:t>
                      </a: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Description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Success condition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E.1</a:t>
                      </a: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 UAV with package at platform with visual marker</a:t>
                      </a: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8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E.2</a:t>
                      </a: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Initiate system by entering GPS coordinates for the house and GPS coordinates of the return to point</a:t>
                      </a: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Delivery begins</a:t>
                      </a: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E.3</a:t>
                      </a: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UAV takes off autonomously towards the house</a:t>
                      </a: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E.4</a:t>
                      </a: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Reaches waypoint near the house using GPS</a:t>
                      </a: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Autonomously and accurately navigates using GPS to reach near given GPS coordinates</a:t>
                      </a: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E.5</a:t>
                      </a: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Identifies and navigates to the visually marked drop off point (with no obstacles in the path)</a:t>
                      </a: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Identifies the visual marker near the GPS destination and autonomously navigates to it</a:t>
                      </a: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E.6</a:t>
                      </a: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 and drops the package</a:t>
                      </a: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package should be upto 2m from the center of the visual marker</a:t>
                      </a: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E.7</a:t>
                      </a: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Autonomously takes off and navigates to the GPS of the return back point (communicated in the beginning)</a:t>
                      </a: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Package should remain delivered. UAV departs</a:t>
                      </a: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E.8</a:t>
                      </a: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Detects, navigates and lands at the platform with the visual marker</a:t>
                      </a: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Should land within 2m of the center of the visual marker</a:t>
                      </a:r>
                    </a:p>
                  </a:txBody>
                  <a:tcPr marL="39822" marR="39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28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994172"/>
          </a:xfrm>
        </p:spPr>
        <p:txBody>
          <a:bodyPr/>
          <a:lstStyle/>
          <a:p>
            <a:r>
              <a:rPr lang="en-US" dirty="0" smtClean="0"/>
              <a:t>Tests – SVE Test F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478329"/>
              </p:ext>
            </p:extLst>
          </p:nvPr>
        </p:nvGraphicFramePr>
        <p:xfrm>
          <a:off x="381000" y="1143000"/>
          <a:ext cx="8458199" cy="5348602"/>
        </p:xfrm>
        <a:graphic>
          <a:graphicData uri="http://schemas.openxmlformats.org/drawingml/2006/table">
            <a:tbl>
              <a:tblPr firstRow="1" firstCol="1" bandRow="1"/>
              <a:tblGrid>
                <a:gridCol w="1379645"/>
                <a:gridCol w="3731538"/>
                <a:gridCol w="3347016"/>
              </a:tblGrid>
              <a:tr h="222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 ID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 (uses E)</a:t>
                      </a: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 Name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Package delivery test with obstacles</a:t>
                      </a: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8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 Description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Validates that packages can be delivered to a house even with static obstacles in the path</a:t>
                      </a: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9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Equipment Required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Platform, Open space (outdoor environment), Fully equipped system, Obstacles (cross section: 1.5m x 0.5m, 2m x 2m).</a:t>
                      </a: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Description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Success condition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 UAV with package at platform with visual marker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9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Initiate system by entering GPS coordinates for the house and GPS coordinates of the return to point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UAV takes off autonomously towards the house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Reaches waypoint near the house using GPS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F.1</a:t>
                      </a: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Identifies the marker and plans path to navigate to it</a:t>
                      </a: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Identifies the visual marker near the GPS destination.</a:t>
                      </a: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F.2</a:t>
                      </a: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 an obstacle (2mx2m) in the path of the UAV</a:t>
                      </a: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Avoids the obstacle </a:t>
                      </a: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9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F.3</a:t>
                      </a: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 an obstacle (2mx2m) on the side of the UAVs intended path</a:t>
                      </a: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Avoids the obstacle</a:t>
                      </a: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F.4</a:t>
                      </a: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Repeat with 1.5m x 0.5m obstacles</a:t>
                      </a: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Avoids the obstacle</a:t>
                      </a: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F.5</a:t>
                      </a: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Repeat with both obstacles, placed in the front and the sides</a:t>
                      </a: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Avoids the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obstacle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 and drops the package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9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Autonomously takes off and navigates to the GPS of the return back point (communicated in the beginning)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9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Detects, navigates and lands at the platform with the visual marker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2" marR="38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6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861847"/>
              </p:ext>
            </p:extLst>
          </p:nvPr>
        </p:nvGraphicFramePr>
        <p:xfrm>
          <a:off x="381000" y="2209800"/>
          <a:ext cx="8077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94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FireFly6,</a:t>
                      </a:r>
                      <a:r>
                        <a:rPr lang="en-US" baseline="0" dirty="0" smtClean="0"/>
                        <a:t> batteries, spare components,  extra </a:t>
                      </a:r>
                      <a:r>
                        <a:rPr lang="en-US" baseline="0" dirty="0" err="1" smtClean="0"/>
                        <a:t>Pixhawk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$1198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Gripper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Vision</a:t>
                      </a:r>
                      <a:r>
                        <a:rPr lang="en-US" baseline="0" dirty="0" smtClean="0"/>
                        <a:t> System (gimbal, vision boards, spares, camera)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$859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Sensor (Hokuyo,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lidars</a:t>
                      </a:r>
                      <a:r>
                        <a:rPr lang="en-US" baseline="0" dirty="0" smtClean="0"/>
                        <a:t>, and ultrasonic to cover entire vehicle)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$3457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69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Risk 1: </a:t>
            </a:r>
            <a:r>
              <a:rPr lang="en-US" dirty="0" err="1" smtClean="0"/>
              <a:t>BeagleBoard-xM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7010400" cy="54204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Type: Technical/Procurement</a:t>
            </a:r>
          </a:p>
          <a:p>
            <a:r>
              <a:rPr lang="en-US" sz="2400" dirty="0" smtClean="0"/>
              <a:t>Description:</a:t>
            </a:r>
          </a:p>
          <a:p>
            <a:pPr lvl="1"/>
            <a:r>
              <a:rPr lang="en-US" sz="2400" dirty="0" err="1" smtClean="0"/>
              <a:t>BeagleBoard-xM</a:t>
            </a:r>
            <a:r>
              <a:rPr lang="en-US" sz="2400" dirty="0" smtClean="0"/>
              <a:t> is no longer sold</a:t>
            </a:r>
          </a:p>
          <a:p>
            <a:r>
              <a:rPr lang="en-US" sz="2400" dirty="0" smtClean="0"/>
              <a:t>Consequence:</a:t>
            </a:r>
          </a:p>
          <a:p>
            <a:pPr lvl="1"/>
            <a:r>
              <a:rPr lang="en-US" sz="2400" dirty="0" smtClean="0"/>
              <a:t>If board fried we would have no backup</a:t>
            </a:r>
            <a:endParaRPr lang="en-US" sz="2400" dirty="0"/>
          </a:p>
          <a:p>
            <a:r>
              <a:rPr lang="en-US" sz="2400" dirty="0" smtClean="0"/>
              <a:t>Mitigation:</a:t>
            </a:r>
          </a:p>
          <a:p>
            <a:pPr lvl="1"/>
            <a:r>
              <a:rPr lang="en-US" sz="2000" dirty="0" smtClean="0"/>
              <a:t>Changing to </a:t>
            </a:r>
            <a:r>
              <a:rPr lang="en-US" sz="2000" dirty="0" err="1" smtClean="0"/>
              <a:t>BeagleBone</a:t>
            </a:r>
            <a:r>
              <a:rPr lang="en-US" sz="2000" dirty="0" smtClean="0"/>
              <a:t> </a:t>
            </a:r>
            <a:r>
              <a:rPr lang="en-US" sz="2000" dirty="0" smtClean="0"/>
              <a:t>Black/</a:t>
            </a:r>
            <a:r>
              <a:rPr lang="en-US" sz="2000" dirty="0" err="1" smtClean="0"/>
              <a:t>Odroid</a:t>
            </a:r>
            <a:r>
              <a:rPr lang="en-US" sz="2000" dirty="0" smtClean="0"/>
              <a:t> </a:t>
            </a:r>
            <a:r>
              <a:rPr lang="en-US" sz="2000" dirty="0" smtClean="0"/>
              <a:t>for remainder of the project </a:t>
            </a:r>
          </a:p>
          <a:p>
            <a:endParaRPr lang="en-US" sz="24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5" t="34639" r="55541" b="39657"/>
          <a:stretch/>
        </p:blipFill>
        <p:spPr bwMode="auto">
          <a:xfrm>
            <a:off x="6477000" y="1151076"/>
            <a:ext cx="2516956" cy="176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5-Point Star 10"/>
          <p:cNvSpPr/>
          <p:nvPr/>
        </p:nvSpPr>
        <p:spPr>
          <a:xfrm>
            <a:off x="8305800" y="1371600"/>
            <a:ext cx="76200" cy="762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2: FireFly6 Firmware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7010400" cy="54204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Type: Technical</a:t>
            </a:r>
          </a:p>
          <a:p>
            <a:r>
              <a:rPr lang="en-US" sz="2400" dirty="0" smtClean="0"/>
              <a:t>Description:</a:t>
            </a:r>
          </a:p>
          <a:p>
            <a:pPr lvl="1"/>
            <a:r>
              <a:rPr lang="en-US" sz="2400" dirty="0" smtClean="0"/>
              <a:t>Using proprietary firmware which isn’t well tested but provides high value to project</a:t>
            </a:r>
          </a:p>
          <a:p>
            <a:r>
              <a:rPr lang="en-US" sz="2400" dirty="0" smtClean="0"/>
              <a:t>Consequence:</a:t>
            </a:r>
          </a:p>
          <a:p>
            <a:pPr lvl="1"/>
            <a:r>
              <a:rPr lang="en-US" sz="2400" dirty="0" smtClean="0"/>
              <a:t>Might create unforeseen coding and debugging issues </a:t>
            </a:r>
            <a:endParaRPr lang="en-US" sz="2400" dirty="0"/>
          </a:p>
          <a:p>
            <a:r>
              <a:rPr lang="en-US" sz="2400" dirty="0" smtClean="0"/>
              <a:t>Mitigation:</a:t>
            </a:r>
          </a:p>
          <a:p>
            <a:pPr lvl="1"/>
            <a:r>
              <a:rPr lang="en-US" sz="2000" dirty="0" smtClean="0"/>
              <a:t>Working with head firmware engineer of FireFly6 as second sponsor (in addition to UTRC). </a:t>
            </a:r>
          </a:p>
          <a:p>
            <a:pPr lvl="1"/>
            <a:r>
              <a:rPr lang="en-US" sz="2000" dirty="0" smtClean="0"/>
              <a:t>Test code immediately (already procured </a:t>
            </a:r>
            <a:r>
              <a:rPr lang="en-US" sz="2000" dirty="0" err="1" smtClean="0"/>
              <a:t>Pixhawk</a:t>
            </a:r>
            <a:r>
              <a:rPr lang="en-US" sz="2000" dirty="0" smtClean="0"/>
              <a:t> in anticipation of this problem)</a:t>
            </a:r>
          </a:p>
          <a:p>
            <a:endParaRPr lang="en-US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5" t="34639" r="55541" b="39657"/>
          <a:stretch/>
        </p:blipFill>
        <p:spPr bwMode="auto">
          <a:xfrm>
            <a:off x="6477000" y="1151076"/>
            <a:ext cx="2516956" cy="176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7554468" y="1600200"/>
            <a:ext cx="76200" cy="762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1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3: </a:t>
            </a:r>
            <a:r>
              <a:rPr lang="en-US" dirty="0" err="1" smtClean="0"/>
              <a:t>NicaDrone</a:t>
            </a:r>
            <a:r>
              <a:rPr lang="en-US" dirty="0" smtClean="0"/>
              <a:t> Gripper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7010400" cy="54204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Type: Schedule </a:t>
            </a:r>
          </a:p>
          <a:p>
            <a:r>
              <a:rPr lang="en-US" sz="2400" dirty="0" smtClean="0"/>
              <a:t>Description:</a:t>
            </a:r>
          </a:p>
          <a:p>
            <a:pPr lvl="1"/>
            <a:r>
              <a:rPr lang="en-US" sz="2400" dirty="0" err="1" smtClean="0"/>
              <a:t>NicaDrone</a:t>
            </a:r>
            <a:r>
              <a:rPr lang="en-US" sz="2400" dirty="0" smtClean="0"/>
              <a:t> fails to function when received in December</a:t>
            </a:r>
          </a:p>
          <a:p>
            <a:r>
              <a:rPr lang="en-US" sz="2400" dirty="0" smtClean="0"/>
              <a:t>Consequence:</a:t>
            </a:r>
          </a:p>
          <a:p>
            <a:pPr lvl="1"/>
            <a:r>
              <a:rPr lang="en-US" sz="2400" dirty="0" smtClean="0"/>
              <a:t>New gripper design must be manufactured leading to delay in schedules. </a:t>
            </a:r>
            <a:endParaRPr lang="en-US" sz="2400" dirty="0"/>
          </a:p>
          <a:p>
            <a:r>
              <a:rPr lang="en-US" sz="2400" dirty="0" smtClean="0"/>
              <a:t>Mitigation:</a:t>
            </a:r>
          </a:p>
          <a:p>
            <a:pPr lvl="1"/>
            <a:r>
              <a:rPr lang="en-US" sz="2000" dirty="0" smtClean="0"/>
              <a:t>Accounted for risk in schedule in advance (removed from FVE)</a:t>
            </a:r>
          </a:p>
          <a:p>
            <a:pPr lvl="1"/>
            <a:r>
              <a:rPr lang="en-US" sz="2000" dirty="0" smtClean="0"/>
              <a:t>Created preliminary backup designs</a:t>
            </a:r>
          </a:p>
          <a:p>
            <a:pPr lvl="1"/>
            <a:r>
              <a:rPr lang="en-US" sz="2000" dirty="0" smtClean="0"/>
              <a:t>Triple check </a:t>
            </a:r>
            <a:r>
              <a:rPr lang="en-US" sz="2000" dirty="0" err="1" smtClean="0"/>
              <a:t>NicaDrone</a:t>
            </a:r>
            <a:r>
              <a:rPr lang="en-US" sz="2000" dirty="0" smtClean="0"/>
              <a:t> specs online to ensure it integrates into our architecture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5" t="34639" r="55541" b="39657"/>
          <a:stretch/>
        </p:blipFill>
        <p:spPr bwMode="auto">
          <a:xfrm>
            <a:off x="6477000" y="1295400"/>
            <a:ext cx="2516956" cy="176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7962900" y="1981200"/>
            <a:ext cx="76200" cy="762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4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2050" name="Picture 2" descr="C:\Users\Adam\Desktop\mrsd project\pegasus logo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78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Mandatory Functional Requirements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Mandatory Non-Functional Requirements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Desired </a:t>
            </a:r>
            <a:r>
              <a:rPr lang="en-US" dirty="0" smtClean="0">
                <a:solidFill>
                  <a:schemeClr val="tx1"/>
                </a:solidFill>
              </a:rPr>
              <a:t>Requirements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6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Mandatory 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3401"/>
            <a:ext cx="7886700" cy="368727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M.F.1 - </a:t>
            </a:r>
            <a:r>
              <a:rPr lang="en-US" dirty="0"/>
              <a:t>Hold and carry </a:t>
            </a:r>
            <a:r>
              <a:rPr lang="en-US" dirty="0" smtClean="0"/>
              <a:t>packages with a maximum size of 30cm x 30cm x 20cm, weighing up to 400g.</a:t>
            </a:r>
            <a:endParaRPr lang="en-US" dirty="0"/>
          </a:p>
          <a:p>
            <a:r>
              <a:rPr lang="en-US" dirty="0" smtClean="0"/>
              <a:t>M.F.2 - </a:t>
            </a:r>
            <a:r>
              <a:rPr lang="en-US" dirty="0"/>
              <a:t>Autonomously take off from a visually marked platform.</a:t>
            </a:r>
          </a:p>
          <a:p>
            <a:r>
              <a:rPr lang="en-US" dirty="0"/>
              <a:t>M.F.3 </a:t>
            </a:r>
            <a:r>
              <a:rPr lang="en-US" dirty="0" smtClean="0"/>
              <a:t>- Navigate </a:t>
            </a:r>
            <a:r>
              <a:rPr lang="en-US" dirty="0"/>
              <a:t>to a known position close to the house.</a:t>
            </a:r>
          </a:p>
          <a:p>
            <a:r>
              <a:rPr lang="en-US" dirty="0"/>
              <a:t>M.F.4 </a:t>
            </a:r>
            <a:r>
              <a:rPr lang="en-US" dirty="0" smtClean="0"/>
              <a:t>- Detect </a:t>
            </a:r>
            <a:r>
              <a:rPr lang="en-US" dirty="0"/>
              <a:t>and navigate to the drop point at the house.</a:t>
            </a:r>
          </a:p>
          <a:p>
            <a:r>
              <a:rPr lang="en-US" dirty="0"/>
              <a:t>M.F.5 </a:t>
            </a:r>
            <a:r>
              <a:rPr lang="en-US" dirty="0" smtClean="0"/>
              <a:t>- Land </a:t>
            </a:r>
            <a:r>
              <a:rPr lang="en-US" dirty="0"/>
              <a:t>at visually marked drop </a:t>
            </a:r>
            <a:r>
              <a:rPr lang="en-US" dirty="0" smtClean="0"/>
              <a:t>point (with an open landing column of 2m radius).</a:t>
            </a:r>
            <a:endParaRPr lang="en-US" dirty="0"/>
          </a:p>
          <a:p>
            <a:r>
              <a:rPr lang="en-US" dirty="0"/>
              <a:t>M.F.6 </a:t>
            </a:r>
            <a:r>
              <a:rPr lang="en-US" dirty="0" smtClean="0"/>
              <a:t>- Drop package within 2m of the drop point.</a:t>
            </a:r>
            <a:endParaRPr lang="en-US" dirty="0"/>
          </a:p>
          <a:p>
            <a:r>
              <a:rPr lang="en-US" dirty="0"/>
              <a:t>M.F.7 </a:t>
            </a:r>
            <a:r>
              <a:rPr lang="en-US" dirty="0" smtClean="0"/>
              <a:t>- Take </a:t>
            </a:r>
            <a:r>
              <a:rPr lang="en-US" dirty="0"/>
              <a:t>off, fly back to and land at another visually marked platform.</a:t>
            </a:r>
          </a:p>
          <a:p>
            <a:r>
              <a:rPr lang="en-US" dirty="0"/>
              <a:t>M.F.8 </a:t>
            </a:r>
            <a:r>
              <a:rPr lang="en-US" dirty="0" smtClean="0"/>
              <a:t>- Takes </a:t>
            </a:r>
            <a:r>
              <a:rPr lang="en-US" dirty="0"/>
              <a:t>coordinates as input from the user.</a:t>
            </a:r>
          </a:p>
          <a:p>
            <a:r>
              <a:rPr lang="en-US" dirty="0"/>
              <a:t>M.F.9 </a:t>
            </a:r>
            <a:r>
              <a:rPr lang="en-US" dirty="0" smtClean="0"/>
              <a:t>- Communicates </a:t>
            </a:r>
            <a:r>
              <a:rPr lang="en-US" dirty="0"/>
              <a:t>with platform to receive GPS updates (intermittently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3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Mandatory Non-Functional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3402"/>
            <a:ext cx="7886700" cy="365657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M.N.1 </a:t>
            </a:r>
            <a:r>
              <a:rPr lang="en-US" dirty="0" smtClean="0"/>
              <a:t>- Operates </a:t>
            </a:r>
            <a:r>
              <a:rPr lang="en-US" dirty="0"/>
              <a:t>in an outdoor environment.</a:t>
            </a:r>
          </a:p>
          <a:p>
            <a:r>
              <a:rPr lang="en-US" dirty="0"/>
              <a:t>M.N.2 </a:t>
            </a:r>
            <a:r>
              <a:rPr lang="en-US" dirty="0" smtClean="0"/>
              <a:t>- Operates </a:t>
            </a:r>
            <a:r>
              <a:rPr lang="en-US" dirty="0"/>
              <a:t>in a semi-known map. The GPS position of the house is known, </a:t>
            </a:r>
            <a:r>
              <a:rPr lang="en-US" dirty="0" smtClean="0"/>
              <a:t>but </a:t>
            </a:r>
            <a:r>
              <a:rPr lang="en-US" dirty="0"/>
              <a:t>the exact location of the visual marker is unknown and is detected on </a:t>
            </a:r>
            <a:r>
              <a:rPr lang="en-US" dirty="0" smtClean="0"/>
              <a:t>the </a:t>
            </a:r>
            <a:r>
              <a:rPr lang="en-US" dirty="0"/>
              <a:t>fly.</a:t>
            </a:r>
          </a:p>
          <a:p>
            <a:r>
              <a:rPr lang="en-US" dirty="0"/>
              <a:t>M.N.3 </a:t>
            </a:r>
            <a:r>
              <a:rPr lang="en-US" dirty="0" smtClean="0"/>
              <a:t>- Avoids </a:t>
            </a:r>
            <a:r>
              <a:rPr lang="en-US" dirty="0"/>
              <a:t>static </a:t>
            </a:r>
            <a:r>
              <a:rPr lang="en-US" dirty="0" smtClean="0"/>
              <a:t>obstacles with a minimum cross-sectional dimensions of 1.5m x 0.5m.</a:t>
            </a:r>
            <a:endParaRPr lang="en-US" dirty="0"/>
          </a:p>
          <a:p>
            <a:r>
              <a:rPr lang="en-US" dirty="0"/>
              <a:t>M.N.4 </a:t>
            </a:r>
            <a:r>
              <a:rPr lang="en-US" dirty="0" smtClean="0"/>
              <a:t>- Not </a:t>
            </a:r>
            <a:r>
              <a:rPr lang="en-US" dirty="0"/>
              <a:t>reliant on </a:t>
            </a:r>
            <a:r>
              <a:rPr lang="en-US" dirty="0" smtClean="0"/>
              <a:t>GPS</a:t>
            </a:r>
            <a:endParaRPr lang="en-US" dirty="0"/>
          </a:p>
          <a:p>
            <a:r>
              <a:rPr lang="en-US" dirty="0"/>
              <a:t>M.N.5 </a:t>
            </a:r>
            <a:r>
              <a:rPr lang="en-US" dirty="0" smtClean="0"/>
              <a:t>- Sub-systems </a:t>
            </a:r>
            <a:r>
              <a:rPr lang="en-US" dirty="0"/>
              <a:t>should be well documented and scalable.</a:t>
            </a:r>
          </a:p>
          <a:p>
            <a:r>
              <a:rPr lang="en-US" dirty="0"/>
              <a:t>M.N.6 </a:t>
            </a:r>
            <a:r>
              <a:rPr lang="en-US" dirty="0" smtClean="0"/>
              <a:t>- UAV </a:t>
            </a:r>
            <a:r>
              <a:rPr lang="en-US" dirty="0"/>
              <a:t>should be small enough to operate in residential environments.</a:t>
            </a:r>
          </a:p>
          <a:p>
            <a:r>
              <a:rPr lang="en-US" dirty="0"/>
              <a:t>M.N.7 </a:t>
            </a:r>
            <a:r>
              <a:rPr lang="en-US" dirty="0" smtClean="0"/>
              <a:t>- Able to carry packages.</a:t>
            </a:r>
          </a:p>
          <a:p>
            <a:r>
              <a:rPr lang="en-US" dirty="0" smtClean="0"/>
              <a:t>M.N.8 - Recognizes visual markers that are located at least 10m apart.</a:t>
            </a:r>
          </a:p>
        </p:txBody>
      </p:sp>
    </p:spTree>
    <p:extLst>
      <p:ext uri="{BB962C8B-B14F-4D97-AF65-F5344CB8AC3E}">
        <p14:creationId xmlns:p14="http://schemas.microsoft.com/office/powerpoint/2010/main" val="100322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3.2.1 </a:t>
            </a:r>
            <a:r>
              <a:rPr lang="en-US" dirty="0" smtClean="0"/>
              <a:t>Functional</a:t>
            </a:r>
            <a:endParaRPr lang="en-US" dirty="0"/>
          </a:p>
          <a:p>
            <a:pPr lvl="1"/>
            <a:r>
              <a:rPr lang="en-US" dirty="0"/>
              <a:t>D.F.1 Pick up packages.</a:t>
            </a:r>
          </a:p>
          <a:p>
            <a:pPr lvl="1"/>
            <a:r>
              <a:rPr lang="en-US" dirty="0"/>
              <a:t>D.F.2 Simulation with multiple UAVs and ground vehicles.</a:t>
            </a:r>
          </a:p>
          <a:p>
            <a:pPr lvl="1"/>
            <a:r>
              <a:rPr lang="en-US" dirty="0"/>
              <a:t>D.F.3 Ground vehicle drives autonomously.</a:t>
            </a:r>
          </a:p>
          <a:p>
            <a:pPr lvl="1"/>
            <a:r>
              <a:rPr lang="en-US" dirty="0"/>
              <a:t>D.F.4 UAV and ground vehicle communicate continuously.</a:t>
            </a:r>
          </a:p>
          <a:p>
            <a:pPr lvl="1"/>
            <a:r>
              <a:rPr lang="en-US" dirty="0"/>
              <a:t>D.F.5 UAV confirms the identity of the house before dropping the package (RFID Tags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3.2.2 Non-Functional</a:t>
            </a:r>
          </a:p>
          <a:p>
            <a:pPr lvl="1"/>
            <a:r>
              <a:rPr lang="en-US" dirty="0" smtClean="0"/>
              <a:t>D.N.1 Operates in rains and snow.</a:t>
            </a:r>
          </a:p>
          <a:p>
            <a:pPr lvl="1"/>
            <a:r>
              <a:rPr lang="en-US" dirty="0" smtClean="0"/>
              <a:t>D.N.2 Avoids dynamic obstacles</a:t>
            </a:r>
          </a:p>
          <a:p>
            <a:pPr lvl="1"/>
            <a:r>
              <a:rPr lang="en-US" dirty="0" smtClean="0"/>
              <a:t>D.N.3 Operates without a GPS system.</a:t>
            </a:r>
          </a:p>
          <a:p>
            <a:pPr lvl="1"/>
            <a:r>
              <a:rPr lang="en-US" dirty="0" smtClean="0"/>
              <a:t>D.N.4 Has multiple UAVs to demonstrate efficiency and scalability.</a:t>
            </a:r>
          </a:p>
          <a:p>
            <a:pPr lvl="1"/>
            <a:r>
              <a:rPr lang="en-US" dirty="0" smtClean="0"/>
              <a:t>D.N.5 Compatible with higher weights of packages and greater variations in sizes.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Architecture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28" y="2286000"/>
            <a:ext cx="901114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Cyberphysical</a:t>
            </a:r>
            <a:r>
              <a:rPr lang="en-US" baseline="0" dirty="0" smtClean="0"/>
              <a:t> Architecture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189004"/>
            <a:ext cx="9171083" cy="53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2261</Words>
  <Application>Microsoft Office PowerPoint</Application>
  <PresentationFormat>On-screen Show (4:3)</PresentationFormat>
  <Paragraphs>551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Office Theme</vt:lpstr>
      <vt:lpstr>1_Office Theme</vt:lpstr>
      <vt:lpstr>2_Office Theme</vt:lpstr>
      <vt:lpstr>Visio.Drawing.15</vt:lpstr>
      <vt:lpstr>Project Pegasus</vt:lpstr>
      <vt:lpstr>What we’re doing</vt:lpstr>
      <vt:lpstr>Use Case</vt:lpstr>
      <vt:lpstr>System Requirements</vt:lpstr>
      <vt:lpstr>Mandatory Functional Requirements</vt:lpstr>
      <vt:lpstr>Mandatory Non-Functional Requirements</vt:lpstr>
      <vt:lpstr>Desired Requirements</vt:lpstr>
      <vt:lpstr>Functional Architecture</vt:lpstr>
      <vt:lpstr>Cyberphysical Architecture</vt:lpstr>
      <vt:lpstr>Subsystems Descriptions</vt:lpstr>
      <vt:lpstr>Electro-Mechanical Subsystem</vt:lpstr>
      <vt:lpstr>Obstacle Avoidance Subsystem</vt:lpstr>
      <vt:lpstr>Vision Subsystem</vt:lpstr>
      <vt:lpstr>Ground Platform Subsystem</vt:lpstr>
      <vt:lpstr>Flight Control Subsystem</vt:lpstr>
      <vt:lpstr>Current Status</vt:lpstr>
      <vt:lpstr>Current Status – Obstacle Detection</vt:lpstr>
      <vt:lpstr>Current Status – Vision System</vt:lpstr>
      <vt:lpstr>Current Status – Vision System</vt:lpstr>
      <vt:lpstr>Current Status – Vision System</vt:lpstr>
      <vt:lpstr>Current Status – Vision System</vt:lpstr>
      <vt:lpstr>Current Status – Vision System</vt:lpstr>
      <vt:lpstr>Project Management</vt:lpstr>
      <vt:lpstr>Work Breakdown Structure</vt:lpstr>
      <vt:lpstr>Schedule – Design Phase</vt:lpstr>
      <vt:lpstr>Schedule – Procure/Build Phase</vt:lpstr>
      <vt:lpstr>Schedule – Integrate and Test</vt:lpstr>
      <vt:lpstr>Tests – FVE Test A</vt:lpstr>
      <vt:lpstr>Tests – FVE Test C</vt:lpstr>
      <vt:lpstr>Tests – FVE Test D</vt:lpstr>
      <vt:lpstr>Tests – SVE Test B</vt:lpstr>
      <vt:lpstr>Tests – SVE Test E</vt:lpstr>
      <vt:lpstr>Tests – SVE Test F</vt:lpstr>
      <vt:lpstr>Budget</vt:lpstr>
      <vt:lpstr>PowerPoint Presentation</vt:lpstr>
      <vt:lpstr>Risk 2: FireFly6 Firmware</vt:lpstr>
      <vt:lpstr>Risk 3: NicaDrone Gripper Failure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Pegasus</dc:title>
  <dc:creator>Adam Yabroudi</dc:creator>
  <cp:lastModifiedBy>Adam Yabroudi</cp:lastModifiedBy>
  <cp:revision>40</cp:revision>
  <dcterms:created xsi:type="dcterms:W3CDTF">2015-11-02T23:22:56Z</dcterms:created>
  <dcterms:modified xsi:type="dcterms:W3CDTF">2015-11-03T20:15:47Z</dcterms:modified>
</cp:coreProperties>
</file>