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12.png" ContentType="image/png"/>
  <Override PartName="/ppt/media/image10.png" ContentType="image/png"/>
  <Override PartName="/ppt/media/image9.png" ContentType="image/png"/>
  <Override PartName="/ppt/media/image8.png" ContentType="image/png"/>
  <Override PartName="/ppt/media/image6.png" ContentType="image/png"/>
  <Override PartName="/ppt/media/image5.png" ContentType="image/png"/>
  <Override PartName="/ppt/media/image7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1.png" ContentType="image/png"/>
  <Override PartName="/ppt/media/image1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6130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11760" y="1171440"/>
            <a:ext cx="8520120" cy="162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11760" y="2945880"/>
            <a:ext cx="8520120" cy="162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6130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11760" y="1171440"/>
            <a:ext cx="4157640" cy="162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7840" y="1171440"/>
            <a:ext cx="4157640" cy="162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7840" y="2945880"/>
            <a:ext cx="4157640" cy="162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11760" y="2945880"/>
            <a:ext cx="4157640" cy="162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6130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11760" y="1171440"/>
            <a:ext cx="8520120" cy="3396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11760" y="1171440"/>
            <a:ext cx="8520120" cy="3396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442960" y="1171440"/>
            <a:ext cx="4257360" cy="33969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442960" y="1171440"/>
            <a:ext cx="4257360" cy="3396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6130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311760" y="1171440"/>
            <a:ext cx="8520120" cy="3397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6130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311760" y="1171440"/>
            <a:ext cx="8520120" cy="3396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6130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311760" y="1171440"/>
            <a:ext cx="4157640" cy="3396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7840" y="1171440"/>
            <a:ext cx="4157640" cy="3396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6130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841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6130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311760" y="1171440"/>
            <a:ext cx="4157640" cy="162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311760" y="2945880"/>
            <a:ext cx="4157640" cy="162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677840" y="1171440"/>
            <a:ext cx="4157640" cy="3396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6130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11760" y="1171440"/>
            <a:ext cx="8520120" cy="3397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6130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311760" y="1171440"/>
            <a:ext cx="4157640" cy="3396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7840" y="1171440"/>
            <a:ext cx="4157640" cy="162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7840" y="2945880"/>
            <a:ext cx="4157640" cy="162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6130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311760" y="1171440"/>
            <a:ext cx="4157640" cy="162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7840" y="1171440"/>
            <a:ext cx="4157640" cy="162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311760" y="2945880"/>
            <a:ext cx="8520120" cy="162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6130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11760" y="1171440"/>
            <a:ext cx="8520120" cy="162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11760" y="2945880"/>
            <a:ext cx="8520120" cy="162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6130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311760" y="1171440"/>
            <a:ext cx="4157640" cy="162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7840" y="1171440"/>
            <a:ext cx="4157640" cy="162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7840" y="2945880"/>
            <a:ext cx="4157640" cy="162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311760" y="2945880"/>
            <a:ext cx="4157640" cy="162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6130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11760" y="1171440"/>
            <a:ext cx="8520120" cy="3396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11760" y="1171440"/>
            <a:ext cx="8520120" cy="3396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5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442960" y="1171440"/>
            <a:ext cx="4257360" cy="3396960"/>
          </a:xfrm>
          <a:prstGeom prst="rect">
            <a:avLst/>
          </a:prstGeom>
          <a:ln>
            <a:noFill/>
          </a:ln>
        </p:spPr>
      </p:pic>
      <p:pic>
        <p:nvPicPr>
          <p:cNvPr id="76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442960" y="1171440"/>
            <a:ext cx="4257360" cy="3396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6130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11760" y="1171440"/>
            <a:ext cx="8520120" cy="3396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6130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11760" y="1171440"/>
            <a:ext cx="4157640" cy="3396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7840" y="1171440"/>
            <a:ext cx="4157640" cy="3396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6130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841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6130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11760" y="1171440"/>
            <a:ext cx="4157640" cy="162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11760" y="2945880"/>
            <a:ext cx="4157640" cy="162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7840" y="1171440"/>
            <a:ext cx="4157640" cy="3396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6130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11760" y="1171440"/>
            <a:ext cx="4157640" cy="3396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7840" y="1171440"/>
            <a:ext cx="4157640" cy="162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7840" y="2945880"/>
            <a:ext cx="4157640" cy="162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6130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11760" y="1171440"/>
            <a:ext cx="4157640" cy="162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7840" y="1171440"/>
            <a:ext cx="4157640" cy="162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11760" y="2945880"/>
            <a:ext cx="8520120" cy="162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9143640" cy="1711440"/>
          </a:xfrm>
          <a:prstGeom prst="rect">
            <a:avLst/>
          </a:prstGeom>
          <a:solidFill>
            <a:srgbClr val="26a69a"/>
          </a:solidFill>
          <a:ln>
            <a:noFill/>
          </a:ln>
        </p:spPr>
      </p:sp>
      <p:sp>
        <p:nvSpPr>
          <p:cNvPr id="1" name="CustomShape 2"/>
          <p:cNvSpPr/>
          <p:nvPr/>
        </p:nvSpPr>
        <p:spPr>
          <a:xfrm>
            <a:off x="641880" y="3597480"/>
            <a:ext cx="389880" cy="360"/>
          </a:xfrm>
          <a:prstGeom prst="straightConnector1">
            <a:avLst/>
          </a:prstGeom>
          <a:noFill/>
          <a:ln w="28440">
            <a:solidFill>
              <a:srgbClr val="fffbf0"/>
            </a:solidFill>
            <a:round/>
          </a:ln>
        </p:spPr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512640" y="1893240"/>
            <a:ext cx="8118360" cy="1522440"/>
          </a:xfrm>
          <a:prstGeom prst="rect">
            <a:avLst/>
          </a:prstGeom>
        </p:spPr>
        <p:txBody>
          <a:bodyPr tIns="91440" bIns="91440" anchor="b"/>
          <a:p>
            <a:r>
              <a:rPr lang="en-US" sz="42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>
              <a:lnSpc>
                <a:spcPct val="100000"/>
              </a:lnSpc>
            </a:pPr>
            <a:fld id="{18113DDC-6819-4634-94BB-AB946372089A}" type="slidenum">
              <a:rPr lang="en-US" sz="1400">
                <a:solidFill>
                  <a:srgbClr val="fffbf0"/>
                </a:solidFill>
                <a:latin typeface="Arial"/>
                <a:ea typeface="Arial"/>
              </a:rPr>
              <a:t>&lt;number&gt;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14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4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4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0" y="5045760"/>
            <a:ext cx="9143640" cy="97560"/>
          </a:xfrm>
          <a:prstGeom prst="rect">
            <a:avLst/>
          </a:prstGeom>
          <a:solidFill>
            <a:srgbClr val="26a69a"/>
          </a:solidFill>
          <a:ln>
            <a:noFill/>
          </a:ln>
        </p:spPr>
      </p:sp>
      <p:sp>
        <p:nvSpPr>
          <p:cNvPr id="40" name="PlaceHolder 2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612720"/>
          </a:xfrm>
          <a:prstGeom prst="rect">
            <a:avLst/>
          </a:prstGeom>
        </p:spPr>
        <p:txBody>
          <a:bodyPr tIns="91440" bIns="91440"/>
          <a:p>
            <a:r>
              <a:rPr lang="en-US" sz="30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311760" y="1171440"/>
            <a:ext cx="8520120" cy="3396960"/>
          </a:xfrm>
          <a:prstGeom prst="rect">
            <a:avLst/>
          </a:prstGeom>
        </p:spPr>
        <p:txBody>
          <a:bodyPr tIns="91440" bIns="91440"/>
          <a:p>
            <a:pPr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>
              <a:lnSpc>
                <a:spcPct val="100000"/>
              </a:lnSpc>
            </a:pPr>
            <a:fld id="{896864ED-525C-4DF5-A87E-934CC1DE0BE0}" type="slidenum">
              <a:rPr lang="en-US" sz="1400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Shape 1"/>
          <p:cNvSpPr txBox="1"/>
          <p:nvPr/>
        </p:nvSpPr>
        <p:spPr>
          <a:xfrm>
            <a:off x="512640" y="1893240"/>
            <a:ext cx="8118360" cy="1522440"/>
          </a:xfrm>
          <a:prstGeom prst="rect">
            <a:avLst/>
          </a:prstGeom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lang="en-US" sz="3000">
                <a:solidFill>
                  <a:srgbClr val="fffbf0"/>
                </a:solidFill>
                <a:latin typeface="Old Standard TT"/>
                <a:ea typeface="Old Standard TT"/>
              </a:rPr>
              <a:t>Progress Review - 3</a:t>
            </a:r>
            <a:r>
              <a:rPr lang="en-US" sz="3000">
                <a:solidFill>
                  <a:srgbClr val="fffbf0"/>
                </a:solidFill>
                <a:latin typeface="Old Standard TT"/>
                <a:ea typeface="Old Standard TT"/>
              </a:rPr>
              <a:t>
</a:t>
            </a:r>
            <a:r>
              <a:rPr lang="en-US" sz="3000">
                <a:solidFill>
                  <a:srgbClr val="fffbf0"/>
                </a:solidFill>
                <a:latin typeface="Old Standard TT"/>
                <a:ea typeface="Old Standard TT"/>
              </a:rPr>
              <a:t>MRSD Project - 1</a:t>
            </a:r>
            <a:r>
              <a:rPr lang="en-US" sz="3000">
                <a:solidFill>
                  <a:srgbClr val="fffbf0"/>
                </a:solidFill>
                <a:latin typeface="Old Standard TT"/>
                <a:ea typeface="Old Standard TT"/>
              </a:rPr>
              <a:t>
</a:t>
            </a:r>
            <a:r>
              <a:rPr lang="en-US" sz="3000">
                <a:solidFill>
                  <a:srgbClr val="fffbf0"/>
                </a:solidFill>
                <a:latin typeface="Old Standard TT"/>
                <a:ea typeface="Old Standard TT"/>
              </a:rPr>
              <a:t>11/12/2015</a:t>
            </a:r>
            <a:endParaRPr/>
          </a:p>
        </p:txBody>
      </p:sp>
      <p:sp>
        <p:nvSpPr>
          <p:cNvPr id="78" name="TextShape 2"/>
          <p:cNvSpPr txBox="1"/>
          <p:nvPr/>
        </p:nvSpPr>
        <p:spPr>
          <a:xfrm>
            <a:off x="512640" y="3840480"/>
            <a:ext cx="8118360" cy="786960"/>
          </a:xfrm>
          <a:prstGeom prst="rect">
            <a:avLst/>
          </a:prstGeom>
        </p:spPr>
        <p:txBody>
          <a:bodyPr tIns="91440" bIns="91440"/>
          <a:p>
            <a:pPr>
              <a:lnSpc>
                <a:spcPct val="100000"/>
              </a:lnSpc>
            </a:pPr>
            <a:r>
              <a:rPr lang="en-US">
                <a:solidFill>
                  <a:srgbClr val="b7b7b7"/>
                </a:solidFill>
                <a:latin typeface="Old Standard TT"/>
                <a:ea typeface="Old Standard TT"/>
              </a:rPr>
              <a:t>Team HARP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b7b7b7"/>
                </a:solidFill>
                <a:latin typeface="Old Standard TT"/>
                <a:ea typeface="Old Standard TT"/>
              </a:rPr>
              <a:t>(Abhishek, Alex, Feroze, Lekha, Rick)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b7b7b7"/>
                </a:solidFill>
                <a:latin typeface="Old Standard TT"/>
                <a:ea typeface="Old Standard TT"/>
              </a:rPr>
              <a:t>Carnegie Mellon University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311760" y="444960"/>
            <a:ext cx="8520120" cy="612720"/>
          </a:xfrm>
          <a:prstGeom prst="rect">
            <a:avLst/>
          </a:prstGeom>
        </p:spPr>
        <p:txBody>
          <a:bodyPr tIns="91440" bIns="91440"/>
          <a:p>
            <a:pPr>
              <a:lnSpc>
                <a:spcPct val="100000"/>
              </a:lnSpc>
            </a:pPr>
            <a:r>
              <a:rPr lang="en-US" sz="3000">
                <a:solidFill>
                  <a:srgbClr val="000000"/>
                </a:solidFill>
                <a:latin typeface="Old Standard TT"/>
                <a:ea typeface="Old Standard TT"/>
              </a:rPr>
              <a:t>Suction</a:t>
            </a:r>
            <a:endParaRPr/>
          </a:p>
        </p:txBody>
      </p:sp>
      <p:sp>
        <p:nvSpPr>
          <p:cNvPr id="80" name="TextShape 2"/>
          <p:cNvSpPr txBox="1"/>
          <p:nvPr/>
        </p:nvSpPr>
        <p:spPr>
          <a:xfrm>
            <a:off x="311760" y="1171440"/>
            <a:ext cx="8520120" cy="3396960"/>
          </a:xfrm>
          <a:prstGeom prst="rect">
            <a:avLst/>
          </a:prstGeom>
        </p:spPr>
        <p:txBody>
          <a:bodyPr tIns="91440" bIns="9144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</a:rPr>
              <a:t>Acquired shop vac for final suction system.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</a:rPr>
              <a:t>Re-iterated on the prototype suction gripper design.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</a:rPr>
              <a:t>Added the custom gripper in simulation.</a:t>
            </a:r>
            <a:endParaRPr/>
          </a:p>
        </p:txBody>
      </p:sp>
      <p:pic>
        <p:nvPicPr>
          <p:cNvPr id="81" name="Shape 6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345280" y="1170720"/>
            <a:ext cx="2527560" cy="2846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311760" y="444960"/>
            <a:ext cx="8520120" cy="612720"/>
          </a:xfrm>
          <a:prstGeom prst="rect">
            <a:avLst/>
          </a:prstGeom>
        </p:spPr>
        <p:txBody>
          <a:bodyPr tIns="91440" bIns="91440"/>
          <a:p>
            <a:pPr>
              <a:lnSpc>
                <a:spcPct val="100000"/>
              </a:lnSpc>
            </a:pPr>
            <a:r>
              <a:rPr lang="en-US" sz="3000">
                <a:solidFill>
                  <a:srgbClr val="000000"/>
                </a:solidFill>
                <a:latin typeface="Old Standard TT"/>
                <a:ea typeface="Old Standard TT"/>
              </a:rPr>
              <a:t>Suction</a:t>
            </a:r>
            <a:endParaRPr/>
          </a:p>
        </p:txBody>
      </p:sp>
      <p:sp>
        <p:nvSpPr>
          <p:cNvPr id="83" name="TextShape 2"/>
          <p:cNvSpPr txBox="1"/>
          <p:nvPr/>
        </p:nvSpPr>
        <p:spPr>
          <a:xfrm>
            <a:off x="311760" y="1171440"/>
            <a:ext cx="3571920" cy="3396960"/>
          </a:xfrm>
          <a:prstGeom prst="rect">
            <a:avLst/>
          </a:prstGeom>
        </p:spPr>
        <p:txBody>
          <a:bodyPr tIns="91440" bIns="91440"/>
          <a:p>
            <a:pPr>
              <a:lnSpc>
                <a:spcPct val="100000"/>
              </a:lnSpc>
            </a:pPr>
            <a:r>
              <a:rPr lang="en-US" sz="1400">
                <a:solidFill>
                  <a:srgbClr val="595959"/>
                </a:solidFill>
                <a:latin typeface="Calibri"/>
                <a:ea typeface="Calibri"/>
              </a:rPr>
              <a:t>Finalized PCB design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595959"/>
                </a:solidFill>
                <a:latin typeface="Calibri"/>
                <a:ea typeface="Calibri"/>
              </a:rPr>
              <a:t>Designed and ordered components for electronics enclosure</a:t>
            </a:r>
            <a:endParaRPr/>
          </a:p>
        </p:txBody>
      </p:sp>
      <p:pic>
        <p:nvPicPr>
          <p:cNvPr id="84" name="Shape 70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977640" y="99000"/>
            <a:ext cx="5032080" cy="2504520"/>
          </a:xfrm>
          <a:prstGeom prst="rect">
            <a:avLst/>
          </a:prstGeom>
          <a:ln>
            <a:noFill/>
          </a:ln>
        </p:spPr>
      </p:pic>
      <p:pic>
        <p:nvPicPr>
          <p:cNvPr id="85" name="Shape 71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992120" y="2604240"/>
            <a:ext cx="3003480" cy="2397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311760" y="444960"/>
            <a:ext cx="8520120" cy="612720"/>
          </a:xfrm>
          <a:prstGeom prst="rect">
            <a:avLst/>
          </a:prstGeom>
        </p:spPr>
        <p:txBody>
          <a:bodyPr tIns="91440" bIns="91440"/>
          <a:p>
            <a:pPr>
              <a:lnSpc>
                <a:spcPct val="100000"/>
              </a:lnSpc>
            </a:pPr>
            <a:r>
              <a:rPr lang="en-US" sz="3000">
                <a:solidFill>
                  <a:srgbClr val="000000"/>
                </a:solidFill>
                <a:latin typeface="Old Standard TT"/>
                <a:ea typeface="Old Standard TT"/>
              </a:rPr>
              <a:t>Perception</a:t>
            </a:r>
            <a:endParaRPr/>
          </a:p>
        </p:txBody>
      </p:sp>
      <p:sp>
        <p:nvSpPr>
          <p:cNvPr id="87" name="TextShape 2"/>
          <p:cNvSpPr txBox="1"/>
          <p:nvPr/>
        </p:nvSpPr>
        <p:spPr>
          <a:xfrm>
            <a:off x="311760" y="1171440"/>
            <a:ext cx="5565600" cy="1666080"/>
          </a:xfrm>
          <a:prstGeom prst="rect">
            <a:avLst/>
          </a:prstGeom>
        </p:spPr>
        <p:txBody>
          <a:bodyPr tIns="91440" bIns="9144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</a:rPr>
              <a:t>Developed algorithm to remove shelf from point cloud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</a:rPr>
              <a:t>Improved clustering by switching from color-based to euclidian 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</a:rPr>
              <a:t>Estimated object based on bounding box dimensions compared to ground truth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</a:rPr>
              <a:t>Compiled all vision subsystems into one complete pipeline</a:t>
            </a:r>
            <a:endParaRPr/>
          </a:p>
        </p:txBody>
      </p:sp>
      <p:pic>
        <p:nvPicPr>
          <p:cNvPr id="88" name="Shape 78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11760" y="2838240"/>
            <a:ext cx="2608920" cy="2161440"/>
          </a:xfrm>
          <a:prstGeom prst="rect">
            <a:avLst/>
          </a:prstGeom>
          <a:ln>
            <a:noFill/>
          </a:ln>
        </p:spPr>
      </p:pic>
      <p:pic>
        <p:nvPicPr>
          <p:cNvPr id="89" name="Shape 79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180240" y="2838240"/>
            <a:ext cx="2783160" cy="2161440"/>
          </a:xfrm>
          <a:prstGeom prst="rect">
            <a:avLst/>
          </a:prstGeom>
          <a:ln>
            <a:noFill/>
          </a:ln>
        </p:spPr>
      </p:pic>
      <p:pic>
        <p:nvPicPr>
          <p:cNvPr id="90" name="Shape 80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6143040" y="2857320"/>
            <a:ext cx="2871360" cy="2123640"/>
          </a:xfrm>
          <a:prstGeom prst="rect">
            <a:avLst/>
          </a:prstGeom>
          <a:ln>
            <a:noFill/>
          </a:ln>
        </p:spPr>
      </p:pic>
      <p:pic>
        <p:nvPicPr>
          <p:cNvPr id="91" name="Shape 81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6143040" y="434160"/>
            <a:ext cx="2871360" cy="2252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311760" y="444960"/>
            <a:ext cx="8520120" cy="612720"/>
          </a:xfrm>
          <a:prstGeom prst="rect">
            <a:avLst/>
          </a:prstGeom>
        </p:spPr>
        <p:txBody>
          <a:bodyPr tIns="91440" bIns="91440"/>
          <a:p>
            <a:pPr>
              <a:lnSpc>
                <a:spcPct val="100000"/>
              </a:lnSpc>
            </a:pPr>
            <a:r>
              <a:rPr lang="en-US" sz="3000">
                <a:solidFill>
                  <a:srgbClr val="000000"/>
                </a:solidFill>
                <a:latin typeface="Old Standard TT"/>
                <a:ea typeface="Old Standard TT"/>
              </a:rPr>
              <a:t>Perception</a:t>
            </a:r>
            <a:endParaRPr/>
          </a:p>
        </p:txBody>
      </p:sp>
      <p:sp>
        <p:nvSpPr>
          <p:cNvPr id="93" name="TextShape 2"/>
          <p:cNvSpPr txBox="1"/>
          <p:nvPr/>
        </p:nvSpPr>
        <p:spPr>
          <a:xfrm>
            <a:off x="311760" y="1171440"/>
            <a:ext cx="3287520" cy="3396960"/>
          </a:xfrm>
          <a:prstGeom prst="rect">
            <a:avLst/>
          </a:prstGeom>
        </p:spPr>
        <p:txBody>
          <a:bodyPr tIns="91440" bIns="9144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</a:rPr>
              <a:t>Ran 1000 image test on point clouds from Rutgers database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</a:rPr>
              <a:t>Accurately identified grasp position within 3 cm on over 56% of attempts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</a:rPr>
              <a:t>Investigating results to identify ways to improve algorithm (70% required by FVE)</a:t>
            </a:r>
            <a:endParaRPr/>
          </a:p>
        </p:txBody>
      </p:sp>
      <p:pic>
        <p:nvPicPr>
          <p:cNvPr id="94" name="Shape 88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778200" y="570240"/>
            <a:ext cx="5128560" cy="4242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311760" y="444960"/>
            <a:ext cx="8520120" cy="612720"/>
          </a:xfrm>
          <a:prstGeom prst="rect">
            <a:avLst/>
          </a:prstGeom>
        </p:spPr>
        <p:txBody>
          <a:bodyPr tIns="91440" bIns="91440"/>
          <a:p>
            <a:pPr>
              <a:lnSpc>
                <a:spcPct val="100000"/>
              </a:lnSpc>
            </a:pPr>
            <a:r>
              <a:rPr lang="en-US" sz="3000">
                <a:solidFill>
                  <a:srgbClr val="000000"/>
                </a:solidFill>
                <a:latin typeface="Old Standard TT"/>
                <a:ea typeface="Old Standard TT"/>
              </a:rPr>
              <a:t>Platform</a:t>
            </a:r>
            <a:endParaRPr/>
          </a:p>
        </p:txBody>
      </p:sp>
      <p:sp>
        <p:nvSpPr>
          <p:cNvPr id="96" name="TextShape 2"/>
          <p:cNvSpPr txBox="1"/>
          <p:nvPr/>
        </p:nvSpPr>
        <p:spPr>
          <a:xfrm>
            <a:off x="311760" y="1171440"/>
            <a:ext cx="8520120" cy="3396960"/>
          </a:xfrm>
          <a:prstGeom prst="rect">
            <a:avLst/>
          </a:prstGeom>
        </p:spPr>
        <p:txBody>
          <a:bodyPr tIns="91440" bIns="9144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</a:rPr>
              <a:t>Move actual PR2 arm using Inverse Kinematics action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</a:rPr>
              <a:t>The Inverse Kinematics arm motion in simulator was tested on the actual robot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</a:rPr>
              <a:t>The program was loaded to the robot’s computer and executed.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311760" y="444960"/>
            <a:ext cx="8520120" cy="612720"/>
          </a:xfrm>
          <a:prstGeom prst="rect">
            <a:avLst/>
          </a:prstGeom>
        </p:spPr>
        <p:txBody>
          <a:bodyPr tIns="91440" bIns="91440"/>
          <a:p>
            <a:pPr>
              <a:lnSpc>
                <a:spcPct val="100000"/>
              </a:lnSpc>
            </a:pPr>
            <a:r>
              <a:rPr lang="en-US" sz="3000">
                <a:solidFill>
                  <a:srgbClr val="000000"/>
                </a:solidFill>
                <a:latin typeface="Old Standard TT"/>
                <a:ea typeface="Old Standard TT"/>
              </a:rPr>
              <a:t>Platform</a:t>
            </a:r>
            <a:endParaRPr/>
          </a:p>
        </p:txBody>
      </p:sp>
      <p:sp>
        <p:nvSpPr>
          <p:cNvPr id="98" name="TextShape 2"/>
          <p:cNvSpPr txBox="1"/>
          <p:nvPr/>
        </p:nvSpPr>
        <p:spPr>
          <a:xfrm>
            <a:off x="311760" y="1171440"/>
            <a:ext cx="8520120" cy="3396960"/>
          </a:xfrm>
          <a:prstGeom prst="rect">
            <a:avLst/>
          </a:prstGeom>
        </p:spPr>
        <p:txBody>
          <a:bodyPr tIns="91440" bIns="9144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</a:rPr>
              <a:t>Smach state controller was used to call MoveIt planner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</a:rPr>
              <a:t>The target pose was defined using the movable interactive marker inside rviz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</a:rPr>
              <a:t>The arm was moved to target pose successfully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</a:rPr>
              <a:t>Eventually, the perception algorithm will return the target pose to smach which will then be used to plan and execute arm motion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311760" y="444960"/>
            <a:ext cx="8520120" cy="612720"/>
          </a:xfrm>
          <a:prstGeom prst="rect">
            <a:avLst/>
          </a:prstGeom>
        </p:spPr>
        <p:txBody>
          <a:bodyPr tIns="91440" bIns="91440"/>
          <a:p>
            <a:pPr>
              <a:lnSpc>
                <a:spcPct val="100000"/>
              </a:lnSpc>
            </a:pPr>
            <a:r>
              <a:rPr lang="en-US" sz="3000">
                <a:solidFill>
                  <a:srgbClr val="000000"/>
                </a:solidFill>
                <a:latin typeface="Old Standard TT"/>
                <a:ea typeface="Old Standard TT"/>
              </a:rPr>
              <a:t>Goals for next week:</a:t>
            </a:r>
            <a:endParaRPr/>
          </a:p>
        </p:txBody>
      </p:sp>
      <p:sp>
        <p:nvSpPr>
          <p:cNvPr id="100" name="TextShape 2"/>
          <p:cNvSpPr txBox="1"/>
          <p:nvPr/>
        </p:nvSpPr>
        <p:spPr>
          <a:xfrm>
            <a:off x="311760" y="1171440"/>
            <a:ext cx="8520120" cy="3396960"/>
          </a:xfrm>
          <a:prstGeom prst="rect">
            <a:avLst/>
          </a:prstGeom>
        </p:spPr>
        <p:txBody>
          <a:bodyPr tIns="91440" bIns="9144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</a:rPr>
              <a:t>Suction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</a:rPr>
              <a:t>Final PCB and enclosure.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</a:rPr>
              <a:t>Create test circuit with components and build final hardware.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</a:rPr>
              <a:t>Perception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1400">
                <a:solidFill>
                  <a:srgbClr val="000000"/>
                </a:solidFill>
                <a:latin typeface="Calibri"/>
                <a:ea typeface="Calibri"/>
              </a:rPr>
              <a:t>Procure computer for Kinect2.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1400">
                <a:solidFill>
                  <a:srgbClr val="000000"/>
                </a:solidFill>
                <a:latin typeface="Calibri"/>
                <a:ea typeface="Calibri"/>
              </a:rPr>
              <a:t>Run algorithms directly grabbing real-time data from Kinect-2.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</a:rPr>
              <a:t>Platform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</a:rPr>
              <a:t>Use moveit_pr2 to avoid collisions.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</a:rPr>
              <a:t>Demonstrate a simulation that can move the arms to an item, move  base and move the arm to order bin.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