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9" r:id="rId2"/>
    <p:sldId id="331" r:id="rId3"/>
    <p:sldId id="260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32" r:id="rId17"/>
    <p:sldId id="323" r:id="rId18"/>
    <p:sldId id="324" r:id="rId19"/>
    <p:sldId id="325" r:id="rId20"/>
    <p:sldId id="319" r:id="rId21"/>
    <p:sldId id="320" r:id="rId22"/>
    <p:sldId id="321" r:id="rId23"/>
    <p:sldId id="322" r:id="rId24"/>
    <p:sldId id="304" r:id="rId25"/>
    <p:sldId id="305" r:id="rId26"/>
    <p:sldId id="306" r:id="rId27"/>
    <p:sldId id="327" r:id="rId28"/>
    <p:sldId id="328" r:id="rId29"/>
    <p:sldId id="329" r:id="rId30"/>
    <p:sldId id="330" r:id="rId31"/>
    <p:sldId id="32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khil Baheti" initials="N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A4495-E8DF-4ABD-89DB-68E2EA6D8145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53399-42F5-4F7A-87BF-DBE70E3244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09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213D5-3A00-40AB-B82C-803678E622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1220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EDD22-2CE7-4F47-9A61-928954F6049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44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Adding rotation joint to enable: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COTS items – Commercial off the shelf items – Screw inserts, stiffeners, sensors,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3D printed parts are low cost, but they are also low quality which limits their usefulness. Our goal is to make strong and useful parts for a similar cost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Strong + Useful – Where traditional 3D printers fail. Parts are good dimensional approximations, but strength limitations prevent widespread use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213D5-3A00-40AB-B82C-803678E622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543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213D5-3A00-40AB-B82C-803678E622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425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EDD22-2CE7-4F47-9A61-928954F6049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1691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EDD22-2CE7-4F47-9A61-928954F604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1691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EDD22-2CE7-4F47-9A61-928954F6049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1691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EDD22-2CE7-4F47-9A61-928954F604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9829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EDD22-2CE7-4F47-9A61-928954F604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4142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EDD22-2CE7-4F47-9A61-928954F6049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09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2961" y="-386693"/>
            <a:ext cx="3424798" cy="2265635"/>
          </a:xfrm>
          <a:prstGeom prst="rect">
            <a:avLst/>
          </a:prstGeom>
          <a:effectLst>
            <a:softEdge rad="723900"/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2961" y="-386693"/>
            <a:ext cx="3424798" cy="2265635"/>
          </a:xfrm>
          <a:prstGeom prst="rect">
            <a:avLst/>
          </a:prstGeom>
          <a:effectLst>
            <a:softEdge rad="723900"/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882961" y="-386693"/>
            <a:ext cx="3424798" cy="2265635"/>
          </a:xfrm>
          <a:prstGeom prst="rect">
            <a:avLst/>
          </a:prstGeom>
          <a:effectLst>
            <a:softEdge rad="723900"/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57829" y="3356872"/>
            <a:ext cx="2680464" cy="71596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Prof. David Bourne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063767" y="259976"/>
            <a:ext cx="4589930" cy="87153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Team f : ADD_IN</a:t>
            </a:r>
            <a:endParaRPr lang="en-US" dirty="0"/>
          </a:p>
        </p:txBody>
      </p:sp>
      <p:pic>
        <p:nvPicPr>
          <p:cNvPr id="11266" name="Picture 2" descr="https://www.ri.cmu.edu/images/people/prasad_astha_2015.jpg"/>
          <p:cNvPicPr>
            <a:picLocks noChangeAspect="1" noChangeArrowheads="1"/>
          </p:cNvPicPr>
          <p:nvPr/>
        </p:nvPicPr>
        <p:blipFill>
          <a:blip r:embed="rId3" cstate="print"/>
          <a:srcRect b="12576"/>
          <a:stretch>
            <a:fillRect/>
          </a:stretch>
        </p:blipFill>
        <p:spPr bwMode="auto">
          <a:xfrm>
            <a:off x="4929982" y="1379117"/>
            <a:ext cx="1428750" cy="1873600"/>
          </a:xfrm>
          <a:prstGeom prst="rect">
            <a:avLst/>
          </a:prstGeom>
          <a:noFill/>
        </p:spPr>
      </p:pic>
      <p:pic>
        <p:nvPicPr>
          <p:cNvPr id="11268" name="Picture 4" descr="https://www.ri.cmu.edu/images/people/berman_daniel_2015.jpg"/>
          <p:cNvPicPr>
            <a:picLocks noChangeAspect="1" noChangeArrowheads="1"/>
          </p:cNvPicPr>
          <p:nvPr/>
        </p:nvPicPr>
        <p:blipFill>
          <a:blip r:embed="rId4" cstate="print"/>
          <a:srcRect b="12312"/>
          <a:stretch>
            <a:fillRect/>
          </a:stretch>
        </p:blipFill>
        <p:spPr bwMode="auto">
          <a:xfrm>
            <a:off x="8228752" y="1387097"/>
            <a:ext cx="1428750" cy="1879270"/>
          </a:xfrm>
          <a:prstGeom prst="rect">
            <a:avLst/>
          </a:prstGeom>
          <a:noFill/>
        </p:spPr>
      </p:pic>
      <p:pic>
        <p:nvPicPr>
          <p:cNvPr id="11270" name="Picture 6" descr="https://www.ri.cmu.edu/images/people/debbache_ihsane_2015.jpg"/>
          <p:cNvPicPr>
            <a:picLocks noChangeAspect="1" noChangeArrowheads="1"/>
          </p:cNvPicPr>
          <p:nvPr/>
        </p:nvPicPr>
        <p:blipFill>
          <a:blip r:embed="rId5" cstate="print"/>
          <a:srcRect b="13331"/>
          <a:stretch>
            <a:fillRect/>
          </a:stretch>
        </p:blipFill>
        <p:spPr bwMode="auto">
          <a:xfrm>
            <a:off x="1722129" y="4097539"/>
            <a:ext cx="1428750" cy="1857435"/>
          </a:xfrm>
          <a:prstGeom prst="rect">
            <a:avLst/>
          </a:prstGeom>
          <a:noFill/>
        </p:spPr>
      </p:pic>
      <p:pic>
        <p:nvPicPr>
          <p:cNvPr id="11272" name="Picture 8" descr="https://www.ri.cmu.edu/images/people/baheti_nikhil-2015.jpg"/>
          <p:cNvPicPr>
            <a:picLocks noChangeAspect="1" noChangeArrowheads="1"/>
          </p:cNvPicPr>
          <p:nvPr/>
        </p:nvPicPr>
        <p:blipFill>
          <a:blip r:embed="rId6" cstate="print"/>
          <a:srcRect b="12018"/>
          <a:stretch>
            <a:fillRect/>
          </a:stretch>
        </p:blipFill>
        <p:spPr bwMode="auto">
          <a:xfrm>
            <a:off x="4943630" y="4110346"/>
            <a:ext cx="1428750" cy="1885570"/>
          </a:xfrm>
          <a:prstGeom prst="rect">
            <a:avLst/>
          </a:prstGeom>
          <a:noFill/>
        </p:spPr>
      </p:pic>
      <p:pic>
        <p:nvPicPr>
          <p:cNvPr id="11274" name="Picture 10" descr="https://www.ri.cmu.edu/images/people/bourne.png"/>
          <p:cNvPicPr>
            <a:picLocks noChangeAspect="1" noChangeArrowheads="1"/>
          </p:cNvPicPr>
          <p:nvPr/>
        </p:nvPicPr>
        <p:blipFill>
          <a:blip r:embed="rId7" cstate="print"/>
          <a:srcRect b="9706"/>
          <a:stretch>
            <a:fillRect/>
          </a:stretch>
        </p:blipFill>
        <p:spPr bwMode="auto">
          <a:xfrm>
            <a:off x="1607486" y="1331242"/>
            <a:ext cx="1581150" cy="1935122"/>
          </a:xfrm>
          <a:prstGeom prst="rect">
            <a:avLst/>
          </a:prstGeom>
          <a:noFill/>
        </p:spPr>
      </p:pic>
      <p:pic>
        <p:nvPicPr>
          <p:cNvPr id="9" name="Picture 2" descr="C:\Users\Ihsane.Debbache\Downloads\Printer drawing.png"/>
          <p:cNvPicPr>
            <a:picLocks noChangeAspect="1" noChangeArrowheads="1"/>
          </p:cNvPicPr>
          <p:nvPr/>
        </p:nvPicPr>
        <p:blipFill>
          <a:blip r:embed="rId8" cstate="print"/>
          <a:srcRect l="6508" t="14841" r="6508" b="6452"/>
          <a:stretch>
            <a:fillRect/>
          </a:stretch>
        </p:blipFill>
        <p:spPr bwMode="auto">
          <a:xfrm>
            <a:off x="7316616" y="4026857"/>
            <a:ext cx="3617989" cy="2008400"/>
          </a:xfrm>
          <a:prstGeom prst="rect">
            <a:avLst/>
          </a:prstGeom>
          <a:noFill/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527662" y="3288794"/>
            <a:ext cx="2175664" cy="7168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Astha Prasad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859989" y="3304716"/>
            <a:ext cx="2175664" cy="7168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 Berman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173845" y="5979679"/>
            <a:ext cx="2525318" cy="7168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Ihsane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Debbache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568604" y="6018348"/>
            <a:ext cx="2175664" cy="7168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Nikhil Baheti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7885010" y="6045644"/>
            <a:ext cx="2175664" cy="7168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4DOF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1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2: ASTM Jte20150317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are the </a:t>
            </a:r>
            <a:r>
              <a:rPr lang="en-US" sz="2800" b="1" dirty="0" smtClean="0"/>
              <a:t>benefits</a:t>
            </a:r>
            <a:r>
              <a:rPr lang="en-US" sz="2800" dirty="0" smtClean="0"/>
              <a:t> of Round-Robin Testing?</a:t>
            </a:r>
          </a:p>
          <a:p>
            <a:pPr marL="0" indent="0">
              <a:buNone/>
            </a:pPr>
            <a:endParaRPr lang="en-US" u="sng" dirty="0"/>
          </a:p>
          <a:p>
            <a:pPr>
              <a:buFontTx/>
              <a:buChar char="-"/>
            </a:pPr>
            <a:r>
              <a:rPr lang="en-US" dirty="0" smtClean="0"/>
              <a:t>Testing can include </a:t>
            </a:r>
            <a:r>
              <a:rPr lang="en-US" b="1" dirty="0" smtClean="0"/>
              <a:t>multiple participants</a:t>
            </a:r>
            <a:r>
              <a:rPr lang="en-US" dirty="0" smtClean="0"/>
              <a:t>, spread across locations</a:t>
            </a:r>
          </a:p>
          <a:p>
            <a:pPr>
              <a:buFontTx/>
              <a:buChar char="-"/>
            </a:pPr>
            <a:r>
              <a:rPr lang="en-US" dirty="0" smtClean="0"/>
              <a:t>Generates </a:t>
            </a:r>
            <a:r>
              <a:rPr lang="en-US" b="1" dirty="0" smtClean="0"/>
              <a:t>large data</a:t>
            </a:r>
            <a:r>
              <a:rPr lang="en-US" dirty="0" smtClean="0"/>
              <a:t> sets while </a:t>
            </a:r>
            <a:r>
              <a:rPr lang="en-US" b="1" dirty="0" smtClean="0"/>
              <a:t>distributing the cost</a:t>
            </a:r>
            <a:r>
              <a:rPr lang="en-US" dirty="0" smtClean="0"/>
              <a:t> among participants</a:t>
            </a:r>
          </a:p>
          <a:p>
            <a:pPr>
              <a:buFontTx/>
              <a:buChar char="-"/>
            </a:pPr>
            <a:r>
              <a:rPr lang="en-US" dirty="0" smtClean="0"/>
              <a:t>Provides </a:t>
            </a:r>
            <a:r>
              <a:rPr lang="en-US" b="1" dirty="0" smtClean="0"/>
              <a:t>Top-Down</a:t>
            </a:r>
            <a:r>
              <a:rPr lang="en-US" dirty="0" smtClean="0"/>
              <a:t> evaluation</a:t>
            </a:r>
          </a:p>
          <a:p>
            <a:pPr>
              <a:buFontTx/>
              <a:buChar char="-"/>
            </a:pPr>
            <a:r>
              <a:rPr lang="en-US" dirty="0" smtClean="0"/>
              <a:t>Captures sources of variability in results that may not be visible to only one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94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2: ASTM Jte20150317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94560"/>
            <a:ext cx="11121189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Current </a:t>
            </a:r>
            <a:r>
              <a:rPr lang="en-US" sz="2400" b="1" dirty="0"/>
              <a:t>r</a:t>
            </a:r>
            <a:r>
              <a:rPr lang="en-US" sz="2400" b="1" dirty="0" smtClean="0"/>
              <a:t>oadblock</a:t>
            </a:r>
            <a:r>
              <a:rPr lang="en-US" sz="2400" dirty="0" smtClean="0"/>
              <a:t> hindering widespread adoption of AM: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b="1" dirty="0" smtClean="0"/>
              <a:t>“Lack of confidence</a:t>
            </a:r>
            <a:r>
              <a:rPr lang="en-US" sz="2400" dirty="0" smtClean="0"/>
              <a:t> in materials, processes and parts”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Possible </a:t>
            </a:r>
            <a:r>
              <a:rPr lang="en-US" sz="2400" b="1" dirty="0"/>
              <a:t>s</a:t>
            </a:r>
            <a:r>
              <a:rPr lang="en-US" sz="2400" b="1" dirty="0" smtClean="0"/>
              <a:t>olution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“Generate </a:t>
            </a:r>
            <a:r>
              <a:rPr lang="en-US" sz="2400" b="1" dirty="0" smtClean="0"/>
              <a:t>more high-quality data </a:t>
            </a:r>
            <a:r>
              <a:rPr lang="en-US" sz="2400" dirty="0" smtClean="0"/>
              <a:t>describing performance of AM processes and parts”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70920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2: ASTM Jte20150317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Problem with that is..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AM is </a:t>
            </a:r>
            <a:r>
              <a:rPr lang="en-US" b="1" dirty="0" smtClean="0"/>
              <a:t>rapidly evolving</a:t>
            </a:r>
            <a:r>
              <a:rPr lang="en-US" dirty="0" smtClean="0"/>
              <a:t> and </a:t>
            </a:r>
            <a:r>
              <a:rPr lang="en-US" b="1" dirty="0" smtClean="0"/>
              <a:t>extremely diverse</a:t>
            </a:r>
          </a:p>
          <a:p>
            <a:pPr>
              <a:buFontTx/>
              <a:buChar char="-"/>
            </a:pPr>
            <a:r>
              <a:rPr lang="en-US" dirty="0" smtClean="0"/>
              <a:t>End products are </a:t>
            </a:r>
            <a:r>
              <a:rPr lang="en-US" b="1" dirty="0" smtClean="0"/>
              <a:t>complex and highly customized </a:t>
            </a:r>
            <a:r>
              <a:rPr lang="en-US" dirty="0" smtClean="0"/>
              <a:t>vs standard mass produced high-volume products</a:t>
            </a:r>
          </a:p>
          <a:p>
            <a:pPr>
              <a:buFontTx/>
              <a:buChar char="-"/>
            </a:pPr>
            <a:r>
              <a:rPr lang="en-US" dirty="0" smtClean="0"/>
              <a:t>Cost of producing hundreds/thousands of test pieces is </a:t>
            </a:r>
            <a:r>
              <a:rPr lang="en-US" b="1" dirty="0" smtClean="0"/>
              <a:t>prohibitively expensive</a:t>
            </a:r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97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2: ASTM Jte20150317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Solution?</a:t>
            </a:r>
          </a:p>
          <a:p>
            <a:pPr marL="0" indent="0" algn="ctr">
              <a:buNone/>
            </a:pPr>
            <a:r>
              <a:rPr lang="en-US" sz="2800" b="1" dirty="0" smtClean="0"/>
              <a:t>Round Robin Testing!</a:t>
            </a:r>
          </a:p>
          <a:p>
            <a:pPr marL="0" indent="0" algn="ctr">
              <a:buNone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dirty="0" smtClean="0"/>
              <a:t>ASTM International Committee on Additive Manufacturing and ISO identified the </a:t>
            </a:r>
            <a:r>
              <a:rPr lang="en-US" sz="2000" b="1" dirty="0" smtClean="0"/>
              <a:t>need for high-level round-robin standards </a:t>
            </a:r>
            <a:r>
              <a:rPr lang="en-US" sz="2000" dirty="0" smtClean="0"/>
              <a:t>for Additive Manufacturing. </a:t>
            </a:r>
          </a:p>
          <a:p>
            <a:pPr>
              <a:buFontTx/>
              <a:buChar char="-"/>
            </a:pPr>
            <a:r>
              <a:rPr lang="en-US" sz="2000" dirty="0" smtClean="0"/>
              <a:t>National Institute for Standards and Technology (NIST) </a:t>
            </a:r>
            <a:r>
              <a:rPr lang="en-US" sz="2000" b="1" dirty="0" smtClean="0"/>
              <a:t>organized and participated</a:t>
            </a:r>
            <a:r>
              <a:rPr lang="en-US" sz="2000" dirty="0" smtClean="0"/>
              <a:t> in several round-robin AM studies</a:t>
            </a:r>
          </a:p>
          <a:p>
            <a:pPr>
              <a:buFontTx/>
              <a:buChar char="-"/>
            </a:pPr>
            <a:r>
              <a:rPr lang="en-US" sz="2000" dirty="0" smtClean="0"/>
              <a:t>These studies form the </a:t>
            </a:r>
            <a:r>
              <a:rPr lang="en-US" sz="2000" b="1" dirty="0" smtClean="0"/>
              <a:t>basis of the recommended standardized protocols </a:t>
            </a:r>
            <a:r>
              <a:rPr lang="en-US" sz="2000" dirty="0" smtClean="0"/>
              <a:t>for AM RR. </a:t>
            </a:r>
          </a:p>
        </p:txBody>
      </p:sp>
    </p:spTree>
    <p:extLst>
      <p:ext uri="{BB962C8B-B14F-4D97-AF65-F5344CB8AC3E}">
        <p14:creationId xmlns:p14="http://schemas.microsoft.com/office/powerpoint/2010/main" xmlns="" val="602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2: ASTM Jte20150317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Round Robin Manufacturing plan </a:t>
            </a:r>
            <a:r>
              <a:rPr lang="en-US" sz="2800" b="1" dirty="0" smtClean="0"/>
              <a:t>documents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b="1" dirty="0"/>
          </a:p>
          <a:p>
            <a:pPr>
              <a:buFontTx/>
              <a:buChar char="-"/>
            </a:pPr>
            <a:r>
              <a:rPr lang="en-US" sz="2400" b="1" dirty="0" smtClean="0"/>
              <a:t>Procedures and parameters </a:t>
            </a:r>
            <a:r>
              <a:rPr lang="en-US" sz="2400" dirty="0" smtClean="0"/>
              <a:t>needed to produce a part (expected to be followed by </a:t>
            </a:r>
            <a:r>
              <a:rPr lang="en-US" sz="2400" b="1" dirty="0" smtClean="0"/>
              <a:t>each participating entity</a:t>
            </a:r>
            <a:r>
              <a:rPr lang="en-US" sz="2400" dirty="0" smtClean="0"/>
              <a:t>)</a:t>
            </a:r>
          </a:p>
          <a:p>
            <a:pPr>
              <a:buFontTx/>
              <a:buChar char="-"/>
            </a:pPr>
            <a:r>
              <a:rPr lang="en-US" sz="2400" b="1" dirty="0" smtClean="0"/>
              <a:t>Centralized procedures</a:t>
            </a:r>
            <a:r>
              <a:rPr lang="en-US" sz="2400" dirty="0" smtClean="0"/>
              <a:t> performed by the </a:t>
            </a:r>
            <a:r>
              <a:rPr lang="en-US" sz="2400" b="1" dirty="0" smtClean="0"/>
              <a:t>study coordinator</a:t>
            </a:r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23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2: ASTM Jte20150317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67"/>
          <a:stretch/>
        </p:blipFill>
        <p:spPr>
          <a:xfrm>
            <a:off x="775697" y="2242067"/>
            <a:ext cx="10955454" cy="4303112"/>
          </a:xfrm>
        </p:spPr>
      </p:pic>
      <p:sp>
        <p:nvSpPr>
          <p:cNvPr id="5" name="TextBox 4"/>
          <p:cNvSpPr txBox="1"/>
          <p:nvPr/>
        </p:nvSpPr>
        <p:spPr>
          <a:xfrm>
            <a:off x="4186990" y="1872735"/>
            <a:ext cx="5694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 of AM Round Robin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879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2: ASTM Jte20150317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7102" y="2057401"/>
            <a:ext cx="4954280" cy="4389438"/>
          </a:xfrm>
        </p:spPr>
      </p:pic>
      <p:sp>
        <p:nvSpPr>
          <p:cNvPr id="5" name="TextBox 4"/>
          <p:cNvSpPr txBox="1"/>
          <p:nvPr/>
        </p:nvSpPr>
        <p:spPr>
          <a:xfrm>
            <a:off x="441358" y="2057401"/>
            <a:ext cx="53609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AIM: Study nominally identical laser-based powder-bed-fusion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Results of a Cobalt </a:t>
            </a:r>
            <a:r>
              <a:rPr lang="en-US" sz="2200" dirty="0"/>
              <a:t>C</a:t>
            </a:r>
            <a:r>
              <a:rPr lang="en-US" sz="2200" dirty="0" smtClean="0"/>
              <a:t>hrome study conducted by NIST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Data collected from all participating labs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Graph shows Stress vs Strain curves for all samples produces by the labs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All testing conducted by one entity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4065789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MARKETS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160" y="2213897"/>
            <a:ext cx="8380073" cy="2430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3dprint.com/wp-content/uploads/2015/09/nano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340" y="3709851"/>
            <a:ext cx="5044902" cy="2837757"/>
          </a:xfrm>
          <a:prstGeom prst="rect">
            <a:avLst/>
          </a:prstGeom>
          <a:noFill/>
        </p:spPr>
      </p:pic>
      <p:pic>
        <p:nvPicPr>
          <p:cNvPr id="2052" name="Picture 4" descr="http://3dprint.com/wp-content/uploads/2015/12/las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2503" y="3652461"/>
            <a:ext cx="4377236" cy="2918158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2873" y="2072116"/>
            <a:ext cx="11027979" cy="1533233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200" dirty="0" smtClean="0"/>
              <a:t>Additive manufacturing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B</a:t>
            </a:r>
            <a:r>
              <a:rPr lang="en-US" sz="2200" dirty="0" smtClean="0"/>
              <a:t>inder </a:t>
            </a:r>
            <a:r>
              <a:rPr lang="en-US" sz="2200" dirty="0"/>
              <a:t>J</a:t>
            </a:r>
            <a:r>
              <a:rPr lang="en-US" sz="2200" dirty="0" smtClean="0"/>
              <a:t>etting: liquid bonding agent is selectively deposited to join powder materials.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200" dirty="0" smtClean="0"/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D</a:t>
            </a:r>
            <a:r>
              <a:rPr lang="en-US" sz="2200" dirty="0" smtClean="0"/>
              <a:t>irected </a:t>
            </a:r>
            <a:r>
              <a:rPr lang="en-US" sz="2200" dirty="0"/>
              <a:t>E</a:t>
            </a:r>
            <a:r>
              <a:rPr lang="en-US" sz="2200" dirty="0" smtClean="0"/>
              <a:t>nergy deposition: focused thermal energy is used to fuse materials by melting as they are being deposited.</a:t>
            </a:r>
          </a:p>
        </p:txBody>
      </p:sp>
    </p:spTree>
    <p:extLst>
      <p:ext uri="{BB962C8B-B14F-4D97-AF65-F5344CB8AC3E}">
        <p14:creationId xmlns:p14="http://schemas.microsoft.com/office/powerpoint/2010/main" xmlns="" val="20994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MARKETS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160" y="2213897"/>
            <a:ext cx="8380073" cy="2430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2873" y="2072115"/>
            <a:ext cx="11027979" cy="1454856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200" dirty="0" smtClean="0"/>
              <a:t>Additive manufacturing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1" dirty="0"/>
              <a:t>M</a:t>
            </a:r>
            <a:r>
              <a:rPr lang="en-US" sz="2200" b="1" dirty="0" smtClean="0"/>
              <a:t>aterial Extrusion: </a:t>
            </a:r>
            <a:r>
              <a:rPr lang="en-US" sz="2200" dirty="0" smtClean="0"/>
              <a:t>material is selectively dispensed through a nozzle or orifice.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200" dirty="0" smtClean="0"/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M</a:t>
            </a:r>
            <a:r>
              <a:rPr lang="en-US" sz="2200" dirty="0" smtClean="0"/>
              <a:t>aterial </a:t>
            </a:r>
            <a:r>
              <a:rPr lang="en-US" sz="2200" dirty="0"/>
              <a:t>J</a:t>
            </a:r>
            <a:r>
              <a:rPr lang="en-US" sz="2200" dirty="0" smtClean="0"/>
              <a:t>etting: droplets of build material are selectively deposited.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en-US" sz="2200" dirty="0" smtClean="0"/>
          </a:p>
        </p:txBody>
      </p:sp>
      <p:pic>
        <p:nvPicPr>
          <p:cNvPr id="33794" name="Picture 2" descr="http://i.livescience.com/images/i/000/057/076/i02/cubify-cube.jpg?13796298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969" y="3501289"/>
            <a:ext cx="4573179" cy="3054088"/>
          </a:xfrm>
          <a:prstGeom prst="rect">
            <a:avLst/>
          </a:prstGeom>
          <a:noFill/>
        </p:spPr>
      </p:pic>
      <p:pic>
        <p:nvPicPr>
          <p:cNvPr id="33798" name="Picture 6" descr="https://www.deutschland.de/sites/default/files/styles/stage/public/article_images/pimg_209849_Entering-new-dimensions-3D-printing_A.jpg?itok=grO9I-q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872" y="3291840"/>
            <a:ext cx="5410925" cy="3043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94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MARKETS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2873" y="1797794"/>
            <a:ext cx="11027979" cy="1650799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200" dirty="0" smtClean="0"/>
              <a:t>Additive manufacturing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S</a:t>
            </a:r>
            <a:r>
              <a:rPr lang="en-US" sz="2200" dirty="0" smtClean="0"/>
              <a:t>heet </a:t>
            </a:r>
            <a:r>
              <a:rPr lang="en-US" sz="2200" dirty="0"/>
              <a:t>L</a:t>
            </a:r>
            <a:r>
              <a:rPr lang="en-US" sz="2200" dirty="0" smtClean="0"/>
              <a:t>amination: sheets of material are bonded to form an object.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200" dirty="0" smtClean="0"/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200" dirty="0" smtClean="0"/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V</a:t>
            </a:r>
            <a:r>
              <a:rPr lang="en-US" sz="2200" dirty="0" smtClean="0"/>
              <a:t>at </a:t>
            </a:r>
            <a:r>
              <a:rPr lang="en-US" sz="2200" dirty="0" err="1"/>
              <a:t>P</a:t>
            </a:r>
            <a:r>
              <a:rPr lang="en-US" sz="2200" dirty="0" err="1" smtClean="0"/>
              <a:t>hotopolymerization</a:t>
            </a:r>
            <a:r>
              <a:rPr lang="en-US" sz="2200" dirty="0" smtClean="0"/>
              <a:t>: liquid photopolymer in a vat is selectively cured by light-activated polymerization.</a:t>
            </a:r>
          </a:p>
        </p:txBody>
      </p:sp>
      <p:pic>
        <p:nvPicPr>
          <p:cNvPr id="37890" name="Picture 2" descr="http://sutdblogs.files.wordpress.com/2013/06/a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5731" y="3625832"/>
            <a:ext cx="4313086" cy="2430462"/>
          </a:xfrm>
          <a:prstGeom prst="rect">
            <a:avLst/>
          </a:prstGeom>
          <a:noFill/>
        </p:spPr>
      </p:pic>
      <p:pic>
        <p:nvPicPr>
          <p:cNvPr id="8" name="Picture 4" descr="http://blogs.discovermagazine.com/d-brief/files/2015/03/Screen-Shot-2015-03-17-at-1.25.45-P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2589" y="3625832"/>
            <a:ext cx="3933011" cy="2869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94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9133" y="2538805"/>
            <a:ext cx="11373522" cy="2936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 smtClean="0"/>
              <a:t>“</a:t>
            </a:r>
            <a:r>
              <a:rPr lang="en-US" sz="4000" i="1" dirty="0" smtClean="0">
                <a:solidFill>
                  <a:srgbClr val="00B050"/>
                </a:solidFill>
              </a:rPr>
              <a:t>By adding an additional degree of freedom</a:t>
            </a:r>
            <a:r>
              <a:rPr lang="en-US" sz="4000" i="1" dirty="0" smtClean="0"/>
              <a:t>, </a:t>
            </a:r>
            <a:r>
              <a:rPr lang="en-US" sz="4000" i="1" dirty="0"/>
              <a:t>ADD_IN proposes to develop a </a:t>
            </a:r>
            <a:r>
              <a:rPr lang="en-US" sz="4000" i="1" dirty="0" smtClean="0"/>
              <a:t>3D</a:t>
            </a:r>
            <a:r>
              <a:rPr lang="en-US" sz="40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i="1" dirty="0" smtClean="0"/>
              <a:t>printer</a:t>
            </a:r>
            <a:r>
              <a:rPr lang="en-US" sz="4000" i="1" dirty="0" smtClean="0">
                <a:solidFill>
                  <a:schemeClr val="accent4"/>
                </a:solidFill>
              </a:rPr>
              <a:t> </a:t>
            </a:r>
            <a:r>
              <a:rPr lang="en-US" sz="4000" i="1" dirty="0"/>
              <a:t>that can enclose </a:t>
            </a:r>
            <a:r>
              <a:rPr lang="en-US" sz="4000" i="1" dirty="0">
                <a:solidFill>
                  <a:srgbClr val="00B050"/>
                </a:solidFill>
              </a:rPr>
              <a:t>COTS items</a:t>
            </a:r>
            <a:r>
              <a:rPr lang="en-US" sz="4000" i="1" dirty="0"/>
              <a:t>, thus </a:t>
            </a:r>
            <a:r>
              <a:rPr lang="en-US" sz="4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rapidly producing </a:t>
            </a:r>
            <a:r>
              <a:rPr lang="en-US" sz="4000" b="1" i="1" dirty="0">
                <a:solidFill>
                  <a:schemeClr val="accent3"/>
                </a:solidFill>
              </a:rPr>
              <a:t>strong</a:t>
            </a:r>
            <a:r>
              <a:rPr 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4000" b="1" i="1" dirty="0">
                <a:solidFill>
                  <a:schemeClr val="accent3"/>
                </a:solidFill>
              </a:rPr>
              <a:t>useful</a:t>
            </a:r>
            <a:r>
              <a:rPr lang="en-US" sz="4000" i="1" dirty="0">
                <a:solidFill>
                  <a:schemeClr val="accent3"/>
                </a:solidFill>
              </a:rPr>
              <a:t> </a:t>
            </a:r>
            <a:r>
              <a:rPr lang="en-US" sz="4000" i="1" dirty="0"/>
              <a:t>and </a:t>
            </a:r>
            <a:r>
              <a:rPr lang="en-US" sz="4000" b="1" i="1" dirty="0">
                <a:solidFill>
                  <a:schemeClr val="accent3"/>
                </a:solidFill>
              </a:rPr>
              <a:t>low cost</a:t>
            </a:r>
            <a:r>
              <a:rPr 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i="1" dirty="0"/>
              <a:t>parts.”</a:t>
            </a:r>
          </a:p>
        </p:txBody>
      </p:sp>
    </p:spTree>
    <p:extLst>
      <p:ext uri="{BB962C8B-B14F-4D97-AF65-F5344CB8AC3E}">
        <p14:creationId xmlns:p14="http://schemas.microsoft.com/office/powerpoint/2010/main" xmlns="" val="21155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57" y="764373"/>
            <a:ext cx="11161643" cy="1293028"/>
          </a:xfrm>
        </p:spPr>
        <p:txBody>
          <a:bodyPr>
            <a:normAutofit/>
          </a:bodyPr>
          <a:lstStyle/>
          <a:p>
            <a:r>
              <a:rPr lang="en-US" sz="3600" dirty="0"/>
              <a:t>ASTM F2971-13 </a:t>
            </a:r>
            <a:r>
              <a:rPr lang="en-US" sz="3600" dirty="0" smtClean="0"/>
              <a:t>Prescriptions</a:t>
            </a:r>
            <a:endParaRPr lang="en-US" sz="3600" dirty="0"/>
          </a:p>
        </p:txBody>
      </p:sp>
      <p:pic>
        <p:nvPicPr>
          <p:cNvPr id="7" name="Picture 6" descr="Standards 1 req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374" y="1766655"/>
            <a:ext cx="8549472" cy="486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861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791" y="764373"/>
            <a:ext cx="9730409" cy="1293028"/>
          </a:xfrm>
        </p:spPr>
        <p:txBody>
          <a:bodyPr>
            <a:normAutofit/>
          </a:bodyPr>
          <a:lstStyle/>
          <a:p>
            <a:r>
              <a:rPr lang="en-US" sz="3600" dirty="0"/>
              <a:t>ASTM F2971-13 </a:t>
            </a:r>
            <a:r>
              <a:rPr lang="en-US" sz="3600" dirty="0" smtClean="0"/>
              <a:t>Prescriptions</a:t>
            </a:r>
            <a:endParaRPr lang="en-US" sz="3600" dirty="0"/>
          </a:p>
        </p:txBody>
      </p:sp>
      <p:pic>
        <p:nvPicPr>
          <p:cNvPr id="5" name="Picture 4" descr="Standards 1 req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009" y="1763485"/>
            <a:ext cx="8104363" cy="48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59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ASTM Jte20150317 P</a:t>
            </a:r>
            <a:r>
              <a:rPr lang="en-US" sz="3600" dirty="0"/>
              <a:t>rescriptions</a:t>
            </a:r>
          </a:p>
        </p:txBody>
      </p:sp>
      <p:pic>
        <p:nvPicPr>
          <p:cNvPr id="4" name="Picture 3" descr="standa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643" y="1761860"/>
            <a:ext cx="5305725" cy="496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46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ndar2 part 2.png"/>
          <p:cNvPicPr>
            <a:picLocks noChangeAspect="1"/>
          </p:cNvPicPr>
          <p:nvPr/>
        </p:nvPicPr>
        <p:blipFill>
          <a:blip r:embed="rId3"/>
          <a:srcRect l="58092" b="20315"/>
          <a:stretch>
            <a:fillRect/>
          </a:stretch>
        </p:blipFill>
        <p:spPr>
          <a:xfrm>
            <a:off x="7756498" y="1743775"/>
            <a:ext cx="3337572" cy="4926625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 flipV="1">
            <a:off x="3578087" y="2215171"/>
            <a:ext cx="4452730" cy="4066359"/>
          </a:xfrm>
          <a:prstGeom prst="bentConnector3">
            <a:avLst>
              <a:gd name="adj1" fmla="val 50000"/>
            </a:avLst>
          </a:prstGeom>
          <a:ln w="66675">
            <a:solidFill>
              <a:schemeClr val="bg1"/>
            </a:solidFill>
            <a:tailEnd type="triangle"/>
          </a:ln>
          <a:effectLst>
            <a:glow rad="952500">
              <a:schemeClr val="tx1">
                <a:alpha val="86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686445"/>
            <a:ext cx="8610600" cy="1293028"/>
          </a:xfrm>
        </p:spPr>
        <p:txBody>
          <a:bodyPr>
            <a:normAutofit/>
          </a:bodyPr>
          <a:lstStyle/>
          <a:p>
            <a:r>
              <a:rPr lang="en-US" sz="3600" dirty="0"/>
              <a:t>ASTM Jte20150317 Prescriptions</a:t>
            </a:r>
          </a:p>
        </p:txBody>
      </p:sp>
      <p:pic>
        <p:nvPicPr>
          <p:cNvPr id="5" name="Picture 4" descr="standar2 part 2.png"/>
          <p:cNvPicPr>
            <a:picLocks noChangeAspect="1"/>
          </p:cNvPicPr>
          <p:nvPr/>
        </p:nvPicPr>
        <p:blipFill>
          <a:blip r:embed="rId3"/>
          <a:srcRect r="56492"/>
          <a:stretch>
            <a:fillRect/>
          </a:stretch>
        </p:blipFill>
        <p:spPr>
          <a:xfrm>
            <a:off x="1542500" y="1743775"/>
            <a:ext cx="2706200" cy="492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41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 AND ASTM JTE20150317, ASTM F2971 − 13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i="1" dirty="0"/>
              <a:t>”To improve confidence and encourage proliferation of additive manufacturing (AM) technologies and parts by generating more high-quality data describing the performance of AM processes and parts. “ – ASTM JTE20150317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ADDIN is a new technology focused on improving 3D printing material properties. To gain acceptance </a:t>
            </a:r>
            <a:r>
              <a:rPr lang="en-US" sz="32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reliable material data must be generated</a:t>
            </a:r>
            <a:endParaRPr lang="en-US" sz="3200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xmlns="" val="3091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ASTM JTE20150317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Goal: Separate Variability due to </a:t>
            </a:r>
          </a:p>
          <a:p>
            <a:pPr lvl="1"/>
            <a:r>
              <a:rPr lang="en-US" dirty="0"/>
              <a:t>Printer Effects</a:t>
            </a:r>
          </a:p>
          <a:p>
            <a:pPr lvl="1"/>
            <a:r>
              <a:rPr lang="en-US" dirty="0"/>
              <a:t>Build Effects</a:t>
            </a:r>
          </a:p>
          <a:p>
            <a:pPr lvl="1"/>
            <a:r>
              <a:rPr lang="en-US" dirty="0"/>
              <a:t>Measurement Effects</a:t>
            </a:r>
          </a:p>
          <a:p>
            <a:r>
              <a:rPr lang="en-US" dirty="0"/>
              <a:t>To generate reliable data requires</a:t>
            </a:r>
          </a:p>
          <a:p>
            <a:pPr lvl="1"/>
            <a:r>
              <a:rPr lang="en-US" dirty="0"/>
              <a:t>Different Machines</a:t>
            </a:r>
          </a:p>
          <a:p>
            <a:pPr lvl="1"/>
            <a:r>
              <a:rPr lang="en-US" dirty="0"/>
              <a:t>Different Operators</a:t>
            </a:r>
          </a:p>
          <a:p>
            <a:pPr lvl="1"/>
            <a:r>
              <a:rPr lang="en-US" dirty="0"/>
              <a:t>Manufacturing plan + Process Control Document</a:t>
            </a:r>
          </a:p>
          <a:p>
            <a:r>
              <a:rPr lang="en-US" dirty="0"/>
              <a:t>Uncontrolled variability will emerge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208" y="2194560"/>
            <a:ext cx="3992133" cy="294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7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ASTM </a:t>
            </a:r>
            <a:r>
              <a:rPr lang="en-US" dirty="0" smtClean="0"/>
              <a:t>F2971 </a:t>
            </a:r>
            <a:r>
              <a:rPr lang="en-US" dirty="0"/>
              <a:t>− 13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Goal: Develop Effective Reporting Standards</a:t>
            </a:r>
          </a:p>
          <a:p>
            <a:r>
              <a:rPr lang="en-US" dirty="0"/>
              <a:t>Minimum Required Documents</a:t>
            </a:r>
          </a:p>
          <a:p>
            <a:pPr lvl="1"/>
            <a:r>
              <a:rPr lang="en-US" dirty="0"/>
              <a:t>Material and Handling Specification</a:t>
            </a:r>
          </a:p>
          <a:p>
            <a:pPr lvl="1"/>
            <a:r>
              <a:rPr lang="en-US" dirty="0"/>
              <a:t>Process Specification</a:t>
            </a:r>
          </a:p>
          <a:p>
            <a:pPr lvl="1"/>
            <a:r>
              <a:rPr lang="en-US" dirty="0"/>
              <a:t>Test Plan</a:t>
            </a:r>
          </a:p>
          <a:p>
            <a:pPr lvl="1"/>
            <a:r>
              <a:rPr lang="en-US" dirty="0"/>
              <a:t>Test Process Log</a:t>
            </a:r>
          </a:p>
          <a:p>
            <a:pPr lvl="1"/>
            <a:r>
              <a:rPr lang="en-US" dirty="0"/>
              <a:t>Sample Orientation</a:t>
            </a:r>
          </a:p>
          <a:p>
            <a:pPr lvl="1"/>
            <a:r>
              <a:rPr lang="en-US" dirty="0"/>
              <a:t>Measurement Plan</a:t>
            </a:r>
          </a:p>
          <a:p>
            <a:pPr lvl="1"/>
            <a:r>
              <a:rPr lang="en-US" dirty="0"/>
              <a:t>Measurement Log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752" y="3529927"/>
            <a:ext cx="5740325" cy="216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7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 Material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 (Print Material + COTS Item)</a:t>
            </a:r>
          </a:p>
          <a:p>
            <a:r>
              <a:rPr lang="en-US" dirty="0" smtClean="0"/>
              <a:t>Supplier</a:t>
            </a:r>
          </a:p>
          <a:p>
            <a:r>
              <a:rPr lang="en-US" dirty="0" smtClean="0"/>
              <a:t>Production Date</a:t>
            </a:r>
          </a:p>
          <a:p>
            <a:r>
              <a:rPr lang="en-US" dirty="0" smtClean="0"/>
              <a:t>Storage Conditions (Temp + Humidity)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45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 Process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Configuration (exportable as .</a:t>
            </a:r>
            <a:r>
              <a:rPr lang="en-US" dirty="0" err="1" smtClean="0"/>
              <a:t>ini</a:t>
            </a:r>
            <a:r>
              <a:rPr lang="en-US" dirty="0" smtClean="0"/>
              <a:t> file)</a:t>
            </a:r>
          </a:p>
          <a:p>
            <a:r>
              <a:rPr lang="en-US" dirty="0" smtClean="0"/>
              <a:t>ADDIN Hardware Revision</a:t>
            </a:r>
          </a:p>
          <a:p>
            <a:r>
              <a:rPr lang="en-US" dirty="0" smtClean="0"/>
              <a:t>ADDIN Nozzle Configuration (Type, Diameter)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966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 Test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.stl file for part to be printed</a:t>
            </a:r>
          </a:p>
          <a:p>
            <a:r>
              <a:rPr lang="en-US" dirty="0" smtClean="0"/>
              <a:t>COTS item and installation requirements</a:t>
            </a:r>
          </a:p>
          <a:p>
            <a:r>
              <a:rPr lang="en-US" dirty="0" smtClean="0"/>
              <a:t> Printer setup and initialization (surface leveling, nozzle purge)</a:t>
            </a:r>
          </a:p>
          <a:p>
            <a:r>
              <a:rPr lang="en-US" dirty="0" smtClean="0"/>
              <a:t>Ambient conditions (temp + humidity)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9519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014539"/>
            <a:ext cx="8610600" cy="1293028"/>
          </a:xfrm>
        </p:spPr>
        <p:txBody>
          <a:bodyPr/>
          <a:lstStyle/>
          <a:p>
            <a:r>
              <a:rPr lang="en-US" dirty="0" smtClean="0"/>
              <a:t>Standards and regulations: OUTLINE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833875"/>
            <a:ext cx="9407106" cy="277329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dirty="0" smtClean="0"/>
              <a:t>Description of Standards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Targeted Markets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Standard Prescription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Standards and ADDIN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2886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Make, Model, Calibration of test equipment</a:t>
            </a:r>
          </a:p>
          <a:p>
            <a:r>
              <a:rPr lang="en-US" dirty="0" smtClean="0"/>
              <a:t>Test Fixture and Calibration</a:t>
            </a:r>
          </a:p>
          <a:p>
            <a:r>
              <a:rPr lang="en-US" dirty="0" smtClean="0"/>
              <a:t>Setup instructions</a:t>
            </a:r>
          </a:p>
          <a:p>
            <a:r>
              <a:rPr lang="en-US" dirty="0" smtClean="0"/>
              <a:t>Ambient condition requirements</a:t>
            </a:r>
          </a:p>
          <a:p>
            <a:r>
              <a:rPr lang="en-US" dirty="0" smtClean="0"/>
              <a:t>Time to measurement requirements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05595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9875" y="2294850"/>
            <a:ext cx="894984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</a:rPr>
              <a:t>THANK YOU!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5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xmlns="" val="25311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03413"/>
            <a:ext cx="8610600" cy="1293028"/>
          </a:xfrm>
        </p:spPr>
        <p:txBody>
          <a:bodyPr/>
          <a:lstStyle/>
          <a:p>
            <a:r>
              <a:rPr lang="en-US" dirty="0" smtClean="0"/>
              <a:t>Standard 1: ASTM F2971-13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462" y="2833876"/>
            <a:ext cx="10820400" cy="2492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“Standard Practice for Reporting Data for Test specimens Prepared by Additive Manufacturing”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72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1: ASTM F2971-13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Describes a standard procedure/format for reporting results obtained by testing specimens produced by additive manufacturing.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u="sng" dirty="0" smtClean="0"/>
              <a:t>Purpose:</a:t>
            </a:r>
          </a:p>
          <a:p>
            <a:pPr lvl="2"/>
            <a:r>
              <a:rPr lang="en-US" sz="2000" dirty="0" smtClean="0"/>
              <a:t>To </a:t>
            </a:r>
            <a:r>
              <a:rPr lang="en-US" sz="2000" dirty="0"/>
              <a:t>establish further data reporting </a:t>
            </a:r>
            <a:r>
              <a:rPr lang="en-US" sz="2000" dirty="0" smtClean="0"/>
              <a:t>requirements</a:t>
            </a:r>
          </a:p>
          <a:p>
            <a:pPr lvl="2"/>
            <a:r>
              <a:rPr lang="en-US" sz="2000" dirty="0" smtClean="0"/>
              <a:t>Provide </a:t>
            </a:r>
            <a:r>
              <a:rPr lang="en-US" sz="2000" dirty="0"/>
              <a:t>information </a:t>
            </a:r>
            <a:r>
              <a:rPr lang="en-US" sz="2000" dirty="0" smtClean="0"/>
              <a:t>to build material </a:t>
            </a:r>
            <a:r>
              <a:rPr lang="en-US" sz="2000" dirty="0"/>
              <a:t>property </a:t>
            </a:r>
            <a:r>
              <a:rPr lang="en-US" sz="2000" dirty="0" smtClean="0"/>
              <a:t>databases</a:t>
            </a:r>
          </a:p>
          <a:p>
            <a:pPr lvl="2"/>
            <a:endParaRPr lang="en-US" sz="2400" dirty="0" smtClean="0"/>
          </a:p>
          <a:p>
            <a:r>
              <a:rPr lang="en-US" sz="2400" dirty="0" smtClean="0"/>
              <a:t>Describes the format for reporting the </a:t>
            </a:r>
            <a:r>
              <a:rPr lang="en-US" sz="2400" b="1" dirty="0" smtClean="0"/>
              <a:t>units</a:t>
            </a:r>
            <a:r>
              <a:rPr lang="en-US" sz="2400" dirty="0" smtClean="0"/>
              <a:t> of the above mentioned results.</a:t>
            </a:r>
            <a:endParaRPr lang="en-US" dirty="0" smtClean="0"/>
          </a:p>
          <a:p>
            <a:endParaRPr lang="en-US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3791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1: ASTM F2971-13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Need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u="sng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u="sng" dirty="0" smtClean="0">
                <a:sym typeface="Wingdings" panose="05000000000000000000" pitchFamily="2" charset="2"/>
              </a:rPr>
              <a:t>Intent</a:t>
            </a:r>
          </a:p>
          <a:p>
            <a:r>
              <a:rPr lang="en-US" dirty="0" smtClean="0"/>
              <a:t>Establish minimum requirements for reporting material &amp; process data</a:t>
            </a:r>
          </a:p>
          <a:p>
            <a:r>
              <a:rPr lang="en-US" dirty="0" smtClean="0"/>
              <a:t>Consistently document material and processing history for future use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5618" y="2657564"/>
            <a:ext cx="28808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Different AM processes introduce </a:t>
            </a:r>
            <a:r>
              <a:rPr lang="en-US" sz="2000" b="1" dirty="0"/>
              <a:t>unique variables </a:t>
            </a:r>
            <a:endParaRPr lang="en-US" sz="2000" b="1" dirty="0">
              <a:sym typeface="Wingdings" panose="05000000000000000000" pitchFamily="2" charset="2"/>
            </a:endParaRP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11017" y="2565231"/>
            <a:ext cx="46323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ym typeface="Wingdings" panose="05000000000000000000" pitchFamily="2" charset="2"/>
              </a:rPr>
              <a:t>Critical to standardize descriptions </a:t>
            </a:r>
            <a:r>
              <a:rPr lang="en-US" sz="2000" dirty="0">
                <a:sym typeface="Wingdings" panose="05000000000000000000" pitchFamily="2" charset="2"/>
              </a:rPr>
              <a:t>used to report data obtained during preparation, processing and post processing of specimens </a:t>
            </a:r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5201729" y="2958861"/>
            <a:ext cx="621102" cy="405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704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1: ASTM F2971-13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8201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Key descriptions: </a:t>
            </a:r>
          </a:p>
          <a:p>
            <a:pPr>
              <a:buFontTx/>
              <a:buChar char="-"/>
            </a:pPr>
            <a:r>
              <a:rPr lang="en-US" dirty="0" smtClean="0"/>
              <a:t>Material and Process Reporting Requirements</a:t>
            </a:r>
          </a:p>
          <a:p>
            <a:pPr>
              <a:buFontTx/>
              <a:buChar char="-"/>
            </a:pPr>
            <a:r>
              <a:rPr lang="en-US" dirty="0" smtClean="0"/>
              <a:t>Test and Inspection Reporting Requirements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150" y="3572674"/>
            <a:ext cx="9762814" cy="2966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1368" y="3203342"/>
            <a:ext cx="340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Template for reporting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7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03413"/>
            <a:ext cx="8610600" cy="1293028"/>
          </a:xfrm>
        </p:spPr>
        <p:txBody>
          <a:bodyPr/>
          <a:lstStyle/>
          <a:p>
            <a:r>
              <a:rPr lang="en-US" dirty="0" smtClean="0"/>
              <a:t>Standard 2: ASTM Jte20150317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462" y="2833876"/>
            <a:ext cx="10820400" cy="2492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“Recommended Protocols for Round Robin Studies in Additive Manufacturing”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0820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2: ASTM Jte20150317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94560"/>
            <a:ext cx="10078453" cy="42383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What is</a:t>
            </a:r>
            <a:r>
              <a:rPr lang="en-US" sz="3200" b="1" dirty="0" smtClean="0"/>
              <a:t> Round-Robin </a:t>
            </a:r>
            <a:r>
              <a:rPr lang="en-US" sz="3200" dirty="0" smtClean="0"/>
              <a:t>testing?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 smtClean="0"/>
              <a:t>Experimental </a:t>
            </a:r>
            <a:r>
              <a:rPr lang="en-US" sz="2400" dirty="0"/>
              <a:t>methodology to determine </a:t>
            </a:r>
            <a:r>
              <a:rPr lang="en-US" sz="2400" b="1" dirty="0"/>
              <a:t>reproducibility of a </a:t>
            </a:r>
            <a:r>
              <a:rPr lang="en-US" sz="2400" b="1" dirty="0" smtClean="0"/>
              <a:t>process or test method</a:t>
            </a:r>
          </a:p>
          <a:p>
            <a:pPr>
              <a:buFontTx/>
              <a:buChar char="-"/>
            </a:pPr>
            <a:r>
              <a:rPr lang="en-US" sz="2400" dirty="0" smtClean="0"/>
              <a:t>Tests are performed </a:t>
            </a:r>
            <a:r>
              <a:rPr lang="en-US" sz="2400" b="1" dirty="0" smtClean="0"/>
              <a:t>independently</a:t>
            </a:r>
            <a:r>
              <a:rPr lang="en-US" sz="2400" dirty="0" smtClean="0"/>
              <a:t> multiple times </a:t>
            </a:r>
          </a:p>
          <a:p>
            <a:pPr>
              <a:buFontTx/>
              <a:buChar char="-"/>
            </a:pPr>
            <a:r>
              <a:rPr lang="en-US" sz="2400" dirty="0" smtClean="0"/>
              <a:t>Results are analyzed </a:t>
            </a:r>
            <a:r>
              <a:rPr lang="en-US" sz="2400" b="1" dirty="0" smtClean="0"/>
              <a:t>statistically</a:t>
            </a:r>
            <a:r>
              <a:rPr lang="en-US" sz="2400" dirty="0" smtClean="0"/>
              <a:t> to assess </a:t>
            </a:r>
            <a:r>
              <a:rPr lang="en-US" sz="2400" b="1" dirty="0" smtClean="0"/>
              <a:t>variability</a:t>
            </a:r>
          </a:p>
          <a:p>
            <a:pPr>
              <a:buFontTx/>
              <a:buChar char="-"/>
            </a:pPr>
            <a:r>
              <a:rPr lang="en-US" sz="2400" dirty="0" smtClean="0"/>
              <a:t>Aka. </a:t>
            </a:r>
            <a:r>
              <a:rPr lang="en-US" sz="2400" dirty="0" err="1" smtClean="0"/>
              <a:t>Interlaboratory</a:t>
            </a:r>
            <a:r>
              <a:rPr lang="en-US" sz="2400" dirty="0" smtClean="0"/>
              <a:t> study (ILS)</a:t>
            </a:r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733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621</TotalTime>
  <Words>959</Words>
  <Application>Microsoft Office PowerPoint</Application>
  <PresentationFormat>Custom</PresentationFormat>
  <Paragraphs>175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Vapor Trail</vt:lpstr>
      <vt:lpstr>Team f : ADD_IN</vt:lpstr>
      <vt:lpstr>PROJECT Description</vt:lpstr>
      <vt:lpstr>Standards and regulations: OUTLINE</vt:lpstr>
      <vt:lpstr>Standard 1: ASTM F2971-13</vt:lpstr>
      <vt:lpstr>Standard 1: ASTM F2971-13</vt:lpstr>
      <vt:lpstr>Standard 1: ASTM F2971-13</vt:lpstr>
      <vt:lpstr>Standard 1: ASTM F2971-13</vt:lpstr>
      <vt:lpstr>Standard 2: ASTM Jte20150317</vt:lpstr>
      <vt:lpstr>Standard 2: ASTM Jte20150317</vt:lpstr>
      <vt:lpstr>Standard 2: ASTM Jte20150317</vt:lpstr>
      <vt:lpstr>Standard 2: ASTM Jte20150317</vt:lpstr>
      <vt:lpstr>Standard 2: ASTM Jte20150317</vt:lpstr>
      <vt:lpstr>Standard 2: ASTM Jte20150317</vt:lpstr>
      <vt:lpstr>Standard 2: ASTM Jte20150317</vt:lpstr>
      <vt:lpstr>Standard 2: ASTM Jte20150317</vt:lpstr>
      <vt:lpstr>Standard 2: ASTM Jte20150317</vt:lpstr>
      <vt:lpstr>TARGETED MARKETS </vt:lpstr>
      <vt:lpstr>TARGETED MARKETS </vt:lpstr>
      <vt:lpstr>TARGETED MARKETS </vt:lpstr>
      <vt:lpstr>ASTM F2971-13 Prescriptions</vt:lpstr>
      <vt:lpstr>ASTM F2971-13 Prescriptions</vt:lpstr>
      <vt:lpstr>ASTM Jte20150317 Prescriptions</vt:lpstr>
      <vt:lpstr>ASTM Jte20150317 Prescriptions</vt:lpstr>
      <vt:lpstr>ADDIN AND ASTM JTE20150317, ASTM F2971 − 13</vt:lpstr>
      <vt:lpstr>Applying ASTM JTE20150317 </vt:lpstr>
      <vt:lpstr>Applying ASTM F2971 − 13</vt:lpstr>
      <vt:lpstr>ADDIN Material Specs</vt:lpstr>
      <vt:lpstr>ADDIN Process specs</vt:lpstr>
      <vt:lpstr>ADDIN Test plan </vt:lpstr>
      <vt:lpstr>Measurement plan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Astha Prasad</dc:creator>
  <cp:lastModifiedBy>Nikhil Baheti</cp:lastModifiedBy>
  <cp:revision>46</cp:revision>
  <dcterms:created xsi:type="dcterms:W3CDTF">2015-12-14T00:56:20Z</dcterms:created>
  <dcterms:modified xsi:type="dcterms:W3CDTF">2016-03-21T15:54:37Z</dcterms:modified>
</cp:coreProperties>
</file>