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Impact" panose="020B080603090205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4619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941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3096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968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485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7352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922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5690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484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773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-15875" y="0"/>
            <a:ext cx="11683809" cy="6588124"/>
          </a:xfrm>
          <a:custGeom>
            <a:avLst/>
            <a:gdLst/>
            <a:ahLst/>
            <a:cxnLst/>
            <a:rect l="0" t="0" r="0" b="0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0" y="4282257"/>
            <a:ext cx="11329256" cy="2028844"/>
          </a:xfrm>
          <a:custGeom>
            <a:avLst/>
            <a:gdLst/>
            <a:ahLst/>
            <a:cxnLst/>
            <a:rect l="0" t="0" r="0" b="0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0" y="0"/>
            <a:ext cx="8719578" cy="456876"/>
          </a:xfrm>
          <a:custGeom>
            <a:avLst/>
            <a:gdLst/>
            <a:ahLst/>
            <a:cxnLst/>
            <a:rect l="0" t="0" r="0" b="0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Shape 20"/>
          <p:cNvSpPr/>
          <p:nvPr/>
        </p:nvSpPr>
        <p:spPr>
          <a:xfrm rot="-180000">
            <a:off x="-161800" y="293316"/>
            <a:ext cx="11367116" cy="5751804"/>
          </a:xfrm>
          <a:custGeom>
            <a:avLst/>
            <a:gdLst/>
            <a:ahLst/>
            <a:cxnLst/>
            <a:rect l="0" t="0" r="0" b="0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 rot="-180000">
            <a:off x="891200" y="662655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8000" b="0" i="0" u="none" strike="noStrike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800" b="0" i="0" u="none" strike="noStrike" cap="none" baseline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 rot="-180000">
            <a:off x="4948540" y="4578462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54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3"/>
            <a:ext cx="4047238" cy="1195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54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 baseline="0" dirty="0">
              <a:solidFill>
                <a:srgbClr val="3F3F3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" name="Shape 26"/>
          <p:cNvSpPr/>
          <p:nvPr/>
        </p:nvSpPr>
        <p:spPr>
          <a:xfrm rot="-180000">
            <a:off x="4221385" y="5111355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5800" y="4106332"/>
            <a:ext cx="10394707" cy="588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685800" y="685799"/>
            <a:ext cx="10392512" cy="3194902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779" y="4702923"/>
            <a:ext cx="10394727" cy="682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Font typeface="Impact"/>
              <a:buNone/>
              <a:defRPr sz="16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902" cy="31949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779" y="4106332"/>
            <a:ext cx="10394728" cy="1273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8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19" cy="2916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550263" y="3610032"/>
            <a:ext cx="8667956" cy="377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7F7F7F"/>
              </a:buClr>
              <a:buFont typeface="Impact"/>
              <a:buNone/>
              <a:defRPr sz="1400">
                <a:solidFill>
                  <a:srgbClr val="7F7F7F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85800" y="4106333"/>
            <a:ext cx="10396882" cy="1268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8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685800" y="892628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lang="en-US" sz="8000" b="0" i="0" u="none" strike="noStrike" cap="none" baseline="0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0473082" y="292282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lang="en-US" sz="8000" b="0" i="0" u="none" strike="noStrike" cap="none" baseline="0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85800" y="1723853"/>
            <a:ext cx="10394707" cy="2511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247467"/>
            <a:ext cx="10394707" cy="1140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Font typeface="Impact"/>
              <a:buNone/>
              <a:defRPr sz="18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5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2" y="2063394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4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4234621" y="2063394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4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5"/>
          </p:nvPr>
        </p:nvSpPr>
        <p:spPr>
          <a:xfrm>
            <a:off x="7770379" y="2063394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4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6"/>
          </p:nvPr>
        </p:nvSpPr>
        <p:spPr>
          <a:xfrm>
            <a:off x="7770379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91839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2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685779" y="2063394"/>
            <a:ext cx="3310128" cy="1536724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rgbClr val="5C0607"/>
              </a:buClr>
              <a:buFont typeface="Impact"/>
              <a:buNone/>
              <a:defRPr sz="16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691839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2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5"/>
          </p:nvPr>
        </p:nvSpPr>
        <p:spPr>
          <a:xfrm>
            <a:off x="4235998" y="2063394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rgbClr val="5C0607"/>
              </a:buClr>
              <a:buFont typeface="Impact"/>
              <a:buNone/>
              <a:defRPr sz="16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6"/>
          </p:nvPr>
        </p:nvSpPr>
        <p:spPr>
          <a:xfrm>
            <a:off x="4235998" y="4389285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7"/>
          </p:nvPr>
        </p:nvSpPr>
        <p:spPr>
          <a:xfrm>
            <a:off x="7768943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2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8"/>
          </p:nvPr>
        </p:nvSpPr>
        <p:spPr>
          <a:xfrm>
            <a:off x="7768818" y="2063393"/>
            <a:ext cx="3310128" cy="153719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rgbClr val="5C0607"/>
              </a:buClr>
              <a:buFont typeface="Impact"/>
              <a:buNone/>
              <a:defRPr sz="16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9"/>
          </p:nvPr>
        </p:nvSpPr>
        <p:spPr>
          <a:xfrm>
            <a:off x="7768818" y="4389283"/>
            <a:ext cx="3310128" cy="985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2"/>
            <a:ext cx="3311189" cy="103947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7603792" y="1897869"/>
            <a:ext cx="4688784" cy="2264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4" cy="79044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18355" y="2063396"/>
            <a:ext cx="4856158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6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1" cy="2512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6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54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3742267"/>
            <a:ext cx="10394707" cy="1639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Impact"/>
              <a:buNone/>
              <a:defRPr sz="2000">
                <a:solidFill>
                  <a:srgbClr val="7F7F7F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7" cy="3311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93641" y="2709051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8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1" cy="2023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7482361" y="0"/>
            <a:ext cx="3598145" cy="5071532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2709051"/>
            <a:ext cx="6345301" cy="236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8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hape 6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11979952" cy="66440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8"/>
            <p:cNvSpPr/>
            <p:nvPr/>
          </p:nvSpPr>
          <p:spPr>
            <a:xfrm>
              <a:off x="-25397" y="0"/>
              <a:ext cx="11773290" cy="6419513"/>
            </a:xfrm>
            <a:custGeom>
              <a:avLst/>
              <a:gdLst/>
              <a:ahLst/>
              <a:cxnLst/>
              <a:rect l="0" t="0" r="0" b="0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" name="Shape 9"/>
            <p:cNvSpPr/>
            <p:nvPr/>
          </p:nvSpPr>
          <p:spPr>
            <a:xfrm>
              <a:off x="0" y="5600214"/>
              <a:ext cx="11706511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auCWXpQ2aA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891200" y="422029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8000" b="0" i="0" u="none" strike="noStrike" cap="none" baseline="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ROBOGRAPHERS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1047229" y="3072078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FACIAL EXPRESSION RECOGNITION USING SWARMS</a:t>
            </a:r>
          </a:p>
          <a:p>
            <a:pPr marL="0" marR="0" lvl="0" indent="0" algn="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r="18333" b="48667"/>
          <a:stretch/>
        </p:blipFill>
        <p:spPr>
          <a:xfrm>
            <a:off x="1274305" y="2036772"/>
            <a:ext cx="1851627" cy="14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 rot="-180000">
            <a:off x="-6478" y="4473421"/>
            <a:ext cx="11274669" cy="15155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44479" y="5316644"/>
            <a:ext cx="9286457" cy="811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SPONSORED BY: DR. KATIA SYCARA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TEAM :GAURI GANDHI   SIDA WANG   TIFFANY MAY   JIMIT GANDHI   ROHIT DASHRATHI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630857" y="3645162"/>
            <a:ext cx="2837530" cy="811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IN-CLASS PRESENTATION #1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OBJECTIVE TREE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SYSTEM REQUIREMENTS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FUNCTIONAL ARCHITECTURE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CYBER-PHYSICAL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7650" y="1543683"/>
            <a:ext cx="478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TEAM G</a:t>
            </a:r>
            <a:endParaRPr lang="en-US" sz="2800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57650" y="1543050"/>
            <a:ext cx="63550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84320" y="2026920"/>
            <a:ext cx="63550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8610" y="3067050"/>
            <a:ext cx="63550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71900" y="3595930"/>
            <a:ext cx="7030516" cy="2648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118934" y="92246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PURPOSE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Autonomous Event Photography Using Swarms In Social Gatherings Such As In Graduation Ceremony, Wedding, Parties, Exhibitions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Effort, Constrained Conditions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Example: </a:t>
            </a:r>
            <a:r>
              <a:rPr lang="en-US" sz="18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https://www.youtube.com/watch?v=aaucwxpq2aa</a:t>
            </a:r>
          </a:p>
          <a:p>
            <a:pPr marL="228600" marR="0" lvl="0" indent="-4572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4572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4572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Shape 163"/>
          <p:cNvGrpSpPr/>
          <p:nvPr/>
        </p:nvGrpSpPr>
        <p:grpSpPr>
          <a:xfrm>
            <a:off x="1570507" y="1090862"/>
            <a:ext cx="9942180" cy="5681439"/>
            <a:chOff x="1768555" y="0"/>
            <a:chExt cx="9942180" cy="5681439"/>
          </a:xfrm>
        </p:grpSpPr>
        <p:sp>
          <p:nvSpPr>
            <p:cNvPr id="164" name="Shape 164"/>
            <p:cNvSpPr/>
            <p:nvPr/>
          </p:nvSpPr>
          <p:spPr>
            <a:xfrm>
              <a:off x="10179975" y="1779380"/>
              <a:ext cx="281704" cy="1489103"/>
            </a:xfrm>
            <a:custGeom>
              <a:avLst/>
              <a:gdLst/>
              <a:ahLst/>
              <a:cxnLst/>
              <a:rect l="0" t="0" r="0" b="0"/>
              <a:pathLst>
                <a:path w="281705" h="1489104" extrusionOk="0">
                  <a:moveTo>
                    <a:pt x="0" y="0"/>
                  </a:moveTo>
                  <a:lnTo>
                    <a:pt x="0" y="1489104"/>
                  </a:lnTo>
                  <a:lnTo>
                    <a:pt x="281705" y="1489104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Shape 165"/>
            <p:cNvSpPr/>
            <p:nvPr/>
          </p:nvSpPr>
          <p:spPr>
            <a:xfrm>
              <a:off x="10179975" y="1779380"/>
              <a:ext cx="281704" cy="602274"/>
            </a:xfrm>
            <a:custGeom>
              <a:avLst/>
              <a:gdLst/>
              <a:ahLst/>
              <a:cxnLst/>
              <a:rect l="0" t="0" r="0" b="0"/>
              <a:pathLst>
                <a:path w="281705" h="602275" extrusionOk="0">
                  <a:moveTo>
                    <a:pt x="0" y="0"/>
                  </a:moveTo>
                  <a:lnTo>
                    <a:pt x="0" y="602275"/>
                  </a:lnTo>
                  <a:lnTo>
                    <a:pt x="281705" y="602275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Shape 166"/>
            <p:cNvSpPr/>
            <p:nvPr/>
          </p:nvSpPr>
          <p:spPr>
            <a:xfrm>
              <a:off x="6444335" y="891917"/>
              <a:ext cx="4235262" cy="262933"/>
            </a:xfrm>
            <a:custGeom>
              <a:avLst/>
              <a:gdLst/>
              <a:ahLst/>
              <a:cxnLst/>
              <a:rect l="0" t="0" r="0" b="0"/>
              <a:pathLst>
                <a:path w="4235263" h="262934" extrusionOk="0">
                  <a:moveTo>
                    <a:pt x="0" y="0"/>
                  </a:moveTo>
                  <a:lnTo>
                    <a:pt x="0" y="131783"/>
                  </a:lnTo>
                  <a:lnTo>
                    <a:pt x="4235263" y="131783"/>
                  </a:lnTo>
                  <a:lnTo>
                    <a:pt x="4235263" y="262934"/>
                  </a:lnTo>
                </a:path>
              </a:pathLst>
            </a:custGeom>
            <a:noFill/>
            <a:ln w="19050" cap="flat" cmpd="sng">
              <a:solidFill>
                <a:srgbClr val="91080B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Shape 167"/>
            <p:cNvSpPr/>
            <p:nvPr/>
          </p:nvSpPr>
          <p:spPr>
            <a:xfrm>
              <a:off x="8336084" y="1779380"/>
              <a:ext cx="187357" cy="2799630"/>
            </a:xfrm>
            <a:custGeom>
              <a:avLst/>
              <a:gdLst/>
              <a:ahLst/>
              <a:cxnLst/>
              <a:rect l="0" t="0" r="0" b="0"/>
              <a:pathLst>
                <a:path w="187358" h="2799631" extrusionOk="0">
                  <a:moveTo>
                    <a:pt x="0" y="0"/>
                  </a:moveTo>
                  <a:lnTo>
                    <a:pt x="0" y="2799631"/>
                  </a:lnTo>
                  <a:lnTo>
                    <a:pt x="187358" y="2799631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Shape 168"/>
            <p:cNvSpPr/>
            <p:nvPr/>
          </p:nvSpPr>
          <p:spPr>
            <a:xfrm>
              <a:off x="8336084" y="1779380"/>
              <a:ext cx="187357" cy="1732238"/>
            </a:xfrm>
            <a:custGeom>
              <a:avLst/>
              <a:gdLst/>
              <a:ahLst/>
              <a:cxnLst/>
              <a:rect l="0" t="0" r="0" b="0"/>
              <a:pathLst>
                <a:path w="187358" h="1732239" extrusionOk="0">
                  <a:moveTo>
                    <a:pt x="0" y="0"/>
                  </a:moveTo>
                  <a:lnTo>
                    <a:pt x="0" y="1732239"/>
                  </a:lnTo>
                  <a:lnTo>
                    <a:pt x="187358" y="1732239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Shape 169"/>
            <p:cNvSpPr/>
            <p:nvPr/>
          </p:nvSpPr>
          <p:spPr>
            <a:xfrm>
              <a:off x="8336084" y="1779380"/>
              <a:ext cx="187357" cy="664845"/>
            </a:xfrm>
            <a:custGeom>
              <a:avLst/>
              <a:gdLst/>
              <a:ahLst/>
              <a:cxnLst/>
              <a:rect l="0" t="0" r="0" b="0"/>
              <a:pathLst>
                <a:path w="187358" h="664846" extrusionOk="0">
                  <a:moveTo>
                    <a:pt x="0" y="0"/>
                  </a:moveTo>
                  <a:lnTo>
                    <a:pt x="0" y="664846"/>
                  </a:lnTo>
                  <a:lnTo>
                    <a:pt x="187358" y="664846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Shape 170"/>
            <p:cNvSpPr/>
            <p:nvPr/>
          </p:nvSpPr>
          <p:spPr>
            <a:xfrm>
              <a:off x="6444335" y="891917"/>
              <a:ext cx="2391370" cy="262933"/>
            </a:xfrm>
            <a:custGeom>
              <a:avLst/>
              <a:gdLst/>
              <a:ahLst/>
              <a:cxnLst/>
              <a:rect l="0" t="0" r="0" b="0"/>
              <a:pathLst>
                <a:path w="2391371" h="262934" extrusionOk="0">
                  <a:moveTo>
                    <a:pt x="0" y="0"/>
                  </a:moveTo>
                  <a:lnTo>
                    <a:pt x="0" y="131783"/>
                  </a:lnTo>
                  <a:lnTo>
                    <a:pt x="2391371" y="131783"/>
                  </a:lnTo>
                  <a:lnTo>
                    <a:pt x="2391371" y="262934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Shape 171"/>
            <p:cNvSpPr/>
            <p:nvPr/>
          </p:nvSpPr>
          <p:spPr>
            <a:xfrm>
              <a:off x="6336846" y="1779380"/>
              <a:ext cx="187357" cy="3446240"/>
            </a:xfrm>
            <a:custGeom>
              <a:avLst/>
              <a:gdLst/>
              <a:ahLst/>
              <a:cxnLst/>
              <a:rect l="0" t="0" r="0" b="0"/>
              <a:pathLst>
                <a:path w="187358" h="3446241" extrusionOk="0">
                  <a:moveTo>
                    <a:pt x="0" y="0"/>
                  </a:moveTo>
                  <a:lnTo>
                    <a:pt x="0" y="3446241"/>
                  </a:lnTo>
                  <a:lnTo>
                    <a:pt x="187358" y="3446241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Shape 172"/>
            <p:cNvSpPr/>
            <p:nvPr/>
          </p:nvSpPr>
          <p:spPr>
            <a:xfrm>
              <a:off x="6336846" y="1779380"/>
              <a:ext cx="187357" cy="2518761"/>
            </a:xfrm>
            <a:custGeom>
              <a:avLst/>
              <a:gdLst/>
              <a:ahLst/>
              <a:cxnLst/>
              <a:rect l="0" t="0" r="0" b="0"/>
              <a:pathLst>
                <a:path w="187358" h="2518762" extrusionOk="0">
                  <a:moveTo>
                    <a:pt x="0" y="0"/>
                  </a:moveTo>
                  <a:lnTo>
                    <a:pt x="0" y="2518762"/>
                  </a:lnTo>
                  <a:lnTo>
                    <a:pt x="187358" y="2518762"/>
                  </a:lnTo>
                </a:path>
              </a:pathLst>
            </a:custGeom>
            <a:noFill/>
            <a:ln w="19050" cap="flat" cmpd="sng">
              <a:solidFill>
                <a:srgbClr val="A6090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Shape 173"/>
            <p:cNvSpPr/>
            <p:nvPr/>
          </p:nvSpPr>
          <p:spPr>
            <a:xfrm>
              <a:off x="6336846" y="1779380"/>
              <a:ext cx="187357" cy="1612150"/>
            </a:xfrm>
            <a:custGeom>
              <a:avLst/>
              <a:gdLst/>
              <a:ahLst/>
              <a:cxnLst/>
              <a:rect l="0" t="0" r="0" b="0"/>
              <a:pathLst>
                <a:path w="187358" h="1612151" extrusionOk="0">
                  <a:moveTo>
                    <a:pt x="0" y="0"/>
                  </a:moveTo>
                  <a:lnTo>
                    <a:pt x="0" y="1612151"/>
                  </a:lnTo>
                  <a:lnTo>
                    <a:pt x="187358" y="1612151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Shape 174"/>
            <p:cNvSpPr/>
            <p:nvPr/>
          </p:nvSpPr>
          <p:spPr>
            <a:xfrm>
              <a:off x="6336846" y="1779380"/>
              <a:ext cx="187357" cy="664845"/>
            </a:xfrm>
            <a:custGeom>
              <a:avLst/>
              <a:gdLst/>
              <a:ahLst/>
              <a:cxnLst/>
              <a:rect l="0" t="0" r="0" b="0"/>
              <a:pathLst>
                <a:path w="187358" h="664846" extrusionOk="0">
                  <a:moveTo>
                    <a:pt x="0" y="0"/>
                  </a:moveTo>
                  <a:lnTo>
                    <a:pt x="0" y="664846"/>
                  </a:lnTo>
                  <a:lnTo>
                    <a:pt x="187358" y="664846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Shape 175"/>
            <p:cNvSpPr/>
            <p:nvPr/>
          </p:nvSpPr>
          <p:spPr>
            <a:xfrm>
              <a:off x="6444335" y="891917"/>
              <a:ext cx="392133" cy="262933"/>
            </a:xfrm>
            <a:custGeom>
              <a:avLst/>
              <a:gdLst/>
              <a:ahLst/>
              <a:cxnLst/>
              <a:rect l="0" t="0" r="0" b="0"/>
              <a:pathLst>
                <a:path w="392134" h="262934" extrusionOk="0">
                  <a:moveTo>
                    <a:pt x="0" y="0"/>
                  </a:moveTo>
                  <a:lnTo>
                    <a:pt x="0" y="131783"/>
                  </a:lnTo>
                  <a:lnTo>
                    <a:pt x="392134" y="131783"/>
                  </a:lnTo>
                  <a:lnTo>
                    <a:pt x="392134" y="262934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Shape 176"/>
            <p:cNvSpPr/>
            <p:nvPr/>
          </p:nvSpPr>
          <p:spPr>
            <a:xfrm>
              <a:off x="4372458" y="1779380"/>
              <a:ext cx="187357" cy="3473208"/>
            </a:xfrm>
            <a:custGeom>
              <a:avLst/>
              <a:gdLst/>
              <a:ahLst/>
              <a:cxnLst/>
              <a:rect l="0" t="0" r="0" b="0"/>
              <a:pathLst>
                <a:path w="187358" h="3473209" extrusionOk="0">
                  <a:moveTo>
                    <a:pt x="0" y="0"/>
                  </a:moveTo>
                  <a:lnTo>
                    <a:pt x="0" y="3473209"/>
                  </a:lnTo>
                  <a:lnTo>
                    <a:pt x="187358" y="3473209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Shape 177"/>
            <p:cNvSpPr/>
            <p:nvPr/>
          </p:nvSpPr>
          <p:spPr>
            <a:xfrm>
              <a:off x="4372458" y="1779380"/>
              <a:ext cx="187357" cy="2547346"/>
            </a:xfrm>
            <a:custGeom>
              <a:avLst/>
              <a:gdLst/>
              <a:ahLst/>
              <a:cxnLst/>
              <a:rect l="0" t="0" r="0" b="0"/>
              <a:pathLst>
                <a:path w="187358" h="2547347" extrusionOk="0">
                  <a:moveTo>
                    <a:pt x="0" y="0"/>
                  </a:moveTo>
                  <a:lnTo>
                    <a:pt x="0" y="2547347"/>
                  </a:lnTo>
                  <a:lnTo>
                    <a:pt x="187358" y="2547347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Shape 178"/>
            <p:cNvSpPr/>
            <p:nvPr/>
          </p:nvSpPr>
          <p:spPr>
            <a:xfrm>
              <a:off x="4372458" y="1779380"/>
              <a:ext cx="187357" cy="1653891"/>
            </a:xfrm>
            <a:custGeom>
              <a:avLst/>
              <a:gdLst/>
              <a:ahLst/>
              <a:cxnLst/>
              <a:rect l="0" t="0" r="0" b="0"/>
              <a:pathLst>
                <a:path w="187358" h="1653892" extrusionOk="0">
                  <a:moveTo>
                    <a:pt x="0" y="0"/>
                  </a:moveTo>
                  <a:lnTo>
                    <a:pt x="0" y="1653892"/>
                  </a:lnTo>
                  <a:lnTo>
                    <a:pt x="187358" y="1653892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Shape 179"/>
            <p:cNvSpPr/>
            <p:nvPr/>
          </p:nvSpPr>
          <p:spPr>
            <a:xfrm>
              <a:off x="4372458" y="1779380"/>
              <a:ext cx="187357" cy="664290"/>
            </a:xfrm>
            <a:custGeom>
              <a:avLst/>
              <a:gdLst/>
              <a:ahLst/>
              <a:cxnLst/>
              <a:rect l="0" t="0" r="0" b="0"/>
              <a:pathLst>
                <a:path w="187358" h="664291" extrusionOk="0">
                  <a:moveTo>
                    <a:pt x="0" y="0"/>
                  </a:moveTo>
                  <a:lnTo>
                    <a:pt x="0" y="664291"/>
                  </a:lnTo>
                  <a:lnTo>
                    <a:pt x="187358" y="664291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Shape 180"/>
            <p:cNvSpPr/>
            <p:nvPr/>
          </p:nvSpPr>
          <p:spPr>
            <a:xfrm>
              <a:off x="4872080" y="891917"/>
              <a:ext cx="1572252" cy="262933"/>
            </a:xfrm>
            <a:custGeom>
              <a:avLst/>
              <a:gdLst/>
              <a:ahLst/>
              <a:cxnLst/>
              <a:rect l="0" t="0" r="0" b="0"/>
              <a:pathLst>
                <a:path w="1572253" h="262934" extrusionOk="0">
                  <a:moveTo>
                    <a:pt x="1572253" y="0"/>
                  </a:moveTo>
                  <a:lnTo>
                    <a:pt x="1572253" y="131783"/>
                  </a:lnTo>
                  <a:lnTo>
                    <a:pt x="0" y="131783"/>
                  </a:lnTo>
                  <a:lnTo>
                    <a:pt x="0" y="262934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" name="Shape 181"/>
            <p:cNvSpPr/>
            <p:nvPr/>
          </p:nvSpPr>
          <p:spPr>
            <a:xfrm>
              <a:off x="1950148" y="1776257"/>
              <a:ext cx="289814" cy="2272535"/>
            </a:xfrm>
            <a:custGeom>
              <a:avLst/>
              <a:gdLst/>
              <a:ahLst/>
              <a:cxnLst/>
              <a:rect l="0" t="0" r="0" b="0"/>
              <a:pathLst>
                <a:path w="289815" h="2272536" extrusionOk="0">
                  <a:moveTo>
                    <a:pt x="0" y="0"/>
                  </a:moveTo>
                  <a:lnTo>
                    <a:pt x="0" y="2272536"/>
                  </a:lnTo>
                  <a:lnTo>
                    <a:pt x="289815" y="2272536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2" name="Shape 182"/>
            <p:cNvSpPr/>
            <p:nvPr/>
          </p:nvSpPr>
          <p:spPr>
            <a:xfrm>
              <a:off x="1950148" y="1776257"/>
              <a:ext cx="272389" cy="1408345"/>
            </a:xfrm>
            <a:custGeom>
              <a:avLst/>
              <a:gdLst/>
              <a:ahLst/>
              <a:cxnLst/>
              <a:rect l="0" t="0" r="0" b="0"/>
              <a:pathLst>
                <a:path w="272390" h="1408346" extrusionOk="0">
                  <a:moveTo>
                    <a:pt x="0" y="0"/>
                  </a:moveTo>
                  <a:lnTo>
                    <a:pt x="0" y="1408346"/>
                  </a:lnTo>
                  <a:lnTo>
                    <a:pt x="272390" y="1408346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3" name="Shape 183"/>
            <p:cNvSpPr/>
            <p:nvPr/>
          </p:nvSpPr>
          <p:spPr>
            <a:xfrm>
              <a:off x="1950148" y="1776257"/>
              <a:ext cx="272389" cy="577686"/>
            </a:xfrm>
            <a:custGeom>
              <a:avLst/>
              <a:gdLst/>
              <a:ahLst/>
              <a:cxnLst/>
              <a:rect l="0" t="0" r="0" b="0"/>
              <a:pathLst>
                <a:path w="272390" h="577687" extrusionOk="0">
                  <a:moveTo>
                    <a:pt x="0" y="0"/>
                  </a:moveTo>
                  <a:lnTo>
                    <a:pt x="0" y="577687"/>
                  </a:lnTo>
                  <a:lnTo>
                    <a:pt x="272390" y="577687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" name="Shape 184"/>
            <p:cNvSpPr/>
            <p:nvPr/>
          </p:nvSpPr>
          <p:spPr>
            <a:xfrm>
              <a:off x="2676524" y="891917"/>
              <a:ext cx="3767810" cy="259810"/>
            </a:xfrm>
            <a:custGeom>
              <a:avLst/>
              <a:gdLst/>
              <a:ahLst/>
              <a:cxnLst/>
              <a:rect l="0" t="0" r="0" b="0"/>
              <a:pathLst>
                <a:path w="3767811" h="259811" extrusionOk="0">
                  <a:moveTo>
                    <a:pt x="3767811" y="0"/>
                  </a:moveTo>
                  <a:lnTo>
                    <a:pt x="3767811" y="128661"/>
                  </a:lnTo>
                  <a:lnTo>
                    <a:pt x="0" y="128661"/>
                  </a:lnTo>
                  <a:lnTo>
                    <a:pt x="0" y="259811"/>
                  </a:lnTo>
                </a:path>
              </a:pathLst>
            </a:cu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5" name="Shape 185"/>
            <p:cNvSpPr/>
            <p:nvPr/>
          </p:nvSpPr>
          <p:spPr>
            <a:xfrm>
              <a:off x="4885626" y="0"/>
              <a:ext cx="3117414" cy="891918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4885626" y="0"/>
              <a:ext cx="3117414" cy="891918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en-US" sz="20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Capture Smiling Photos Using Swarms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1768555" y="1151729"/>
              <a:ext cx="1815937" cy="624527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1768555" y="1151729"/>
              <a:ext cx="1815937" cy="624527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Detect Face &amp; Features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2222539" y="2041682"/>
              <a:ext cx="1249054" cy="62452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2222539" y="2041682"/>
              <a:ext cx="1249054" cy="624527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frame of interest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2222539" y="2872340"/>
              <a:ext cx="1249054" cy="62452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2222539" y="2872340"/>
              <a:ext cx="1249054" cy="624527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Find person of interest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2239963" y="3736530"/>
              <a:ext cx="1249054" cy="62452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2239963" y="3736530"/>
              <a:ext cx="1249054" cy="624527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Detect head pose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4247553" y="1154853"/>
              <a:ext cx="1249054" cy="624527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4247553" y="1154853"/>
              <a:ext cx="1249054" cy="624527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Collaborate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4559817" y="2041682"/>
              <a:ext cx="1249054" cy="80397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4559817" y="2041682"/>
              <a:ext cx="1249054" cy="803979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Cover from different angles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4559817" y="3065282"/>
              <a:ext cx="1249054" cy="73598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4559817" y="3065282"/>
              <a:ext cx="1249054" cy="73598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Follow head pose together 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4559817" y="3992430"/>
              <a:ext cx="1249054" cy="66859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4559817" y="3992430"/>
              <a:ext cx="1249054" cy="668594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Plan, navigate and move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4559817" y="4823739"/>
              <a:ext cx="1249054" cy="85769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4559817" y="4823739"/>
              <a:ext cx="1249054" cy="857699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Don’t collide among themselves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6211942" y="1154853"/>
              <a:ext cx="1249054" cy="624527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6211942" y="1154853"/>
              <a:ext cx="1249054" cy="624527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Photo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6524205" y="2041682"/>
              <a:ext cx="1249054" cy="80508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6524205" y="2041682"/>
              <a:ext cx="1249054" cy="805089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Tilt camera for best angle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6524205" y="3023713"/>
              <a:ext cx="1249054" cy="7356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6524205" y="3023713"/>
              <a:ext cx="1249054" cy="735636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Click good photos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6524205" y="3963639"/>
              <a:ext cx="1249054" cy="66900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6524205" y="3963639"/>
              <a:ext cx="1249054" cy="669006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Click when smiling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6524205" y="4823076"/>
              <a:ext cx="1249054" cy="80508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6524205" y="4823076"/>
              <a:ext cx="1249054" cy="805089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Maintain stability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8211178" y="1154853"/>
              <a:ext cx="1249054" cy="624527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8211178" y="1154853"/>
              <a:ext cx="1249054" cy="624527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 easy to deploy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8523442" y="2041682"/>
              <a:ext cx="1249054" cy="80508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8523442" y="2041682"/>
              <a:ext cx="1249054" cy="805089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 with little operator knowledge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8523442" y="3109074"/>
              <a:ext cx="1249054" cy="80508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8523442" y="3109074"/>
              <a:ext cx="1249054" cy="805089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Fast and easy to set up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8523442" y="4176466"/>
              <a:ext cx="1249054" cy="80508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8523442" y="4176466"/>
              <a:ext cx="1249054" cy="805089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Easy to recharge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10055071" y="1154853"/>
              <a:ext cx="1249054" cy="624527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10055071" y="1154853"/>
              <a:ext cx="1249054" cy="624527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 safe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10461682" y="2069391"/>
              <a:ext cx="1249054" cy="62452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10461682" y="2069391"/>
              <a:ext cx="1249054" cy="624527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Does not race in the event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10461682" y="2956221"/>
              <a:ext cx="1249054" cy="62452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10461682" y="2956221"/>
              <a:ext cx="1249054" cy="624527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Avoid collision with people</a:t>
              </a:r>
            </a:p>
          </p:txBody>
        </p:sp>
      </p:grp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132351" y="92246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OBJECTIVE  TREE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18355" y="1229208"/>
            <a:ext cx="4856158" cy="679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FUNCTIONAL REQUIREMENTS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2"/>
          </p:nvPr>
        </p:nvSpPr>
        <p:spPr>
          <a:xfrm>
            <a:off x="685800" y="2027544"/>
            <a:ext cx="5532389" cy="2512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71475" marR="0" lvl="0" indent="-317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Robots In The System Shall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Human Figures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And Follow Head Pose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Detects Faces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Facial Features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Smile Individually &amp; Collaboratively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 With Each Other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 Autonomously Between Multiple Locations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Obstacles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Localize Themselves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Navigate Collaboratively</a:t>
            </a:r>
          </a:p>
          <a:p>
            <a:pPr marL="228600" marR="0" lvl="0" indent="-4572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3"/>
          </p:nvPr>
        </p:nvSpPr>
        <p:spPr>
          <a:xfrm>
            <a:off x="6218191" y="1229208"/>
            <a:ext cx="5219830" cy="679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NON-FUNCTIONAL REQUIREMENTS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4"/>
          </p:nvPr>
        </p:nvSpPr>
        <p:spPr>
          <a:xfrm>
            <a:off x="5993969" y="2027544"/>
            <a:ext cx="5299673" cy="2512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Non-Functional Requirements are:</a:t>
            </a:r>
          </a:p>
          <a:p>
            <a:pPr marL="8001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Supported With Good Lighting Conditions (Fully Illuminated Face All The Time)</a:t>
            </a:r>
          </a:p>
          <a:p>
            <a:pPr marL="8001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Have User Interface For Easy Operation</a:t>
            </a:r>
          </a:p>
          <a:p>
            <a:pPr marL="8001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Aesthetically Well Built, Good Looks</a:t>
            </a:r>
          </a:p>
          <a:p>
            <a:pPr marL="228600" marR="0" lvl="0" indent="-4572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1364678" y="92246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SYSTEM REQUIREMENTS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8355" y="1229208"/>
            <a:ext cx="4856158" cy="679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PERFORMANCE REQUIREMENTS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2"/>
          </p:nvPr>
        </p:nvSpPr>
        <p:spPr>
          <a:xfrm>
            <a:off x="685800" y="2027544"/>
            <a:ext cx="5532389" cy="2512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2425" marR="0" lvl="0" indent="-9525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Robots In The System Shall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Faces At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0.5s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Recognise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Smiling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 At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0.4s</a:t>
            </a: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 Autonomously Between Multiple Locations At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15-20cm/S</a:t>
            </a:r>
          </a:p>
          <a:p>
            <a:pPr marL="985837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Obstacles At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Cm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Minimum Height</a:t>
            </a:r>
          </a:p>
          <a:p>
            <a:pPr marL="985837" lvl="0" indent="-167957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Click At Least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70 %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Smiling Photos (Measure Of Overall Performance Requirement)</a:t>
            </a:r>
          </a:p>
          <a:p>
            <a:pPr marL="228600" marR="0" lvl="0" indent="-4572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525379" y="92246"/>
            <a:ext cx="11297651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               SYSTEM REQUIREMENTS (CONTD)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>
            <a:spLocks noGrp="1"/>
          </p:cNvSpPr>
          <p:nvPr>
            <p:ph type="body" idx="3"/>
          </p:nvPr>
        </p:nvSpPr>
        <p:spPr>
          <a:xfrm>
            <a:off x="5993969" y="2027544"/>
            <a:ext cx="5444052" cy="2512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57238" marR="0" lvl="0" indent="-7937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85838" marR="0" lvl="0" indent="-236537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Photos In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&lt;1.5 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Response Time After Expression Detection</a:t>
            </a:r>
          </a:p>
          <a:p>
            <a:pPr marL="985838" marR="0" lvl="0" indent="-274638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Photos When Individual/Collaborative Smile Assessment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&gt;50%</a:t>
            </a:r>
          </a:p>
          <a:p>
            <a:pPr marL="985838" marR="0" lvl="0" indent="-274638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Pictures Within </a:t>
            </a: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3-5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Ft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</a:t>
            </a: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buNone/>
            </a:pPr>
            <a:endParaRPr dirty="0"/>
          </a:p>
          <a:p>
            <a:pPr marL="228600" marR="0" lvl="0" indent="-4572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1327483" y="92246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FUNCTIONAL ARCHITECTURE</a:t>
            </a:r>
          </a:p>
        </p:txBody>
      </p:sp>
      <p:sp>
        <p:nvSpPr>
          <p:cNvPr id="259" name="Shape 259"/>
          <p:cNvSpPr/>
          <p:nvPr/>
        </p:nvSpPr>
        <p:spPr>
          <a:xfrm>
            <a:off x="2590798" y="1740310"/>
            <a:ext cx="7924798" cy="450808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1600196" y="2511867"/>
            <a:ext cx="838199" cy="64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of Interest</a:t>
            </a:r>
          </a:p>
        </p:txBody>
      </p:sp>
      <p:sp>
        <p:nvSpPr>
          <p:cNvPr id="261" name="Shape 261"/>
          <p:cNvSpPr/>
          <p:nvPr/>
        </p:nvSpPr>
        <p:spPr>
          <a:xfrm>
            <a:off x="5711887" y="2539906"/>
            <a:ext cx="452939" cy="19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</a:p>
        </p:txBody>
      </p:sp>
      <p:sp>
        <p:nvSpPr>
          <p:cNvPr id="262" name="Shape 262"/>
          <p:cNvSpPr/>
          <p:nvPr/>
        </p:nvSpPr>
        <p:spPr>
          <a:xfrm>
            <a:off x="2819397" y="2509546"/>
            <a:ext cx="1010262" cy="64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Person of Interest</a:t>
            </a:r>
          </a:p>
        </p:txBody>
      </p:sp>
      <p:sp>
        <p:nvSpPr>
          <p:cNvPr id="263" name="Shape 263"/>
          <p:cNvSpPr/>
          <p:nvPr/>
        </p:nvSpPr>
        <p:spPr>
          <a:xfrm>
            <a:off x="9352932" y="2519652"/>
            <a:ext cx="1010265" cy="64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Head pose</a:t>
            </a:r>
          </a:p>
        </p:txBody>
      </p:sp>
      <p:sp>
        <p:nvSpPr>
          <p:cNvPr id="264" name="Shape 264"/>
          <p:cNvSpPr/>
          <p:nvPr/>
        </p:nvSpPr>
        <p:spPr>
          <a:xfrm flipH="1">
            <a:off x="9302541" y="4953000"/>
            <a:ext cx="1004119" cy="5333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Face</a:t>
            </a:r>
          </a:p>
        </p:txBody>
      </p:sp>
      <p:sp>
        <p:nvSpPr>
          <p:cNvPr id="265" name="Shape 265"/>
          <p:cNvSpPr/>
          <p:nvPr/>
        </p:nvSpPr>
        <p:spPr>
          <a:xfrm flipH="1">
            <a:off x="7772396" y="4572000"/>
            <a:ext cx="838199" cy="5333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Gaze</a:t>
            </a:r>
          </a:p>
        </p:txBody>
      </p:sp>
      <p:sp>
        <p:nvSpPr>
          <p:cNvPr id="266" name="Shape 266"/>
          <p:cNvSpPr/>
          <p:nvPr/>
        </p:nvSpPr>
        <p:spPr>
          <a:xfrm flipH="1">
            <a:off x="7772396" y="5334000"/>
            <a:ext cx="838199" cy="5333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if Smiling</a:t>
            </a:r>
          </a:p>
        </p:txBody>
      </p:sp>
      <p:sp>
        <p:nvSpPr>
          <p:cNvPr id="267" name="Shape 267"/>
          <p:cNvSpPr/>
          <p:nvPr/>
        </p:nvSpPr>
        <p:spPr>
          <a:xfrm>
            <a:off x="6248396" y="2514599"/>
            <a:ext cx="1203226" cy="64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autonomous to him</a:t>
            </a:r>
          </a:p>
        </p:txBody>
      </p:sp>
      <p:sp>
        <p:nvSpPr>
          <p:cNvPr id="268" name="Shape 268"/>
          <p:cNvSpPr/>
          <p:nvPr/>
        </p:nvSpPr>
        <p:spPr>
          <a:xfrm>
            <a:off x="4200828" y="2341401"/>
            <a:ext cx="1590367" cy="874331"/>
          </a:xfrm>
          <a:prstGeom prst="diamon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distance  &gt; x cm?</a:t>
            </a:r>
          </a:p>
        </p:txBody>
      </p:sp>
      <p:sp>
        <p:nvSpPr>
          <p:cNvPr id="269" name="Shape 269"/>
          <p:cNvSpPr/>
          <p:nvPr/>
        </p:nvSpPr>
        <p:spPr>
          <a:xfrm>
            <a:off x="7905132" y="2514600"/>
            <a:ext cx="1010265" cy="64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‘x’ cm</a:t>
            </a:r>
          </a:p>
        </p:txBody>
      </p:sp>
      <p:cxnSp>
        <p:nvCxnSpPr>
          <p:cNvPr id="270" name="Shape 270"/>
          <p:cNvCxnSpPr>
            <a:stCxn id="267" idx="3"/>
            <a:endCxn id="269" idx="1"/>
          </p:cNvCxnSpPr>
          <p:nvPr/>
        </p:nvCxnSpPr>
        <p:spPr>
          <a:xfrm>
            <a:off x="7451623" y="2838599"/>
            <a:ext cx="4536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71" name="Shape 271"/>
          <p:cNvCxnSpPr/>
          <p:nvPr/>
        </p:nvCxnSpPr>
        <p:spPr>
          <a:xfrm>
            <a:off x="4996012" y="3215733"/>
            <a:ext cx="0" cy="430668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Shape 272"/>
          <p:cNvCxnSpPr/>
          <p:nvPr/>
        </p:nvCxnSpPr>
        <p:spPr>
          <a:xfrm>
            <a:off x="4996012" y="3646401"/>
            <a:ext cx="2544551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273"/>
          <p:cNvCxnSpPr/>
          <p:nvPr/>
        </p:nvCxnSpPr>
        <p:spPr>
          <a:xfrm rot="10800000" flipH="1">
            <a:off x="7540564" y="2778566"/>
            <a:ext cx="3232" cy="867834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74" name="Shape 274"/>
          <p:cNvCxnSpPr/>
          <p:nvPr/>
        </p:nvCxnSpPr>
        <p:spPr>
          <a:xfrm>
            <a:off x="9829796" y="3162000"/>
            <a:ext cx="0" cy="6480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75" name="Shape 275"/>
          <p:cNvSpPr/>
          <p:nvPr/>
        </p:nvSpPr>
        <p:spPr>
          <a:xfrm>
            <a:off x="9296396" y="3810000"/>
            <a:ext cx="1010265" cy="5333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Head pose</a:t>
            </a:r>
          </a:p>
        </p:txBody>
      </p:sp>
      <p:cxnSp>
        <p:nvCxnSpPr>
          <p:cNvPr id="276" name="Shape 276"/>
          <p:cNvCxnSpPr>
            <a:stCxn id="264" idx="3"/>
          </p:cNvCxnSpPr>
          <p:nvPr/>
        </p:nvCxnSpPr>
        <p:spPr>
          <a:xfrm rot="10800000">
            <a:off x="8607441" y="4912500"/>
            <a:ext cx="695100" cy="307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77" name="Shape 277"/>
          <p:cNvCxnSpPr>
            <a:stCxn id="264" idx="3"/>
            <a:endCxn id="266" idx="1"/>
          </p:cNvCxnSpPr>
          <p:nvPr/>
        </p:nvCxnSpPr>
        <p:spPr>
          <a:xfrm flipH="1">
            <a:off x="8610741" y="5219700"/>
            <a:ext cx="691800" cy="381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78" name="Shape 278"/>
          <p:cNvCxnSpPr>
            <a:stCxn id="265" idx="3"/>
          </p:cNvCxnSpPr>
          <p:nvPr/>
        </p:nvCxnSpPr>
        <p:spPr>
          <a:xfrm flipH="1">
            <a:off x="7315196" y="4838700"/>
            <a:ext cx="457200" cy="410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79" name="Shape 279"/>
          <p:cNvSpPr/>
          <p:nvPr/>
        </p:nvSpPr>
        <p:spPr>
          <a:xfrm>
            <a:off x="5711887" y="3379364"/>
            <a:ext cx="452939" cy="19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</p:txBody>
      </p:sp>
      <p:sp>
        <p:nvSpPr>
          <p:cNvPr id="280" name="Shape 280"/>
          <p:cNvSpPr/>
          <p:nvPr/>
        </p:nvSpPr>
        <p:spPr>
          <a:xfrm>
            <a:off x="5638796" y="1143000"/>
            <a:ext cx="1524000" cy="5333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ROBOGRAPHER</a:t>
            </a:r>
          </a:p>
        </p:txBody>
      </p:sp>
      <p:sp>
        <p:nvSpPr>
          <p:cNvPr id="281" name="Shape 281"/>
          <p:cNvSpPr/>
          <p:nvPr/>
        </p:nvSpPr>
        <p:spPr>
          <a:xfrm>
            <a:off x="3749769" y="4770967"/>
            <a:ext cx="2727227" cy="1006316"/>
          </a:xfrm>
          <a:prstGeom prst="diamon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% Robot 1+       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Robot2&gt; 50%?</a:t>
            </a:r>
          </a:p>
        </p:txBody>
      </p:sp>
      <p:sp>
        <p:nvSpPr>
          <p:cNvPr id="282" name="Shape 282"/>
          <p:cNvSpPr/>
          <p:nvPr/>
        </p:nvSpPr>
        <p:spPr>
          <a:xfrm flipH="1">
            <a:off x="6248396" y="4267200"/>
            <a:ext cx="838199" cy="6119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Smile % Robot 1</a:t>
            </a:r>
          </a:p>
        </p:txBody>
      </p:sp>
      <p:sp>
        <p:nvSpPr>
          <p:cNvPr id="283" name="Shape 283"/>
          <p:cNvSpPr/>
          <p:nvPr/>
        </p:nvSpPr>
        <p:spPr>
          <a:xfrm flipH="1">
            <a:off x="6248396" y="5562600"/>
            <a:ext cx="838199" cy="6119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Smile % Robot 2</a:t>
            </a:r>
          </a:p>
        </p:txBody>
      </p:sp>
      <p:cxnSp>
        <p:nvCxnSpPr>
          <p:cNvPr id="284" name="Shape 284"/>
          <p:cNvCxnSpPr/>
          <p:nvPr/>
        </p:nvCxnSpPr>
        <p:spPr>
          <a:xfrm>
            <a:off x="7315196" y="4572000"/>
            <a:ext cx="0" cy="6840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Shape 285"/>
          <p:cNvCxnSpPr/>
          <p:nvPr/>
        </p:nvCxnSpPr>
        <p:spPr>
          <a:xfrm rot="10800000">
            <a:off x="7099196" y="5943600"/>
            <a:ext cx="215999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6" name="Shape 286"/>
          <p:cNvCxnSpPr/>
          <p:nvPr/>
        </p:nvCxnSpPr>
        <p:spPr>
          <a:xfrm rot="10800000">
            <a:off x="5105396" y="5943600"/>
            <a:ext cx="11160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Shape 287"/>
          <p:cNvCxnSpPr/>
          <p:nvPr/>
        </p:nvCxnSpPr>
        <p:spPr>
          <a:xfrm rot="10800000">
            <a:off x="5105395" y="5763600"/>
            <a:ext cx="0" cy="179999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8" name="Shape 288"/>
          <p:cNvCxnSpPr/>
          <p:nvPr/>
        </p:nvCxnSpPr>
        <p:spPr>
          <a:xfrm>
            <a:off x="9829796" y="4343400"/>
            <a:ext cx="0" cy="5760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89" name="Shape 289"/>
          <p:cNvSpPr/>
          <p:nvPr/>
        </p:nvSpPr>
        <p:spPr>
          <a:xfrm>
            <a:off x="1600196" y="5029200"/>
            <a:ext cx="838199" cy="5333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</a:p>
        </p:txBody>
      </p:sp>
      <p:cxnSp>
        <p:nvCxnSpPr>
          <p:cNvPr id="290" name="Shape 290"/>
          <p:cNvCxnSpPr/>
          <p:nvPr/>
        </p:nvCxnSpPr>
        <p:spPr>
          <a:xfrm rot="10800000">
            <a:off x="2438396" y="5257800"/>
            <a:ext cx="12960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91" name="Shape 291"/>
          <p:cNvSpPr/>
          <p:nvPr/>
        </p:nvSpPr>
        <p:spPr>
          <a:xfrm>
            <a:off x="3509457" y="5029200"/>
            <a:ext cx="452939" cy="19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</a:p>
        </p:txBody>
      </p:sp>
      <p:cxnSp>
        <p:nvCxnSpPr>
          <p:cNvPr id="292" name="Shape 292"/>
          <p:cNvCxnSpPr/>
          <p:nvPr/>
        </p:nvCxnSpPr>
        <p:spPr>
          <a:xfrm rot="10800000">
            <a:off x="6476996" y="5257800"/>
            <a:ext cx="215999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93" name="Shape 293"/>
          <p:cNvCxnSpPr/>
          <p:nvPr/>
        </p:nvCxnSpPr>
        <p:spPr>
          <a:xfrm>
            <a:off x="6705596" y="4866000"/>
            <a:ext cx="0" cy="395999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Shape 294"/>
          <p:cNvCxnSpPr/>
          <p:nvPr/>
        </p:nvCxnSpPr>
        <p:spPr>
          <a:xfrm>
            <a:off x="7315196" y="5257800"/>
            <a:ext cx="0" cy="6840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Shape 295"/>
          <p:cNvCxnSpPr/>
          <p:nvPr/>
        </p:nvCxnSpPr>
        <p:spPr>
          <a:xfrm rot="10800000">
            <a:off x="7086596" y="4572000"/>
            <a:ext cx="215999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96" name="Shape 296"/>
          <p:cNvCxnSpPr/>
          <p:nvPr/>
        </p:nvCxnSpPr>
        <p:spPr>
          <a:xfrm rot="10800000">
            <a:off x="7315196" y="5244741"/>
            <a:ext cx="457200" cy="410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97" name="Shape 297"/>
          <p:cNvCxnSpPr/>
          <p:nvPr/>
        </p:nvCxnSpPr>
        <p:spPr>
          <a:xfrm>
            <a:off x="2438397" y="2743200"/>
            <a:ext cx="359999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98" name="Shape 298"/>
          <p:cNvSpPr/>
          <p:nvPr/>
        </p:nvSpPr>
        <p:spPr>
          <a:xfrm>
            <a:off x="5030998" y="4340296"/>
            <a:ext cx="452939" cy="19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</p:txBody>
      </p:sp>
      <p:cxnSp>
        <p:nvCxnSpPr>
          <p:cNvPr id="299" name="Shape 299"/>
          <p:cNvCxnSpPr/>
          <p:nvPr/>
        </p:nvCxnSpPr>
        <p:spPr>
          <a:xfrm>
            <a:off x="5105396" y="4038600"/>
            <a:ext cx="0" cy="6840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Shape 300"/>
          <p:cNvCxnSpPr/>
          <p:nvPr/>
        </p:nvCxnSpPr>
        <p:spPr>
          <a:xfrm>
            <a:off x="5105396" y="4038600"/>
            <a:ext cx="1259999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Shape 301"/>
          <p:cNvSpPr/>
          <p:nvPr/>
        </p:nvSpPr>
        <p:spPr>
          <a:xfrm>
            <a:off x="5410196" y="3733800"/>
            <a:ext cx="1511399" cy="44328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Cheese!</a:t>
            </a:r>
          </a:p>
        </p:txBody>
      </p:sp>
      <p:cxnSp>
        <p:nvCxnSpPr>
          <p:cNvPr id="302" name="Shape 302"/>
          <p:cNvCxnSpPr/>
          <p:nvPr/>
        </p:nvCxnSpPr>
        <p:spPr>
          <a:xfrm>
            <a:off x="7467596" y="4038600"/>
            <a:ext cx="0" cy="1187999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03" name="Shape 303"/>
          <p:cNvCxnSpPr/>
          <p:nvPr/>
        </p:nvCxnSpPr>
        <p:spPr>
          <a:xfrm>
            <a:off x="6934196" y="4038600"/>
            <a:ext cx="5400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" name="Shape 304"/>
          <p:cNvSpPr/>
          <p:nvPr/>
        </p:nvSpPr>
        <p:spPr>
          <a:xfrm>
            <a:off x="1638296" y="2180777"/>
            <a:ext cx="685799" cy="22882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</a:p>
        </p:txBody>
      </p:sp>
      <p:sp>
        <p:nvSpPr>
          <p:cNvPr id="305" name="Shape 305"/>
          <p:cNvSpPr/>
          <p:nvPr/>
        </p:nvSpPr>
        <p:spPr>
          <a:xfrm>
            <a:off x="1602654" y="4636167"/>
            <a:ext cx="835741" cy="258233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</a:p>
        </p:txBody>
      </p:sp>
      <p:cxnSp>
        <p:nvCxnSpPr>
          <p:cNvPr id="306" name="Shape 306"/>
          <p:cNvCxnSpPr/>
          <p:nvPr/>
        </p:nvCxnSpPr>
        <p:spPr>
          <a:xfrm>
            <a:off x="8919089" y="2819399"/>
            <a:ext cx="453507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07" name="Shape 307"/>
          <p:cNvCxnSpPr/>
          <p:nvPr/>
        </p:nvCxnSpPr>
        <p:spPr>
          <a:xfrm>
            <a:off x="5791196" y="2785480"/>
            <a:ext cx="453507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08" name="Shape 308"/>
          <p:cNvCxnSpPr/>
          <p:nvPr/>
        </p:nvCxnSpPr>
        <p:spPr>
          <a:xfrm>
            <a:off x="3797710" y="2778566"/>
            <a:ext cx="453507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1884216" y="1198445"/>
            <a:ext cx="8811492" cy="492116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1387279" y="92246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CYBER-PHYSICAL ARCHITECTURE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835214" y="1128670"/>
            <a:ext cx="1427018" cy="369332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Batteries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2029792" y="2075518"/>
            <a:ext cx="2355273" cy="429874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2336581" y="2160433"/>
            <a:ext cx="173593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Sensing System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2205711" y="3211566"/>
            <a:ext cx="1951667" cy="923329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For Human Detection &amp; Photo Capture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2205711" y="4536571"/>
            <a:ext cx="1951667" cy="923329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 Kinect/Apriltag for Collision Avoidance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5375766" y="2075518"/>
            <a:ext cx="2355272" cy="430493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5599257" y="2183044"/>
            <a:ext cx="212529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 System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5551683" y="2940650"/>
            <a:ext cx="1951667" cy="1477328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 Computer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5578028" y="4792771"/>
            <a:ext cx="1951667" cy="1477328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Driving System</a:t>
            </a:r>
            <a:b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5943821" y="3282462"/>
            <a:ext cx="1262569" cy="36192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IntraFace</a:t>
            </a:r>
          </a:p>
        </p:txBody>
      </p:sp>
      <p:sp>
        <p:nvSpPr>
          <p:cNvPr id="327" name="Shape 327"/>
          <p:cNvSpPr/>
          <p:nvPr/>
        </p:nvSpPr>
        <p:spPr>
          <a:xfrm>
            <a:off x="5943821" y="3824730"/>
            <a:ext cx="1262569" cy="52991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 X86 Processor</a:t>
            </a:r>
          </a:p>
        </p:txBody>
      </p:sp>
      <p:sp>
        <p:nvSpPr>
          <p:cNvPr id="328" name="Shape 328"/>
          <p:cNvSpPr/>
          <p:nvPr/>
        </p:nvSpPr>
        <p:spPr>
          <a:xfrm>
            <a:off x="5971528" y="5141330"/>
            <a:ext cx="1262569" cy="36192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Arduino</a:t>
            </a:r>
          </a:p>
        </p:txBody>
      </p:sp>
      <p:sp>
        <p:nvSpPr>
          <p:cNvPr id="329" name="Shape 329"/>
          <p:cNvSpPr/>
          <p:nvPr/>
        </p:nvSpPr>
        <p:spPr>
          <a:xfrm>
            <a:off x="5971528" y="5642032"/>
            <a:ext cx="1262569" cy="52991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Odometry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8658434" y="2040403"/>
            <a:ext cx="2355272" cy="43200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8798799" y="2190710"/>
            <a:ext cx="217399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Outputs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8875561" y="4527523"/>
            <a:ext cx="1951667" cy="646331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 Motor For Wheels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8875560" y="3136235"/>
            <a:ext cx="1979146" cy="646331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Servo Motor</a:t>
            </a:r>
          </a:p>
        </p:txBody>
      </p:sp>
      <p:sp>
        <p:nvSpPr>
          <p:cNvPr id="334" name="Shape 334"/>
          <p:cNvSpPr/>
          <p:nvPr/>
        </p:nvSpPr>
        <p:spPr>
          <a:xfrm>
            <a:off x="4385067" y="2506209"/>
            <a:ext cx="990699" cy="3231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7744477" y="2506209"/>
            <a:ext cx="900000" cy="3208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336" name="Shape 336"/>
          <p:cNvCxnSpPr/>
          <p:nvPr/>
        </p:nvCxnSpPr>
        <p:spPr>
          <a:xfrm>
            <a:off x="4169337" y="3548580"/>
            <a:ext cx="1396922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37" name="Shape 337"/>
          <p:cNvCxnSpPr/>
          <p:nvPr/>
        </p:nvCxnSpPr>
        <p:spPr>
          <a:xfrm rot="10800000" flipH="1">
            <a:off x="4169337" y="3871735"/>
            <a:ext cx="1408799" cy="11264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38" name="Shape 338"/>
          <p:cNvCxnSpPr>
            <a:endCxn id="325" idx="0"/>
          </p:cNvCxnSpPr>
          <p:nvPr/>
        </p:nvCxnSpPr>
        <p:spPr>
          <a:xfrm>
            <a:off x="6548761" y="4434871"/>
            <a:ext cx="5099" cy="35790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39" name="Shape 339"/>
          <p:cNvCxnSpPr/>
          <p:nvPr/>
        </p:nvCxnSpPr>
        <p:spPr>
          <a:xfrm rot="10800000" flipH="1">
            <a:off x="7508282" y="4888882"/>
            <a:ext cx="1367399" cy="6773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40" name="Shape 340"/>
          <p:cNvCxnSpPr/>
          <p:nvPr/>
        </p:nvCxnSpPr>
        <p:spPr>
          <a:xfrm flipH="1">
            <a:off x="1143954" y="1786786"/>
            <a:ext cx="29324" cy="4838864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Shape 341"/>
          <p:cNvCxnSpPr/>
          <p:nvPr/>
        </p:nvCxnSpPr>
        <p:spPr>
          <a:xfrm>
            <a:off x="1158287" y="6610661"/>
            <a:ext cx="3940958" cy="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Shape 342"/>
          <p:cNvCxnSpPr/>
          <p:nvPr/>
        </p:nvCxnSpPr>
        <p:spPr>
          <a:xfrm rot="10800000">
            <a:off x="5096655" y="5322296"/>
            <a:ext cx="0" cy="1303355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Shape 343"/>
          <p:cNvCxnSpPr/>
          <p:nvPr/>
        </p:nvCxnSpPr>
        <p:spPr>
          <a:xfrm>
            <a:off x="5099246" y="5322296"/>
            <a:ext cx="540000" cy="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45" name="Shape 345"/>
          <p:cNvCxnSpPr>
            <a:endCxn id="333" idx="1"/>
          </p:cNvCxnSpPr>
          <p:nvPr/>
        </p:nvCxnSpPr>
        <p:spPr>
          <a:xfrm rot="10800000" flipH="1">
            <a:off x="7508160" y="3459401"/>
            <a:ext cx="1367400" cy="134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46" name="Shape 3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2137" t="10110" r="58287" b="86783"/>
          <a:stretch/>
        </p:blipFill>
        <p:spPr>
          <a:xfrm>
            <a:off x="2433400" y="1519311"/>
            <a:ext cx="8580300" cy="5348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44" name="Shape 344"/>
          <p:cNvCxnSpPr/>
          <p:nvPr/>
        </p:nvCxnSpPr>
        <p:spPr>
          <a:xfrm>
            <a:off x="1173279" y="1771797"/>
            <a:ext cx="2630400" cy="14999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1079361" y="2693928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1079361" y="2693928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421</Words>
  <Application>Microsoft Office PowerPoint</Application>
  <PresentationFormat>Widescreen</PresentationFormat>
  <Paragraphs>113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Impact</vt:lpstr>
      <vt:lpstr>Calibri</vt:lpstr>
      <vt:lpstr>Main Event</vt:lpstr>
      <vt:lpstr>ROBOGRAPHERS</vt:lpstr>
      <vt:lpstr>PURPOSE</vt:lpstr>
      <vt:lpstr>OBJECTIVE  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ROBOGRAPHERS</dc:title>
  <cp:lastModifiedBy>Gauri Gandhi</cp:lastModifiedBy>
  <cp:revision>5</cp:revision>
  <dcterms:modified xsi:type="dcterms:W3CDTF">2015-09-24T16:25:31Z</dcterms:modified>
</cp:coreProperties>
</file>