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143500" cx="9144000"/>
  <p:notesSz cx="6858000" cy="9144000"/>
  <p:embeddedFontLst>
    <p:embeddedFont>
      <p:font typeface="Pinyon Script"/>
      <p:regular r:id="rId47"/>
    </p:embeddedFont>
    <p:embeddedFont>
      <p:font typeface="Economica"/>
      <p:regular r:id="rId48"/>
      <p:bold r:id="rId49"/>
      <p:italic r:id="rId50"/>
      <p:boldItalic r:id="rId51"/>
    </p:embeddedFont>
    <p:embeddedFont>
      <p:font typeface="Permanent Marker"/>
      <p:regular r:id="rId52"/>
    </p:embeddedFont>
    <p:embeddedFont>
      <p:font typeface="Open Sans"/>
      <p:regular r:id="rId53"/>
      <p:bold r:id="rId54"/>
      <p:italic r:id="rId55"/>
      <p:boldItalic r:id="rId56"/>
    </p:embeddedFont>
    <p:embeddedFont>
      <p:font typeface="Alegrey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Economica-regular.fntdata"/><Relationship Id="rId47" Type="http://schemas.openxmlformats.org/officeDocument/2006/relationships/font" Target="fonts/PinyonScript-regular.fntdata"/><Relationship Id="rId49" Type="http://schemas.openxmlformats.org/officeDocument/2006/relationships/font" Target="fonts/Economic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Alegreya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Economica-boldItalic.fntdata"/><Relationship Id="rId50" Type="http://schemas.openxmlformats.org/officeDocument/2006/relationships/font" Target="fonts/Economica-italic.fntdata"/><Relationship Id="rId53" Type="http://schemas.openxmlformats.org/officeDocument/2006/relationships/font" Target="fonts/OpenSans-regular.fntdata"/><Relationship Id="rId52" Type="http://schemas.openxmlformats.org/officeDocument/2006/relationships/font" Target="fonts/PermanentMarker-regular.fntdata"/><Relationship Id="rId11" Type="http://schemas.openxmlformats.org/officeDocument/2006/relationships/slide" Target="slides/slide7.xml"/><Relationship Id="rId55" Type="http://schemas.openxmlformats.org/officeDocument/2006/relationships/font" Target="fonts/OpenSans-italic.fntdata"/><Relationship Id="rId10" Type="http://schemas.openxmlformats.org/officeDocument/2006/relationships/slide" Target="slides/slide6.xml"/><Relationship Id="rId54" Type="http://schemas.openxmlformats.org/officeDocument/2006/relationships/font" Target="fonts/OpenSans-bold.fntdata"/><Relationship Id="rId13" Type="http://schemas.openxmlformats.org/officeDocument/2006/relationships/slide" Target="slides/slide9.xml"/><Relationship Id="rId57" Type="http://schemas.openxmlformats.org/officeDocument/2006/relationships/font" Target="fonts/Alegreya-regular.fntdata"/><Relationship Id="rId12" Type="http://schemas.openxmlformats.org/officeDocument/2006/relationships/slide" Target="slides/slide8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59" Type="http://schemas.openxmlformats.org/officeDocument/2006/relationships/font" Target="fonts/Alegreya-italic.fntdata"/><Relationship Id="rId14" Type="http://schemas.openxmlformats.org/officeDocument/2006/relationships/slide" Target="slides/slide10.xml"/><Relationship Id="rId58" Type="http://schemas.openxmlformats.org/officeDocument/2006/relationships/font" Target="fonts/Alegrey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Relationship Id="rId4" Type="http://schemas.openxmlformats.org/officeDocument/2006/relationships/image" Target="../media/image10.jp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Relationship Id="rId4" Type="http://schemas.openxmlformats.org/officeDocument/2006/relationships/image" Target="../media/image1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hyperlink" Target="https://www.iso.org/obp/ui/#iso:std:iso:13482:ed-1:v1:en:term:3.13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Relationship Id="rId4" Type="http://schemas.openxmlformats.org/officeDocument/2006/relationships/hyperlink" Target="https://www.iso.org/obp/ui/#iso:std:iso:13482:ed-1:v1:en:term:3.2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hyperlink" Target="https://www.iso.org/obp/ui/#iso:std:iso:13482:ed-1:v1:en:term:3.18.1" TargetMode="External"/><Relationship Id="rId5" Type="http://schemas.openxmlformats.org/officeDocument/2006/relationships/hyperlink" Target="https://www.iso.org/obp/ui/#iso:std:iso:13482:ed-1:v1:en:term:3.2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Visual_perceptio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58800" y="1072675"/>
            <a:ext cx="8520600" cy="106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Standards &amp; Regulations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990950" y="2939900"/>
            <a:ext cx="3303900" cy="81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G RoboGraphers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Gauri,   Tiffany,   Rohit,   Jimit,   Sida</a:t>
            </a:r>
          </a:p>
        </p:txBody>
      </p:sp>
      <p:sp>
        <p:nvSpPr>
          <p:cNvPr id="64" name="Shape 64"/>
          <p:cNvSpPr txBox="1"/>
          <p:nvPr>
            <p:ph idx="4294967295"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6" name="Shape 66"/>
          <p:cNvSpPr txBox="1"/>
          <p:nvPr/>
        </p:nvSpPr>
        <p:spPr>
          <a:xfrm>
            <a:off x="3224400" y="3753200"/>
            <a:ext cx="30000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March 23,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5445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Parameters for Measurement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163775" y="1629675"/>
            <a:ext cx="3036000" cy="14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Limiting Resolution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Alegreya"/>
                <a:ea typeface="Alegreya"/>
                <a:cs typeface="Alegreya"/>
                <a:sym typeface="Alegreya"/>
              </a:rPr>
              <a:t>Maximum number of lines per picture height discriminated from a test chart.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200" y="1723025"/>
            <a:ext cx="3446274" cy="28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25" y="3275375"/>
            <a:ext cx="4012624" cy="12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51" name="Shape 151"/>
          <p:cNvSpPr txBox="1"/>
          <p:nvPr/>
        </p:nvSpPr>
        <p:spPr>
          <a:xfrm>
            <a:off x="277350" y="-63950"/>
            <a:ext cx="84390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Measurement Equipments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345625" y="958175"/>
            <a:ext cx="2763900" cy="104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Test Chart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IEEE Resolution Chart, 1993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657610" y="1473551"/>
            <a:ext cx="1983275" cy="30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214900" y="3968975"/>
            <a:ext cx="47142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What can be measured: r</a:t>
            </a:r>
            <a:r>
              <a:rPr lang="en">
                <a:latin typeface="Alegreya"/>
                <a:ea typeface="Alegreya"/>
                <a:cs typeface="Alegreya"/>
                <a:sym typeface="Alegreya"/>
              </a:rPr>
              <a:t>esolution, scanning linearity, aspect ratio, interlacing, shading, streaking, and ringing.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277350" y="469450"/>
            <a:ext cx="84390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Measurement Equipments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2429950" y="1948925"/>
            <a:ext cx="3761400" cy="13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Picture Monitor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 monochrome monitor is recommended </a:t>
            </a:r>
            <a:r>
              <a:rPr lang="en" sz="1400">
                <a:latin typeface="Alegreya"/>
                <a:ea typeface="Alegreya"/>
                <a:cs typeface="Alegreya"/>
                <a:sym typeface="Alegreya"/>
              </a:rPr>
              <a:t>to measure the resolution of a camera system</a:t>
            </a: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277350" y="469450"/>
            <a:ext cx="84390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Measurement Procedure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7300" y="1732650"/>
            <a:ext cx="3324000" cy="28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Alegreya"/>
              <a:buChar char="●"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Conditions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Scanning and interlace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Shading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Nonlinear video signal processing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Image enhancement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Streaking and ringing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Focus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Light level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Signal component to be measured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480650" y="1646424"/>
            <a:ext cx="3761400" cy="13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Alegreya"/>
              <a:buChar char="●"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Measurement Technique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Measurement of limiting resolution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Measurement of horizontal resolution response of camera systems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25675" y="3180824"/>
            <a:ext cx="3761400" cy="104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Alegreya"/>
              <a:buChar char="●"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Presentation of Data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Quantitative data presentation</a:t>
            </a:r>
          </a:p>
          <a:p>
            <a:pPr indent="-317500" lvl="0" marL="457200" rtl="0" algn="l">
              <a:spcBef>
                <a:spcPts val="0"/>
              </a:spcBef>
              <a:buClr>
                <a:srgbClr val="000000"/>
              </a:buClr>
              <a:buSzPct val="100000"/>
              <a:buFont typeface="Alegreya"/>
              <a:buChar char="●"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Graphical data presentation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Relevance in our system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Camera in RoboGraphers!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93750" y="1301425"/>
            <a:ext cx="4556100" cy="237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/>
              <a:t>Can’t detect April tag’s exact position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600"/>
              <a:t>&amp;&amp;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600"/>
              <a:t>Can’t get person’s face position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600"/>
              <a:t>&amp;&amp;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Can’t extract person’s facial expression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482000" y="4225475"/>
            <a:ext cx="2979600" cy="51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Upgrading Hardware !</a:t>
            </a:r>
          </a:p>
        </p:txBody>
      </p:sp>
      <p:cxnSp>
        <p:nvCxnSpPr>
          <p:cNvPr id="188" name="Shape 188"/>
          <p:cNvCxnSpPr>
            <a:stCxn id="186" idx="2"/>
            <a:endCxn id="187" idx="0"/>
          </p:cNvCxnSpPr>
          <p:nvPr/>
        </p:nvCxnSpPr>
        <p:spPr>
          <a:xfrm>
            <a:off x="2971800" y="3678925"/>
            <a:ext cx="0" cy="546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125" y="1723100"/>
            <a:ext cx="2693824" cy="22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0" y="4004378"/>
            <a:ext cx="1329600" cy="80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00" y="1329499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00" y="2243899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00" y="3234499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000" y="696400"/>
            <a:ext cx="1641300" cy="15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type="title"/>
          </p:nvPr>
        </p:nvSpPr>
        <p:spPr>
          <a:xfrm>
            <a:off x="311700" y="4683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Camera in RoboGraphers!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2346925" y="1754275"/>
            <a:ext cx="5105700" cy="193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SzPct val="100000"/>
              <a:buChar char="❖"/>
            </a:pPr>
            <a:r>
              <a:rPr lang="en" sz="2400"/>
              <a:t>Brand: Logitech C920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❖"/>
            </a:pPr>
            <a:r>
              <a:rPr lang="en" sz="2400"/>
              <a:t>Resolution: 1920 x 1080 pixels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❖"/>
            </a:pPr>
            <a:r>
              <a:rPr lang="en" sz="2400"/>
              <a:t>Photo Quality: 15MP</a:t>
            </a:r>
          </a:p>
          <a:p>
            <a:pPr indent="-381000" lvl="0" marL="457200" rtl="0" algn="l">
              <a:spcBef>
                <a:spcPts val="0"/>
              </a:spcBef>
              <a:buSzPct val="100000"/>
              <a:buChar char="❖"/>
            </a:pPr>
            <a:r>
              <a:rPr lang="en" sz="2400"/>
              <a:t>Focus Type: 20-step autofocus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4" name="Shape 20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75" y="2886125"/>
            <a:ext cx="1284650" cy="177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99" y="1398224"/>
            <a:ext cx="4551600" cy="341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type="title"/>
          </p:nvPr>
        </p:nvSpPr>
        <p:spPr>
          <a:xfrm>
            <a:off x="311700" y="4683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Camera in RoboGraphers!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19" name="Shape 219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25" y="1853650"/>
            <a:ext cx="2365124" cy="22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250" y="1367400"/>
            <a:ext cx="5186100" cy="33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311700" y="4683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Camera in RoboGraphers!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555925"/>
            <a:ext cx="8520600" cy="215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/>
              <a:t>ISO 13482 : 2014: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Robots and robotic devices -- Safety requirements for personal care robots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925" y="3165787"/>
            <a:ext cx="1518150" cy="10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44200" y="1503875"/>
            <a:ext cx="5685600" cy="291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Economica"/>
                <a:ea typeface="Economica"/>
                <a:cs typeface="Economica"/>
                <a:sym typeface="Economica"/>
              </a:rPr>
              <a:t>IEEE 208-1995: </a:t>
            </a:r>
            <a:r>
              <a:rPr lang="en">
                <a:latin typeface="Economica"/>
                <a:ea typeface="Economica"/>
                <a:cs typeface="Economica"/>
                <a:sym typeface="Economica"/>
              </a:rPr>
              <a:t>                                                                                                   IEEE Standard on Video Techniques: Measurement of Resolution of Camera Systems, 1993 Techniques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>
                <a:latin typeface="Economica"/>
                <a:ea typeface="Economica"/>
                <a:cs typeface="Economica"/>
                <a:sym typeface="Economica"/>
              </a:rPr>
              <a:t>ISO 13482:2014: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Robots and robotic devices -- Safety requirements for personal care robots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500" y="1628275"/>
            <a:ext cx="199694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900" y="3150275"/>
            <a:ext cx="1518150" cy="10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What’s it for: Personal Care Robots 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2200"/>
              <a:t>ISO 13482:2014 specifies requirements and guidelines for the </a:t>
            </a:r>
            <a:r>
              <a:rPr lang="en" sz="2200" u="sng"/>
              <a:t>inherently safe design, protective measures, and information for use of personal care robots</a:t>
            </a:r>
            <a:r>
              <a:rPr lang="en" sz="2200"/>
              <a:t>.</a:t>
            </a: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2859837"/>
            <a:ext cx="22479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55241" l="0" r="0" t="0"/>
          <a:stretch/>
        </p:blipFill>
        <p:spPr>
          <a:xfrm>
            <a:off x="3063587" y="4185622"/>
            <a:ext cx="3016819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Why do we need this?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27854" r="18485" t="0"/>
          <a:stretch/>
        </p:blipFill>
        <p:spPr>
          <a:xfrm>
            <a:off x="375174" y="1107725"/>
            <a:ext cx="3919398" cy="37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29641" r="30056" t="0"/>
          <a:stretch/>
        </p:blipFill>
        <p:spPr>
          <a:xfrm>
            <a:off x="5223775" y="1147224"/>
            <a:ext cx="3021601" cy="35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Applicability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6" name="Shape 256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Where is it applicable?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The </a:t>
            </a:r>
            <a:r>
              <a:rPr b="1" lang="en"/>
              <a:t>earthbound</a:t>
            </a:r>
            <a:r>
              <a:rPr lang="en"/>
              <a:t> robots that typically perform tasks to improve the quality of life of intended users, irrespective of age or capability. </a:t>
            </a:r>
          </a:p>
          <a:p>
            <a:pPr indent="-228600" lvl="0" marL="457200" rtl="0" algn="ctr">
              <a:spcBef>
                <a:spcPts val="800"/>
              </a:spcBef>
              <a:spcAft>
                <a:spcPts val="0"/>
              </a:spcAft>
              <a:buClr>
                <a:srgbClr val="7F6000"/>
              </a:buClr>
              <a:buSzPct val="55555"/>
              <a:buFont typeface="Arial"/>
              <a:buNone/>
            </a:pPr>
            <a:r>
              <a:rPr lang="en">
                <a:solidFill>
                  <a:srgbClr val="7F6000"/>
                </a:solidFill>
              </a:rPr>
              <a:t> </a:t>
            </a:r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6759" l="0" r="0" t="0"/>
          <a:stretch/>
        </p:blipFill>
        <p:spPr>
          <a:xfrm>
            <a:off x="2905125" y="2104075"/>
            <a:ext cx="3333750" cy="27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90700" y="309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Where is it applicable?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ctr">
              <a:spcBef>
                <a:spcPts val="800"/>
              </a:spcBef>
              <a:spcAft>
                <a:spcPts val="0"/>
              </a:spcAft>
              <a:buClr>
                <a:srgbClr val="7F6000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BF9000"/>
                </a:solidFill>
              </a:rPr>
              <a:t>Mobile servant robot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rgbClr val="000000"/>
                </a:solidFill>
              </a:rPr>
              <a:t>service robot</a:t>
            </a:r>
            <a:r>
              <a:rPr lang="en" sz="1300">
                <a:solidFill>
                  <a:srgbClr val="000000"/>
                </a:solidFill>
              </a:rPr>
              <a:t> that performs actions contributing directly towards improvement in the quality of life of humans</a:t>
            </a:r>
          </a:p>
          <a:p>
            <a:pPr indent="-228600" lvl="0" marL="457200" rtl="0" algn="ctr">
              <a:spcBef>
                <a:spcPts val="800"/>
              </a:spcBef>
              <a:spcAft>
                <a:spcPts val="800"/>
              </a:spcAft>
              <a:buSzPct val="57894"/>
              <a:buFont typeface="Arial"/>
              <a:buNone/>
            </a:pPr>
            <a:r>
              <a:rPr lang="en" sz="1900"/>
              <a:t> </a:t>
            </a:r>
            <a:r>
              <a:rPr lang="en" sz="1900">
                <a:solidFill>
                  <a:srgbClr val="BF9000"/>
                </a:solidFill>
              </a:rPr>
              <a:t>Physical assistant robot</a:t>
            </a:r>
          </a:p>
          <a:p>
            <a:pPr indent="-228600" lvl="0" marL="457200" rtl="0" algn="ctr">
              <a:spcBef>
                <a:spcPts val="800"/>
              </a:spcBef>
              <a:spcAft>
                <a:spcPts val="100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personal care robot that is capable of travelling to perform servicing tasks in interaction with humans, such as handling objects or </a:t>
            </a:r>
            <a:r>
              <a:rPr b="1" lang="en" sz="1300">
                <a:solidFill>
                  <a:srgbClr val="000000"/>
                </a:solidFill>
              </a:rPr>
              <a:t>exchanging information</a:t>
            </a:r>
          </a:p>
          <a:p>
            <a:pPr indent="-228600" lvl="0" marL="457200" rtl="0" algn="ctr">
              <a:spcBef>
                <a:spcPts val="800"/>
              </a:spcBef>
              <a:spcAft>
                <a:spcPts val="0"/>
              </a:spcAft>
              <a:buSzPct val="78571"/>
              <a:buFont typeface="Arial"/>
              <a:buNone/>
            </a:pPr>
            <a:r>
              <a:rPr lang="en" sz="1400"/>
              <a:t> </a:t>
            </a:r>
            <a:r>
              <a:rPr lang="en" sz="1900">
                <a:solidFill>
                  <a:srgbClr val="BF9000"/>
                </a:solidFill>
              </a:rPr>
              <a:t>Person carrier robot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personal care robot that physically assists a user to perform required tasks by providing supplementation or augmentation of personal capabilities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Where is it not?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55555"/>
              <a:buFont typeface="Arial"/>
              <a:buNone/>
            </a:pPr>
            <a:r>
              <a:rPr lang="en"/>
              <a:t>— robots travelling faster than 20 km/h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55555"/>
              <a:buFont typeface="Arial"/>
              <a:buNone/>
            </a:pPr>
            <a:r>
              <a:rPr lang="en"/>
              <a:t>— robot toys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55555"/>
              <a:buFont typeface="Arial"/>
              <a:buNone/>
            </a:pPr>
            <a:r>
              <a:rPr lang="en"/>
              <a:t>— water-borne robots and flying robots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55555"/>
              <a:buFont typeface="Arial"/>
              <a:buNone/>
            </a:pPr>
            <a:r>
              <a:rPr lang="en"/>
              <a:t>— industrial robots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55555"/>
              <a:buFont typeface="Arial"/>
              <a:buNone/>
            </a:pPr>
            <a:r>
              <a:rPr lang="en"/>
              <a:t>— robots as medical devices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/>
              <a:buNone/>
            </a:pPr>
            <a:r>
              <a:rPr lang="en"/>
              <a:t>— military or public force application robots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13934" l="0" r="0" t="0"/>
          <a:stretch/>
        </p:blipFill>
        <p:spPr>
          <a:xfrm>
            <a:off x="6387475" y="1470125"/>
            <a:ext cx="1838325" cy="15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does our system fit?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11700" y="13634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55555"/>
              <a:buFont typeface="Arial"/>
              <a:buNone/>
            </a:pPr>
            <a:r>
              <a:rPr lang="en"/>
              <a:t>— Turtlebots travel at speeds less than 20 km/h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55555"/>
              <a:buFont typeface="Arial"/>
              <a:buNone/>
            </a:pPr>
            <a:r>
              <a:rPr lang="en"/>
              <a:t>— Earth-bound robots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55555"/>
              <a:buFont typeface="Arial"/>
              <a:buNone/>
            </a:pPr>
            <a:r>
              <a:rPr lang="en"/>
              <a:t>— Mobile photo-clicking service robots for humans 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55555"/>
              <a:buFont typeface="Arial"/>
              <a:buNone/>
            </a:pPr>
            <a:r>
              <a:rPr lang="en"/>
              <a:t>— Physical assistant robots for the photographers</a:t>
            </a:r>
          </a:p>
          <a:p>
            <a:pPr indent="-228600" lvl="0" marL="457200" rtl="0" algn="just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— Performs tasks by exchanging information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14000" l="20500" r="49759" t="0"/>
          <a:stretch/>
        </p:blipFill>
        <p:spPr>
          <a:xfrm>
            <a:off x="6701149" y="315925"/>
            <a:ext cx="2319999" cy="439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Prescriptions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98" name="Shape 298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Safety Related Parameters for Measurement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85714"/>
              <a:buFont typeface="Arial"/>
              <a:buAutoNum type="arabicPeriod"/>
            </a:pPr>
            <a:r>
              <a:rPr b="1" lang="en" sz="1400"/>
              <a:t>Safety-related object</a:t>
            </a:r>
            <a:r>
              <a:rPr lang="en" sz="1400"/>
              <a:t> human, domestic animal, or property to be protected from harm</a:t>
            </a:r>
          </a:p>
          <a:p>
            <a:pPr indent="-304800" lvl="0" marL="45720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85714"/>
              <a:buFont typeface="Arial"/>
              <a:buAutoNum type="arabicPeriod"/>
            </a:pPr>
            <a:r>
              <a:rPr b="1" lang="en" sz="1400"/>
              <a:t>Safety-related obstacle</a:t>
            </a:r>
            <a:r>
              <a:rPr lang="en" sz="1400"/>
              <a:t> object, obstacle, or ground condition which can cause harm to robot</a:t>
            </a:r>
          </a:p>
          <a:p>
            <a:pPr indent="-304800" lvl="0" marL="45720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85714"/>
              <a:buFont typeface="Arial"/>
              <a:buAutoNum type="arabicPeriod"/>
            </a:pPr>
            <a:r>
              <a:rPr b="1" lang="en" sz="1400"/>
              <a:t>Safety-related speed limit</a:t>
            </a:r>
            <a:r>
              <a:rPr lang="en" sz="1400"/>
              <a:t> upper boundary of speed that a certain point of a personal care robot may reach without creating an unacceptable risk </a:t>
            </a:r>
          </a:p>
          <a:p>
            <a:pPr indent="-304800" lvl="0" marL="45720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85714"/>
              <a:buFont typeface="Arial"/>
              <a:buAutoNum type="arabicPeriod"/>
            </a:pPr>
            <a:r>
              <a:rPr b="1" lang="en" sz="1400"/>
              <a:t>Safety-related force limit</a:t>
            </a:r>
            <a:r>
              <a:rPr lang="en" sz="1400"/>
              <a:t> upper boundary of force that a certain point of a personal care robot can exert against a human, or other surrounding objects without creating an unacceptable risk</a:t>
            </a:r>
          </a:p>
          <a:p>
            <a:pPr indent="-304800" lvl="0" marL="457200" rtl="0" algn="just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85714"/>
              <a:buFont typeface="Arial"/>
              <a:buAutoNum type="arabicPeriod"/>
            </a:pPr>
            <a:r>
              <a:rPr b="1" lang="en" sz="1400"/>
              <a:t>Safety-related surface condition</a:t>
            </a:r>
            <a:r>
              <a:rPr lang="en" sz="1400"/>
              <a:t> adverse conditions of travel surface for a mobile personal care robot, eg., slipping, rolling over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555925"/>
            <a:ext cx="8520600" cy="215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/>
              <a:t>IEEE 208-1995: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600"/>
              <a:t>Standard on Video Techniques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600"/>
              <a:t>Measurement of Resolution of Camera System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100" y="3323624"/>
            <a:ext cx="2610200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600" y="2818874"/>
            <a:ext cx="1942024" cy="20065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4738825" y="2902575"/>
            <a:ext cx="2389200" cy="5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900"/>
              <a:t>Space in which personal care robot will perform a protective stop if a safety-related object enters it</a:t>
            </a:r>
          </a:p>
        </p:txBody>
      </p:sp>
      <p:sp>
        <p:nvSpPr>
          <p:cNvPr id="323" name="Shape 323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4205700" y="2211525"/>
            <a:ext cx="2389200" cy="56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b="1" lang="en" sz="900"/>
              <a:t>space in which the personal care robot initiates a safety-related function if a safety-related object is detected within it</a:t>
            </a:r>
          </a:p>
        </p:txBody>
      </p:sp>
      <p:sp>
        <p:nvSpPr>
          <p:cNvPr id="332" name="Shape 332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311700" y="3080275"/>
            <a:ext cx="2389200" cy="5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b="1" lang="en" sz="900"/>
              <a:t>space observed by sensors available to the </a:t>
            </a:r>
            <a:r>
              <a:rPr b="1" lang="en" sz="900">
                <a:hlinkClick r:id="rId4"/>
              </a:rPr>
              <a:t>personal care robot</a:t>
            </a:r>
            <a:r>
              <a:rPr b="1" lang="en" sz="900"/>
              <a:t> in which a safety-related object is detected</a:t>
            </a:r>
          </a:p>
        </p:txBody>
      </p:sp>
      <p:sp>
        <p:nvSpPr>
          <p:cNvPr id="341" name="Shape 341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6417125" y="1088000"/>
            <a:ext cx="2665500" cy="6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b="1" lang="en" sz="900"/>
              <a:t>volume which can be swept by the moving parts of the </a:t>
            </a:r>
            <a:r>
              <a:rPr b="1" lang="en" sz="900">
                <a:hlinkClick r:id="rId4"/>
              </a:rPr>
              <a:t>robot</a:t>
            </a:r>
            <a:r>
              <a:rPr b="1" lang="en" sz="900"/>
              <a:t> as defined by the manufacturer, plus the volume which can be swept by manipulators and payloads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900"/>
          </a:p>
        </p:txBody>
      </p:sp>
      <p:sp>
        <p:nvSpPr>
          <p:cNvPr id="350" name="Shape 35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197450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Operational spaces for personal care robots</a:t>
            </a:r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2467" l="0" r="0" t="0"/>
          <a:stretch/>
        </p:blipFill>
        <p:spPr>
          <a:xfrm>
            <a:off x="1399525" y="977775"/>
            <a:ext cx="5994949" cy="39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6111075" y="2726800"/>
            <a:ext cx="2665500" cy="6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900"/>
              <a:t>portion of the </a:t>
            </a:r>
            <a:r>
              <a:rPr b="1" lang="en" sz="900">
                <a:hlinkClick r:id="rId4"/>
              </a:rPr>
              <a:t>maximum space (3.18.1)</a:t>
            </a:r>
            <a:r>
              <a:rPr b="1" lang="en" sz="900"/>
              <a:t> confined by limiting devices that establish boundaries which will not be exceeded by the </a:t>
            </a:r>
            <a:r>
              <a:rPr b="1" lang="en" sz="900">
                <a:hlinkClick r:id="rId5"/>
              </a:rPr>
              <a:t>robot</a:t>
            </a:r>
          </a:p>
        </p:txBody>
      </p:sp>
      <p:sp>
        <p:nvSpPr>
          <p:cNvPr id="359" name="Shape 359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Hazards and Associated Safety Clauses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Battery Charging Hazards: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Battery overload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Charging of deeply discharged batteries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Contact with live battery terminals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Battery short-circuit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67" name="Shape 367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368" name="Shape 36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Safety Clauses: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Charging contacts and plugs shall be designed in a way that accidentally touching live parts is prevented (e.g. caps for plugs and outlets).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Voltage between charging contacts shall conform to appropriate standards.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Battery charging currents shall be chosen to be as low as reasonably practicable.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Roomba(Create base) batteries follow these standards!</a:t>
            </a: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981" y="680806"/>
            <a:ext cx="3262200" cy="32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>
            <p:ph idx="4294967295"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Hazards due to lack of awareness: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Lack of noise/silent operation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Hazardous vibration: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Harmful levels of vibration</a:t>
            </a:r>
          </a:p>
        </p:txBody>
      </p:sp>
      <p:sp>
        <p:nvSpPr>
          <p:cNvPr id="382" name="Shape 3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Hazards and Associated Safety Clauses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84" name="Shape 38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Safety Clauses: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needed, the personal care robot shall be designed in a way that it has a highly-noticeable appearance, and produces noticeable sound without reaching harmful noise levels.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Minimization of vibration produced by mechanical components in the design of the personal care robot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Selection and use vibration damping materials within the design 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311700" y="3054625"/>
            <a:ext cx="8520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have the voice command feature in our system!</a:t>
            </a: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362" y="116087"/>
            <a:ext cx="4638675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>
            <p:ph idx="4294967295"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new PTZ unit design in our system takes care of the vibrations!</a:t>
            </a:r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277" y="98700"/>
            <a:ext cx="2877549" cy="38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>
            <p:ph idx="4294967295"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265625" y="1256625"/>
            <a:ext cx="68757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methods for measuring the </a:t>
            </a:r>
            <a:r>
              <a:rPr lang="en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resolution of camera systems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are described.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52925" y="83632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What’s it for: Camera Resolution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325" y="2926074"/>
            <a:ext cx="1624300" cy="1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Hazards and Associated Safety Clauses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Collision with safety-related obstacles: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with safety-related objects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with domestic animals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with other robots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with fragile safety related objects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Collision with walls, permanent/ unmovable barriers</a:t>
            </a:r>
          </a:p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10" name="Shape 41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sp>
        <p:nvSpPr>
          <p:cNvPr id="411" name="Shape 411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Safety Clauses: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Physical limitation of the travel speed of the personal care robot to an inherently safe maximum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Moving parts shall be designed so that acceptable impact energy cannot be exceeded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of materials or structures to reduce impact forces to levels that do not cause harm.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our system...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311700" y="1616575"/>
            <a:ext cx="3449700" cy="278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/>
              <a:t>Maximum speed of robots is </a:t>
            </a:r>
            <a:r>
              <a:rPr b="1" lang="en" sz="1300"/>
              <a:t>15cm/s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/>
              <a:t>Each turtlebot has an </a:t>
            </a:r>
            <a:r>
              <a:rPr b="1" lang="en" sz="1300"/>
              <a:t>object sensor</a:t>
            </a:r>
            <a:r>
              <a:rPr lang="en" sz="1300"/>
              <a:t> that stops the robot on collision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300"/>
              <a:t>Flocking</a:t>
            </a:r>
            <a:r>
              <a:rPr lang="en" sz="1300"/>
              <a:t> prevents collision of robots</a:t>
            </a:r>
          </a:p>
          <a:p>
            <a:pPr lvl="0">
              <a:spcBef>
                <a:spcPts val="0"/>
              </a:spcBef>
              <a:buNone/>
            </a:pPr>
            <a:r>
              <a:rPr lang="en" sz="1300"/>
              <a:t>Obstacle Detection and Avoidance is a desirable goal</a:t>
            </a:r>
            <a:r>
              <a:rPr lang="en"/>
              <a:t> </a:t>
            </a:r>
          </a:p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624" y="608112"/>
            <a:ext cx="2808000" cy="39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11700" y="1266750"/>
            <a:ext cx="8520600" cy="242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600"/>
              <a:t>Thank you!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Questions?</a:t>
            </a:r>
          </a:p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27" name="Shape 427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950" y="653625"/>
            <a:ext cx="5371199" cy="38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7269200" y="3061800"/>
            <a:ext cx="17940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Sad...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Applicability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67725" y="834225"/>
            <a:ext cx="2346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7375" y="2273325"/>
            <a:ext cx="8520600" cy="235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users and manufacturers to quantify the limit where fine detail contained in the original image is no longer reproduced by the camera system.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laboratory measurements and for proof-of-performance specifications for a camera.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525" y="159424"/>
            <a:ext cx="1272099" cy="187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7731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Parameters for Measurement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599650" y="1934450"/>
            <a:ext cx="3761400" cy="14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Resolution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Resolution quantifies how close lines can be to each other and still be</a:t>
            </a: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  <a:hlinkClick r:id="rId3"/>
              </a:rPr>
              <a:t> visibly</a:t>
            </a:r>
            <a:r>
              <a:rPr lang="en" sz="14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resolved.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6207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Parameters for Measurement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163775" y="1934475"/>
            <a:ext cx="3036000" cy="14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legreya"/>
                <a:ea typeface="Alegreya"/>
                <a:cs typeface="Alegreya"/>
                <a:sym typeface="Alegreya"/>
              </a:rPr>
              <a:t>Television Lines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Alegreya"/>
                <a:ea typeface="Alegreya"/>
                <a:cs typeface="Alegreya"/>
                <a:sym typeface="Alegreya"/>
              </a:rPr>
              <a:t>Maximum number of alternating light and dark vertical lines that can be resolved per picture height.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304475" y="4774825"/>
            <a:ext cx="1535400" cy="282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Permanent Marker"/>
                <a:ea typeface="Permanent Marker"/>
                <a:cs typeface="Permanent Marker"/>
                <a:sym typeface="Permanent Marker"/>
              </a:rPr>
              <a:t>RoboGraphers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350" y="1879650"/>
            <a:ext cx="2815924" cy="22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