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66" r:id="rId2"/>
    <p:sldId id="271" r:id="rId3"/>
    <p:sldId id="294" r:id="rId4"/>
    <p:sldId id="274" r:id="rId5"/>
    <p:sldId id="295" r:id="rId6"/>
    <p:sldId id="296" r:id="rId7"/>
    <p:sldId id="297" r:id="rId8"/>
    <p:sldId id="288" r:id="rId9"/>
    <p:sldId id="290" r:id="rId10"/>
    <p:sldId id="291" r:id="rId11"/>
    <p:sldId id="275" r:id="rId12"/>
    <p:sldId id="283" r:id="rId13"/>
    <p:sldId id="284" r:id="rId14"/>
    <p:sldId id="298" r:id="rId15"/>
    <p:sldId id="300" r:id="rId16"/>
    <p:sldId id="299" r:id="rId17"/>
    <p:sldId id="278" r:id="rId18"/>
    <p:sldId id="281" r:id="rId19"/>
    <p:sldId id="289" r:id="rId20"/>
    <p:sldId id="282" r:id="rId21"/>
    <p:sldId id="280" r:id="rId22"/>
    <p:sldId id="279" r:id="rId23"/>
    <p:sldId id="285"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14" autoAdjust="0"/>
    <p:restoredTop sz="94849" autoAdjust="0"/>
  </p:normalViewPr>
  <p:slideViewPr>
    <p:cSldViewPr>
      <p:cViewPr varScale="1">
        <p:scale>
          <a:sx n="76" d="100"/>
          <a:sy n="76" d="100"/>
        </p:scale>
        <p:origin x="128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0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4619B2-FAE6-4861-B90F-484B4D115F33}" type="datetimeFigureOut">
              <a:rPr lang="en-US" smtClean="0"/>
              <a:pPr/>
              <a:t>3/30/2016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2A272-246F-4115-A51B-4C749E0E1C2C}" type="slidenum">
              <a:rPr lang="en-US" smtClean="0"/>
              <a:pPr/>
              <a:t>‹#›</a:t>
            </a:fld>
            <a:endParaRPr lang="en-US" dirty="0"/>
          </a:p>
        </p:txBody>
      </p:sp>
    </p:spTree>
    <p:extLst>
      <p:ext uri="{BB962C8B-B14F-4D97-AF65-F5344CB8AC3E}">
        <p14:creationId xmlns:p14="http://schemas.microsoft.com/office/powerpoint/2010/main" val="1064582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140" name="Shape 14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IN"/>
              <a:t>5</a:t>
            </a:fld>
            <a:endParaRPr lang="en-IN" dirty="0"/>
          </a:p>
        </p:txBody>
      </p:sp>
    </p:spTree>
    <p:extLst>
      <p:ext uri="{BB962C8B-B14F-4D97-AF65-F5344CB8AC3E}">
        <p14:creationId xmlns:p14="http://schemas.microsoft.com/office/powerpoint/2010/main" val="26886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147" name="Shape 14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IN"/>
              <a:t>6</a:t>
            </a:fld>
            <a:endParaRPr lang="en-IN" dirty="0"/>
          </a:p>
        </p:txBody>
      </p:sp>
    </p:spTree>
    <p:extLst>
      <p:ext uri="{BB962C8B-B14F-4D97-AF65-F5344CB8AC3E}">
        <p14:creationId xmlns:p14="http://schemas.microsoft.com/office/powerpoint/2010/main" val="262387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154" name="Shape 15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IN"/>
              <a:t>7</a:t>
            </a:fld>
            <a:endParaRPr lang="en-IN" dirty="0"/>
          </a:p>
        </p:txBody>
      </p:sp>
    </p:spTree>
    <p:extLst>
      <p:ext uri="{BB962C8B-B14F-4D97-AF65-F5344CB8AC3E}">
        <p14:creationId xmlns:p14="http://schemas.microsoft.com/office/powerpoint/2010/main" val="101663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When a transmitter power limit is specified instead of an emission limit, no emission detector is specified.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b="0" i="0" kern="1200" dirty="0">
                <a:solidFill>
                  <a:schemeClr val="tx1"/>
                </a:solidFill>
                <a:effectLst/>
                <a:latin typeface="+mn-lt"/>
                <a:ea typeface="+mn-ea"/>
                <a:cs typeface="+mn-cs"/>
              </a:rPr>
              <a:t>Quasi-peak detection is a form of detection where a signal level is weighted based on the repetition frequency of the spectral components making up the signal. That is to say; the result of a quasi-peak measurement depends on the repetition rate of the signal.</a:t>
            </a:r>
            <a:endParaRPr lang="en-US" dirty="0"/>
          </a:p>
        </p:txBody>
      </p:sp>
      <p:sp>
        <p:nvSpPr>
          <p:cNvPr id="4" name="Slide Number Placeholder 3"/>
          <p:cNvSpPr>
            <a:spLocks noGrp="1"/>
          </p:cNvSpPr>
          <p:nvPr>
            <p:ph type="sldNum" sz="quarter" idx="10"/>
          </p:nvPr>
        </p:nvSpPr>
        <p:spPr/>
        <p:txBody>
          <a:bodyPr/>
          <a:lstStyle/>
          <a:p>
            <a:fld id="{D972A272-246F-4115-A51B-4C749E0E1C2C}" type="slidenum">
              <a:rPr lang="en-US" smtClean="0"/>
              <a:pPr/>
              <a:t>13</a:t>
            </a:fld>
            <a:endParaRPr lang="en-US" dirty="0"/>
          </a:p>
        </p:txBody>
      </p:sp>
    </p:spTree>
    <p:extLst>
      <p:ext uri="{BB962C8B-B14F-4D97-AF65-F5344CB8AC3E}">
        <p14:creationId xmlns:p14="http://schemas.microsoft.com/office/powerpoint/2010/main" val="68291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203" name="Shape 20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IN"/>
              <a:t>14</a:t>
            </a:fld>
            <a:endParaRPr lang="en-IN" dirty="0"/>
          </a:p>
        </p:txBody>
      </p:sp>
    </p:spTree>
    <p:extLst>
      <p:ext uri="{BB962C8B-B14F-4D97-AF65-F5344CB8AC3E}">
        <p14:creationId xmlns:p14="http://schemas.microsoft.com/office/powerpoint/2010/main" val="290248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221" name="Shape 22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IN"/>
              <a:t>15</a:t>
            </a:fld>
            <a:endParaRPr lang="en-IN" dirty="0"/>
          </a:p>
        </p:txBody>
      </p:sp>
    </p:spTree>
    <p:extLst>
      <p:ext uri="{BB962C8B-B14F-4D97-AF65-F5344CB8AC3E}">
        <p14:creationId xmlns:p14="http://schemas.microsoft.com/office/powerpoint/2010/main" val="170901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530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2342AFC1-25BA-475E-AB9C-02A39BAF415D}" type="datetimeFigureOut">
              <a:rPr lang="en-US" smtClean="0"/>
              <a:pPr/>
              <a:t>3/30/2016</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2B8F328-FB02-4D29-B030-E0803925087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42AFC1-25BA-475E-AB9C-02A39BAF415D}" type="datetimeFigureOut">
              <a:rPr lang="en-US" smtClean="0"/>
              <a:pPr/>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B8F328-FB02-4D29-B030-E0803925087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42AFC1-25BA-475E-AB9C-02A39BAF415D}" type="datetimeFigureOut">
              <a:rPr lang="en-US" smtClean="0"/>
              <a:pPr/>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B8F328-FB02-4D29-B030-E0803925087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42AFC1-25BA-475E-AB9C-02A39BAF415D}" type="datetimeFigureOut">
              <a:rPr lang="en-US" smtClean="0"/>
              <a:pPr/>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B8F328-FB02-4D29-B030-E0803925087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342AFC1-25BA-475E-AB9C-02A39BAF415D}" type="datetimeFigureOut">
              <a:rPr lang="en-US" smtClean="0"/>
              <a:pPr/>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B8F328-FB02-4D29-B030-E0803925087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42AFC1-25BA-475E-AB9C-02A39BAF415D}" type="datetimeFigureOut">
              <a:rPr lang="en-US" smtClean="0"/>
              <a:pPr/>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B8F328-FB02-4D29-B030-E0803925087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2342AFC1-25BA-475E-AB9C-02A39BAF415D}" type="datetimeFigureOut">
              <a:rPr lang="en-US" smtClean="0"/>
              <a:pPr/>
              <a:t>3/30/2016</a:t>
            </a:fld>
            <a:endParaRPr lang="en-US" dirty="0"/>
          </a:p>
        </p:txBody>
      </p:sp>
      <p:sp>
        <p:nvSpPr>
          <p:cNvPr id="27" name="Slide Number Placeholder 26"/>
          <p:cNvSpPr>
            <a:spLocks noGrp="1"/>
          </p:cNvSpPr>
          <p:nvPr>
            <p:ph type="sldNum" sz="quarter" idx="11"/>
          </p:nvPr>
        </p:nvSpPr>
        <p:spPr/>
        <p:txBody>
          <a:bodyPr rtlCol="0"/>
          <a:lstStyle/>
          <a:p>
            <a:fld id="{12B8F328-FB02-4D29-B030-E0803925087A}"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2342AFC1-25BA-475E-AB9C-02A39BAF415D}" type="datetimeFigureOut">
              <a:rPr lang="en-US" smtClean="0"/>
              <a:pPr/>
              <a:t>3/30/2016</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12B8F328-FB02-4D29-B030-E0803925087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AFC1-25BA-475E-AB9C-02A39BAF415D}" type="datetimeFigureOut">
              <a:rPr lang="en-US" smtClean="0"/>
              <a:pPr/>
              <a:t>3/30/2016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B8F328-FB02-4D29-B030-E0803925087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42AFC1-25BA-475E-AB9C-02A39BAF415D}" type="datetimeFigureOut">
              <a:rPr lang="en-US" smtClean="0"/>
              <a:pPr/>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B8F328-FB02-4D29-B030-E0803925087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342AFC1-25BA-475E-AB9C-02A39BAF415D}" type="datetimeFigureOut">
              <a:rPr lang="en-US" smtClean="0"/>
              <a:pPr/>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B8F328-FB02-4D29-B030-E0803925087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342AFC1-25BA-475E-AB9C-02A39BAF415D}" type="datetimeFigureOut">
              <a:rPr lang="en-US" smtClean="0"/>
              <a:pPr/>
              <a:t>3/30/2016</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2B8F328-FB02-4D29-B030-E0803925087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N" dirty="0"/>
              <a:t>Standards and Regulations</a:t>
            </a:r>
            <a:endParaRPr lang="en-US" dirty="0"/>
          </a:p>
        </p:txBody>
      </p:sp>
      <p:sp>
        <p:nvSpPr>
          <p:cNvPr id="3" name="Content Placeholder 2"/>
          <p:cNvSpPr>
            <a:spLocks noGrp="1"/>
          </p:cNvSpPr>
          <p:nvPr>
            <p:ph type="subTitle" idx="1"/>
          </p:nvPr>
        </p:nvSpPr>
        <p:spPr>
          <a:xfrm>
            <a:off x="609600" y="3810000"/>
            <a:ext cx="4953000" cy="1752600"/>
          </a:xfrm>
          <a:noFill/>
        </p:spPr>
        <p:txBody>
          <a:bodyPr>
            <a:normAutofit/>
          </a:bodyPr>
          <a:lstStyle/>
          <a:p>
            <a:pPr marL="0" indent="0" algn="ctr">
              <a:buNone/>
            </a:pPr>
            <a:r>
              <a:rPr lang="en-IN" sz="4400" dirty="0">
                <a:latin typeface="+mj-lt"/>
              </a:rPr>
              <a:t>Team Daedalus</a:t>
            </a:r>
          </a:p>
        </p:txBody>
      </p:sp>
    </p:spTree>
    <p:extLst>
      <p:ext uri="{BB962C8B-B14F-4D97-AF65-F5344CB8AC3E}">
        <p14:creationId xmlns:p14="http://schemas.microsoft.com/office/powerpoint/2010/main" val="68683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Prescription and Standards</a:t>
            </a:r>
          </a:p>
        </p:txBody>
      </p:sp>
      <p:sp>
        <p:nvSpPr>
          <p:cNvPr id="3" name="Content Placeholder 2"/>
          <p:cNvSpPr>
            <a:spLocks noGrp="1"/>
          </p:cNvSpPr>
          <p:nvPr>
            <p:ph idx="1"/>
          </p:nvPr>
        </p:nvSpPr>
        <p:spPr/>
        <p:txBody>
          <a:bodyPr>
            <a:normAutofit/>
          </a:bodyPr>
          <a:lstStyle/>
          <a:p>
            <a:r>
              <a:rPr lang="en-US" dirty="0"/>
              <a:t>Operational Requirement</a:t>
            </a:r>
          </a:p>
          <a:p>
            <a:pPr lvl="1"/>
            <a:r>
              <a:rPr lang="en-US" dirty="0">
                <a:solidFill>
                  <a:schemeClr val="tx1"/>
                </a:solidFill>
              </a:rPr>
              <a:t>§ 15.247 Section b(2)</a:t>
            </a:r>
            <a:br>
              <a:rPr lang="en-US" dirty="0">
                <a:solidFill>
                  <a:schemeClr val="tx1"/>
                </a:solidFill>
              </a:rPr>
            </a:br>
            <a:r>
              <a:rPr lang="en-US" sz="2800" dirty="0">
                <a:solidFill>
                  <a:schemeClr val="tx1"/>
                </a:solidFill>
              </a:rPr>
              <a:t>For frequency hopping systems operating in the 902–928 MHz band </a:t>
            </a:r>
            <a:r>
              <a:rPr lang="en-US" dirty="0">
                <a:solidFill>
                  <a:schemeClr val="tx1"/>
                </a:solidFill>
              </a:rPr>
              <a:t>:</a:t>
            </a:r>
          </a:p>
          <a:p>
            <a:pPr lvl="2"/>
            <a:r>
              <a:rPr lang="en-US" i="1" dirty="0">
                <a:solidFill>
                  <a:schemeClr val="tx1"/>
                </a:solidFill>
              </a:rPr>
              <a:t>1 watt for systems employing at least 50 hopping channels</a:t>
            </a:r>
          </a:p>
          <a:p>
            <a:pPr lvl="2"/>
            <a:r>
              <a:rPr lang="en-US" i="1" dirty="0">
                <a:solidFill>
                  <a:schemeClr val="tx1"/>
                </a:solidFill>
              </a:rPr>
              <a:t>0.25 watts for systems employing less than 50 hopping channels, but at least 25 hopping channels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FCC – Part 15</a:t>
            </a:r>
          </a:p>
        </p:txBody>
      </p:sp>
      <p:sp>
        <p:nvSpPr>
          <p:cNvPr id="3" name="Content Placeholder 2"/>
          <p:cNvSpPr>
            <a:spLocks noGrp="1"/>
          </p:cNvSpPr>
          <p:nvPr>
            <p:ph idx="1"/>
          </p:nvPr>
        </p:nvSpPr>
        <p:spPr>
          <a:xfrm>
            <a:off x="457200" y="1792224"/>
            <a:ext cx="8229600" cy="4325112"/>
          </a:xfrm>
        </p:spPr>
        <p:txBody>
          <a:bodyPr/>
          <a:lstStyle/>
          <a:p>
            <a:r>
              <a:rPr lang="en-US" dirty="0"/>
              <a:t>Prescriptions and standards</a:t>
            </a:r>
          </a:p>
          <a:p>
            <a:pPr marL="109728" indent="0">
              <a:buNone/>
            </a:pPr>
            <a:endParaRPr lang="en-US" sz="2400" dirty="0"/>
          </a:p>
          <a:p>
            <a:pPr marL="109728" indent="0">
              <a:buNone/>
            </a:pPr>
            <a:r>
              <a:rPr lang="en-US" sz="2400" dirty="0"/>
              <a:t>   Antenna Requirement</a:t>
            </a:r>
          </a:p>
          <a:p>
            <a:pPr marL="109728" indent="0">
              <a:buNone/>
            </a:pPr>
            <a:endParaRPr lang="en-US" sz="2400" dirty="0"/>
          </a:p>
          <a:p>
            <a:pPr lvl="1">
              <a:buFont typeface="Wingdings" panose="05000000000000000000" pitchFamily="2" charset="2"/>
              <a:buChar char="Ø"/>
            </a:pPr>
            <a:r>
              <a:rPr lang="en-US" sz="2000" dirty="0">
                <a:solidFill>
                  <a:schemeClr val="tx1"/>
                </a:solidFill>
              </a:rPr>
              <a:t>Changing the antenna on a transmitter can significantly increase, or decrease, the strength of the signal that is ultimately transmitted</a:t>
            </a:r>
          </a:p>
          <a:p>
            <a:pPr marL="411480" lvl="1" indent="0">
              <a:buNone/>
            </a:pPr>
            <a:endParaRPr lang="en-US" sz="2000" dirty="0">
              <a:solidFill>
                <a:schemeClr val="tx1"/>
              </a:solidFill>
            </a:endParaRPr>
          </a:p>
          <a:p>
            <a:pPr lvl="1">
              <a:buFont typeface="Wingdings" panose="05000000000000000000" pitchFamily="2" charset="2"/>
              <a:buChar char="Ø"/>
            </a:pPr>
            <a:r>
              <a:rPr lang="en-US" sz="2000" dirty="0">
                <a:solidFill>
                  <a:schemeClr val="tx1"/>
                </a:solidFill>
              </a:rPr>
              <a:t>Each Part 15 transmitter must be designed to ensure that no type of antenna can be used with it other than the one used to demonstrate compliance with the technical standards</a:t>
            </a:r>
          </a:p>
        </p:txBody>
      </p:sp>
    </p:spTree>
    <p:extLst>
      <p:ext uri="{BB962C8B-B14F-4D97-AF65-F5344CB8AC3E}">
        <p14:creationId xmlns:p14="http://schemas.microsoft.com/office/powerpoint/2010/main" val="278662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FCC – Part 15</a:t>
            </a:r>
          </a:p>
        </p:txBody>
      </p:sp>
      <p:sp>
        <p:nvSpPr>
          <p:cNvPr id="3" name="Content Placeholder 2"/>
          <p:cNvSpPr>
            <a:spLocks noGrp="1"/>
          </p:cNvSpPr>
          <p:nvPr>
            <p:ph idx="1"/>
          </p:nvPr>
        </p:nvSpPr>
        <p:spPr>
          <a:xfrm>
            <a:off x="457200" y="1295400"/>
            <a:ext cx="8229600" cy="4953000"/>
          </a:xfrm>
        </p:spPr>
        <p:txBody>
          <a:bodyPr>
            <a:normAutofit/>
          </a:bodyPr>
          <a:lstStyle/>
          <a:p>
            <a:endParaRPr lang="en-US" dirty="0"/>
          </a:p>
          <a:p>
            <a:r>
              <a:rPr lang="en-US" dirty="0"/>
              <a:t>Prescriptions and standards</a:t>
            </a:r>
          </a:p>
          <a:p>
            <a:pPr marL="109728" indent="0">
              <a:buNone/>
            </a:pPr>
            <a:endParaRPr lang="en-US" dirty="0"/>
          </a:p>
          <a:p>
            <a:pPr marL="109728" indent="0" algn="just">
              <a:buNone/>
            </a:pPr>
            <a:r>
              <a:rPr lang="en-US" sz="2000" dirty="0"/>
              <a:t>     </a:t>
            </a:r>
            <a:r>
              <a:rPr lang="en-US" sz="2400" dirty="0"/>
              <a:t>Conducted emission limits </a:t>
            </a:r>
          </a:p>
          <a:p>
            <a:pPr algn="just">
              <a:buFont typeface="Wingdings" panose="05000000000000000000" pitchFamily="2" charset="2"/>
              <a:buChar char="Ø"/>
            </a:pPr>
            <a:endParaRPr lang="en-US" sz="2400" dirty="0"/>
          </a:p>
          <a:p>
            <a:pPr marL="688086" lvl="1" indent="-285750" algn="just">
              <a:buFont typeface="Wingdings" panose="05000000000000000000" pitchFamily="2" charset="2"/>
              <a:buChar char="Ø"/>
            </a:pPr>
            <a:r>
              <a:rPr lang="en-US" sz="2000" dirty="0">
                <a:solidFill>
                  <a:schemeClr val="tx1"/>
                </a:solidFill>
              </a:rPr>
              <a:t>Part 15 transmitters that obtain power from the electrical power lines are subject to conducted emission standards that limit the amount of radio frequency energy they can conduct back onto these lines in the band 450 kHz - 30 MHz. This limit is 250 microvolts.</a:t>
            </a:r>
          </a:p>
          <a:p>
            <a:pPr marL="667512" lvl="2" indent="0" algn="just">
              <a:buNone/>
            </a:pPr>
            <a:endParaRPr lang="en-US" sz="2000" dirty="0">
              <a:solidFill>
                <a:schemeClr val="tx1"/>
              </a:solidFill>
            </a:endParaRPr>
          </a:p>
        </p:txBody>
      </p:sp>
    </p:spTree>
    <p:extLst>
      <p:ext uri="{BB962C8B-B14F-4D97-AF65-F5344CB8AC3E}">
        <p14:creationId xmlns:p14="http://schemas.microsoft.com/office/powerpoint/2010/main" val="184814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FCC – Part 15</a:t>
            </a:r>
          </a:p>
        </p:txBody>
      </p:sp>
      <p:sp>
        <p:nvSpPr>
          <p:cNvPr id="3" name="Content Placeholder 2"/>
          <p:cNvSpPr>
            <a:spLocks noGrp="1"/>
          </p:cNvSpPr>
          <p:nvPr>
            <p:ph idx="1"/>
          </p:nvPr>
        </p:nvSpPr>
        <p:spPr>
          <a:xfrm>
            <a:off x="457200" y="1600200"/>
            <a:ext cx="8229600" cy="4325112"/>
          </a:xfrm>
        </p:spPr>
        <p:txBody>
          <a:bodyPr/>
          <a:lstStyle/>
          <a:p>
            <a:r>
              <a:rPr lang="en-US" dirty="0"/>
              <a:t>Prescriptions and standards</a:t>
            </a:r>
          </a:p>
          <a:p>
            <a:pPr marL="109728" indent="0">
              <a:buNone/>
            </a:pPr>
            <a:r>
              <a:rPr lang="en-US" sz="2000" dirty="0"/>
              <a:t>	</a:t>
            </a:r>
            <a:br>
              <a:rPr lang="en-US" sz="2000" dirty="0"/>
            </a:br>
            <a:r>
              <a:rPr lang="en-US" sz="2000" dirty="0"/>
              <a:t>    Radiated Emission Limits</a:t>
            </a:r>
          </a:p>
          <a:p>
            <a:pPr marL="109728" indent="0">
              <a:buNone/>
            </a:pPr>
            <a:endParaRPr lang="en-US" dirty="0"/>
          </a:p>
        </p:txBody>
      </p:sp>
      <p:pic>
        <p:nvPicPr>
          <p:cNvPr id="5" name="Picture 4"/>
          <p:cNvPicPr>
            <a:picLocks noChangeAspect="1"/>
          </p:cNvPicPr>
          <p:nvPr/>
        </p:nvPicPr>
        <p:blipFill>
          <a:blip r:embed="rId3" cstate="print"/>
          <a:stretch>
            <a:fillRect/>
          </a:stretch>
        </p:blipFill>
        <p:spPr>
          <a:xfrm>
            <a:off x="1026319" y="2667000"/>
            <a:ext cx="7091362" cy="3319652"/>
          </a:xfrm>
          <a:prstGeom prst="rect">
            <a:avLst/>
          </a:prstGeom>
        </p:spPr>
      </p:pic>
      <p:sp>
        <p:nvSpPr>
          <p:cNvPr id="4" name="TextBox 3"/>
          <p:cNvSpPr txBox="1"/>
          <p:nvPr/>
        </p:nvSpPr>
        <p:spPr>
          <a:xfrm>
            <a:off x="609600" y="6043136"/>
            <a:ext cx="7924800" cy="738664"/>
          </a:xfrm>
          <a:prstGeom prst="rect">
            <a:avLst/>
          </a:prstGeom>
          <a:noFill/>
        </p:spPr>
        <p:txBody>
          <a:bodyPr wrap="square" rtlCol="0">
            <a:spAutoFit/>
          </a:bodyPr>
          <a:lstStyle/>
          <a:p>
            <a:pPr algn="just"/>
            <a:r>
              <a:rPr lang="en-US" sz="1400" dirty="0"/>
              <a:t>Type of detector used to measure emissions:</a:t>
            </a:r>
          </a:p>
          <a:p>
            <a:pPr marL="342900" indent="-342900" algn="just">
              <a:buAutoNum type="arabicParenR"/>
            </a:pPr>
            <a:r>
              <a:rPr lang="en-US" sz="1400" dirty="0"/>
              <a:t>average with a peak limit, "A" </a:t>
            </a:r>
          </a:p>
          <a:p>
            <a:pPr marL="342900" indent="-342900" algn="just">
              <a:buAutoNum type="arabicParenR"/>
            </a:pPr>
            <a:r>
              <a:rPr lang="en-US" sz="1400" dirty="0"/>
              <a:t>quasi-peak, "Q"</a:t>
            </a:r>
          </a:p>
        </p:txBody>
      </p:sp>
    </p:spTree>
    <p:extLst>
      <p:ext uri="{BB962C8B-B14F-4D97-AF65-F5344CB8AC3E}">
        <p14:creationId xmlns:p14="http://schemas.microsoft.com/office/powerpoint/2010/main" val="132632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1143000"/>
            <a:ext cx="8229600" cy="1066800"/>
          </a:xfrm>
          <a:prstGeom prst="rect">
            <a:avLst/>
          </a:prstGeom>
        </p:spPr>
        <p:txBody>
          <a:bodyPr lIns="91425" tIns="91425" rIns="91425" bIns="91425" anchor="ctr" anchorCtr="0">
            <a:noAutofit/>
          </a:bodyPr>
          <a:lstStyle/>
          <a:p>
            <a:pPr lvl="0">
              <a:spcBef>
                <a:spcPts val="0"/>
              </a:spcBef>
              <a:buNone/>
            </a:pPr>
            <a:r>
              <a:rPr lang="en-IN" dirty="0"/>
              <a:t>International regulations</a:t>
            </a:r>
          </a:p>
        </p:txBody>
      </p:sp>
      <p:sp>
        <p:nvSpPr>
          <p:cNvPr id="206" name="Shape 206"/>
          <p:cNvSpPr txBox="1">
            <a:spLocks noGrp="1"/>
          </p:cNvSpPr>
          <p:nvPr>
            <p:ph type="body" idx="1"/>
          </p:nvPr>
        </p:nvSpPr>
        <p:spPr>
          <a:xfrm>
            <a:off x="457200" y="2249424"/>
            <a:ext cx="8229600" cy="4325100"/>
          </a:xfrm>
          <a:prstGeom prst="rect">
            <a:avLst/>
          </a:prstGeom>
        </p:spPr>
        <p:txBody>
          <a:bodyPr lIns="91425" tIns="91425" rIns="91425" bIns="91425" anchor="t" anchorCtr="0">
            <a:noAutofit/>
          </a:bodyPr>
          <a:lstStyle/>
          <a:p>
            <a:pPr marL="457200" lvl="0" indent="-381000" rtl="0">
              <a:spcBef>
                <a:spcPts val="0"/>
              </a:spcBef>
              <a:buSzPct val="100000"/>
            </a:pPr>
            <a:r>
              <a:rPr lang="en-IN" sz="2400" dirty="0"/>
              <a:t>Canada and Brazil are almost the same as the United States</a:t>
            </a:r>
          </a:p>
          <a:p>
            <a:pPr marL="457200" lvl="0" indent="-381000" rtl="0">
              <a:spcBef>
                <a:spcPts val="0"/>
              </a:spcBef>
              <a:buSzPct val="100000"/>
            </a:pPr>
            <a:r>
              <a:rPr lang="en-IN" sz="2400" dirty="0"/>
              <a:t>433.92 MHz is legal in most countries</a:t>
            </a:r>
          </a:p>
          <a:p>
            <a:pPr marL="914400" lvl="0" indent="-381000" rtl="0">
              <a:spcBef>
                <a:spcPts val="0"/>
              </a:spcBef>
              <a:buSzPct val="100000"/>
            </a:pPr>
            <a:r>
              <a:rPr lang="en-IN" sz="2400" dirty="0"/>
              <a:t>Japan, China and India are notable exceptions</a:t>
            </a:r>
          </a:p>
          <a:p>
            <a:pPr marL="457200" lvl="0" indent="-381000" rtl="0">
              <a:spcBef>
                <a:spcPts val="0"/>
              </a:spcBef>
              <a:buSzPct val="100000"/>
            </a:pPr>
            <a:r>
              <a:rPr lang="en-IN" sz="2400" dirty="0"/>
              <a:t>900 MHz band is not the same in many countries</a:t>
            </a:r>
          </a:p>
          <a:p>
            <a:pPr marL="914400" lvl="0" indent="-381000" rtl="0">
              <a:spcBef>
                <a:spcPts val="0"/>
              </a:spcBef>
              <a:buSzPct val="100000"/>
            </a:pPr>
            <a:r>
              <a:rPr lang="en-IN" sz="2400" dirty="0"/>
              <a:t>Illegal in Europe, need to go to 862-870 MHz</a:t>
            </a:r>
          </a:p>
          <a:p>
            <a:pPr marL="914400" lvl="0" indent="-381000" rtl="0">
              <a:spcBef>
                <a:spcPts val="0"/>
              </a:spcBef>
              <a:buSzPct val="100000"/>
            </a:pPr>
            <a:r>
              <a:rPr lang="en-IN" sz="2400" dirty="0"/>
              <a:t>Brazil, Australia and NZ have restricted gaps within this band</a:t>
            </a:r>
          </a:p>
          <a:p>
            <a:pPr marL="457200" lvl="0" indent="-381000" rtl="0">
              <a:spcBef>
                <a:spcPts val="0"/>
              </a:spcBef>
              <a:buSzPct val="100000"/>
            </a:pPr>
            <a:r>
              <a:rPr lang="en-IN" sz="2400" dirty="0"/>
              <a:t>2.4 GHz band is globally accepted</a:t>
            </a:r>
          </a:p>
        </p:txBody>
      </p:sp>
    </p:spTree>
    <p:extLst>
      <p:ext uri="{BB962C8B-B14F-4D97-AF65-F5344CB8AC3E}">
        <p14:creationId xmlns:p14="http://schemas.microsoft.com/office/powerpoint/2010/main" val="1078494701"/>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1143000"/>
            <a:ext cx="8229600" cy="1066800"/>
          </a:xfrm>
          <a:prstGeom prst="rect">
            <a:avLst/>
          </a:prstGeom>
        </p:spPr>
        <p:txBody>
          <a:bodyPr lIns="91425" tIns="91425" rIns="91425" bIns="91425" anchor="ctr" anchorCtr="0">
            <a:noAutofit/>
          </a:bodyPr>
          <a:lstStyle/>
          <a:p>
            <a:pPr lvl="0" rtl="0">
              <a:spcBef>
                <a:spcPts val="0"/>
              </a:spcBef>
              <a:buClr>
                <a:schemeClr val="dk2"/>
              </a:buClr>
              <a:buSzPct val="25000"/>
              <a:buFont typeface="Trebuchet MS"/>
              <a:buNone/>
            </a:pPr>
            <a:r>
              <a:rPr lang="en-IN" sz="2800" dirty="0">
                <a:solidFill>
                  <a:schemeClr val="dk1"/>
                </a:solidFill>
              </a:rPr>
              <a:t>FCC – Part 15 : Application to our project</a:t>
            </a:r>
          </a:p>
          <a:p>
            <a:pPr lvl="0">
              <a:spcBef>
                <a:spcPts val="0"/>
              </a:spcBef>
              <a:buNone/>
            </a:pPr>
            <a:endParaRPr dirty="0"/>
          </a:p>
        </p:txBody>
      </p:sp>
      <p:sp>
        <p:nvSpPr>
          <p:cNvPr id="224" name="Shape 224"/>
          <p:cNvSpPr txBox="1">
            <a:spLocks noGrp="1"/>
          </p:cNvSpPr>
          <p:nvPr>
            <p:ph type="body" idx="1"/>
          </p:nvPr>
        </p:nvSpPr>
        <p:spPr>
          <a:xfrm>
            <a:off x="457200" y="2041349"/>
            <a:ext cx="8229600" cy="4325100"/>
          </a:xfrm>
          <a:prstGeom prst="rect">
            <a:avLst/>
          </a:prstGeom>
        </p:spPr>
        <p:txBody>
          <a:bodyPr lIns="91425" tIns="91425" rIns="91425" bIns="91425" anchor="t" anchorCtr="0">
            <a:noAutofit/>
          </a:bodyPr>
          <a:lstStyle/>
          <a:p>
            <a:pPr marL="457200" indent="-323850">
              <a:spcBef>
                <a:spcPts val="0"/>
              </a:spcBef>
              <a:buSzPct val="100000"/>
            </a:pPr>
            <a:r>
              <a:rPr lang="en-IN" sz="1800" dirty="0" err="1"/>
              <a:t>XBee</a:t>
            </a:r>
            <a:r>
              <a:rPr lang="en-IN" sz="1800" dirty="0"/>
              <a:t> from Digi allow designers to move across both the 2.4 GHz and 900 MHz bands using the 802.15.4 protocol, with the 900 MHz versions for longer range or environments that need more immunity to interference.</a:t>
            </a:r>
          </a:p>
          <a:p>
            <a:pPr marL="0" lvl="0" indent="0" rtl="0">
              <a:spcBef>
                <a:spcPts val="0"/>
              </a:spcBef>
              <a:buNone/>
            </a:pPr>
            <a:endParaRPr sz="1800" dirty="0"/>
          </a:p>
          <a:p>
            <a:pPr marL="457200" lvl="0" indent="-323850" rtl="0">
              <a:spcBef>
                <a:spcPts val="0"/>
              </a:spcBef>
              <a:buSzPct val="100000"/>
            </a:pPr>
            <a:r>
              <a:rPr lang="en-IN" sz="1800" dirty="0"/>
              <a:t>These embedded RF modules have a common footprint shared by multiple platforms, including multipoint and ZigBee/Mesh topologies with both 2.4 GHz and 900 MHz solutions. </a:t>
            </a:r>
          </a:p>
          <a:p>
            <a:pPr marL="0" lvl="0" indent="0" rtl="0">
              <a:spcBef>
                <a:spcPts val="0"/>
              </a:spcBef>
              <a:buNone/>
            </a:pPr>
            <a:endParaRPr sz="1800" dirty="0"/>
          </a:p>
          <a:p>
            <a:pPr lvl="0" rtl="0">
              <a:spcBef>
                <a:spcPts val="0"/>
              </a:spcBef>
              <a:buNone/>
            </a:pPr>
            <a:r>
              <a:rPr lang="en-IN" sz="1800" b="1" dirty="0"/>
              <a:t>Interference is a key reason for using modules -</a:t>
            </a:r>
          </a:p>
          <a:p>
            <a:pPr lvl="0" rtl="0">
              <a:spcBef>
                <a:spcPts val="0"/>
              </a:spcBef>
              <a:buNone/>
            </a:pPr>
            <a:endParaRPr sz="1800" dirty="0"/>
          </a:p>
          <a:p>
            <a:pPr marL="457200" lvl="0" indent="-323850" rtl="0">
              <a:spcBef>
                <a:spcPts val="0"/>
              </a:spcBef>
              <a:buSzPct val="100000"/>
            </a:pPr>
            <a:r>
              <a:rPr lang="en-IN" sz="1800" dirty="0"/>
              <a:t>Provide protection against EMI interference through shielding </a:t>
            </a:r>
          </a:p>
          <a:p>
            <a:pPr marL="133350" lvl="0" indent="0" rtl="0">
              <a:spcBef>
                <a:spcPts val="0"/>
              </a:spcBef>
              <a:buSzPct val="100000"/>
              <a:buNone/>
            </a:pPr>
            <a:endParaRPr lang="en-IN" sz="1800" dirty="0"/>
          </a:p>
          <a:p>
            <a:pPr marL="457200" lvl="0" indent="-323850" rtl="0">
              <a:spcBef>
                <a:spcPts val="0"/>
              </a:spcBef>
              <a:buSzPct val="100000"/>
            </a:pPr>
            <a:r>
              <a:rPr lang="en-IN" sz="1800" dirty="0"/>
              <a:t>Optimized antenna path designs to reduce the interference from the rest of the electronics and external sources </a:t>
            </a:r>
          </a:p>
          <a:p>
            <a:pPr lvl="0" rtl="0">
              <a:spcBef>
                <a:spcPts val="0"/>
              </a:spcBef>
              <a:buNone/>
            </a:pPr>
            <a:endParaRPr sz="1400" dirty="0"/>
          </a:p>
          <a:p>
            <a:pPr lvl="0">
              <a:spcBef>
                <a:spcPts val="0"/>
              </a:spcBef>
              <a:buNone/>
            </a:pPr>
            <a:endParaRPr sz="1400" dirty="0"/>
          </a:p>
        </p:txBody>
      </p:sp>
    </p:spTree>
    <p:extLst>
      <p:ext uri="{BB962C8B-B14F-4D97-AF65-F5344CB8AC3E}">
        <p14:creationId xmlns:p14="http://schemas.microsoft.com/office/powerpoint/2010/main" val="1005579979"/>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685800"/>
            <a:ext cx="8229600"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IN" sz="2800" dirty="0">
                <a:solidFill>
                  <a:schemeClr val="dk1"/>
                </a:solidFill>
              </a:rPr>
              <a:t>FCC – Part 15 : Application to our project</a:t>
            </a:r>
          </a:p>
          <a:p>
            <a:pPr marL="0" marR="0" lvl="0" indent="0" algn="l" rtl="0">
              <a:spcBef>
                <a:spcPts val="0"/>
              </a:spcBef>
              <a:buClr>
                <a:schemeClr val="dk2"/>
              </a:buClr>
              <a:buSzPct val="25000"/>
              <a:buFont typeface="Trebuchet MS"/>
              <a:buNone/>
            </a:pPr>
            <a:endParaRPr dirty="0"/>
          </a:p>
        </p:txBody>
      </p:sp>
      <p:sp>
        <p:nvSpPr>
          <p:cNvPr id="212" name="Shape 212"/>
          <p:cNvSpPr txBox="1">
            <a:spLocks noGrp="1"/>
          </p:cNvSpPr>
          <p:nvPr>
            <p:ph type="body" idx="1"/>
          </p:nvPr>
        </p:nvSpPr>
        <p:spPr>
          <a:xfrm>
            <a:off x="186149" y="1600200"/>
            <a:ext cx="5071500" cy="4325100"/>
          </a:xfrm>
          <a:prstGeom prst="rect">
            <a:avLst/>
          </a:prstGeom>
          <a:noFill/>
          <a:ln>
            <a:noFill/>
          </a:ln>
        </p:spPr>
        <p:txBody>
          <a:bodyPr lIns="91425" tIns="45700" rIns="91425" bIns="45700" anchor="t" anchorCtr="0">
            <a:noAutofit/>
          </a:bodyPr>
          <a:lstStyle/>
          <a:p>
            <a:pPr marL="457200" marR="0" lvl="0" indent="-317500" algn="l" rtl="0">
              <a:lnSpc>
                <a:spcPct val="90000"/>
              </a:lnSpc>
              <a:spcBef>
                <a:spcPts val="300"/>
              </a:spcBef>
              <a:spcAft>
                <a:spcPts val="0"/>
              </a:spcAft>
              <a:buSzPct val="100000"/>
              <a:buFont typeface="Arial"/>
            </a:pPr>
            <a:r>
              <a:rPr lang="en-IN" sz="1400" dirty="0">
                <a:latin typeface="Arial"/>
                <a:ea typeface="Arial"/>
                <a:cs typeface="Arial"/>
                <a:sym typeface="Arial"/>
              </a:rPr>
              <a:t>XBee 900 modules use FHSS</a:t>
            </a:r>
          </a:p>
          <a:p>
            <a:pPr marL="457200" marR="0" lvl="0" indent="-317500" algn="l" rtl="0">
              <a:lnSpc>
                <a:spcPct val="90000"/>
              </a:lnSpc>
              <a:spcBef>
                <a:spcPts val="300"/>
              </a:spcBef>
              <a:spcAft>
                <a:spcPts val="0"/>
              </a:spcAft>
              <a:buSzPct val="100000"/>
              <a:buFont typeface="Arial"/>
            </a:pPr>
            <a:r>
              <a:rPr lang="en-IN" sz="1400" dirty="0">
                <a:latin typeface="Arial"/>
                <a:ea typeface="Arial"/>
                <a:cs typeface="Arial"/>
                <a:sym typeface="Arial"/>
              </a:rPr>
              <a:t>Cyclic redundancy checking (CRC) is used to maintain the integrity of the data</a:t>
            </a:r>
          </a:p>
          <a:p>
            <a:pPr marL="457200" marR="0" lvl="0" indent="-317500" algn="l" rtl="0">
              <a:lnSpc>
                <a:spcPct val="90000"/>
              </a:lnSpc>
              <a:spcBef>
                <a:spcPts val="300"/>
              </a:spcBef>
              <a:spcAft>
                <a:spcPts val="0"/>
              </a:spcAft>
              <a:buSzPct val="100000"/>
              <a:buFont typeface="Arial"/>
            </a:pPr>
            <a:r>
              <a:rPr lang="en-IN" sz="1400" dirty="0">
                <a:latin typeface="Arial"/>
                <a:ea typeface="Arial"/>
                <a:cs typeface="Arial"/>
                <a:sym typeface="Arial"/>
              </a:rPr>
              <a:t>128-bit Advanced Encryption Standard</a:t>
            </a:r>
          </a:p>
          <a:p>
            <a:pPr marL="109728" marR="0" lvl="0" indent="-8128" algn="l" rtl="0">
              <a:lnSpc>
                <a:spcPct val="90000"/>
              </a:lnSpc>
              <a:spcBef>
                <a:spcPts val="300"/>
              </a:spcBef>
              <a:spcAft>
                <a:spcPts val="0"/>
              </a:spcAft>
              <a:buClr>
                <a:schemeClr val="accent3"/>
              </a:buClr>
              <a:buSzPct val="25000"/>
              <a:buFont typeface="Georgia"/>
              <a:buNone/>
            </a:pPr>
            <a:endParaRPr dirty="0"/>
          </a:p>
          <a:p>
            <a:pPr marL="109728" marR="0" lvl="0" indent="-8128" algn="l" rtl="0">
              <a:lnSpc>
                <a:spcPct val="90000"/>
              </a:lnSpc>
              <a:spcBef>
                <a:spcPts val="300"/>
              </a:spcBef>
              <a:spcAft>
                <a:spcPts val="0"/>
              </a:spcAft>
              <a:buClr>
                <a:schemeClr val="accent3"/>
              </a:buClr>
              <a:buSzPct val="25000"/>
              <a:buFont typeface="Georgia"/>
              <a:buNone/>
            </a:pPr>
            <a:endParaRPr dirty="0"/>
          </a:p>
          <a:p>
            <a:pPr marL="109728" marR="0" lvl="0" indent="-8128" algn="l" rtl="0">
              <a:lnSpc>
                <a:spcPct val="90000"/>
              </a:lnSpc>
              <a:spcBef>
                <a:spcPts val="300"/>
              </a:spcBef>
              <a:spcAft>
                <a:spcPts val="0"/>
              </a:spcAft>
              <a:buClr>
                <a:schemeClr val="accent3"/>
              </a:buClr>
              <a:buSzPct val="25000"/>
              <a:buFont typeface="Georgia"/>
              <a:buNone/>
            </a:pPr>
            <a:endParaRPr sz="2800" b="0" i="0" u="none" strike="noStrike" cap="none" dirty="0">
              <a:solidFill>
                <a:schemeClr val="dk1"/>
              </a:solidFill>
              <a:latin typeface="Trebuchet MS"/>
              <a:ea typeface="Trebuchet MS"/>
              <a:cs typeface="Trebuchet MS"/>
              <a:sym typeface="Trebuchet MS"/>
            </a:endParaRPr>
          </a:p>
          <a:p>
            <a:pPr marL="109728" marR="0" lvl="0" indent="-8128" algn="l" rtl="0">
              <a:lnSpc>
                <a:spcPct val="90000"/>
              </a:lnSpc>
              <a:spcBef>
                <a:spcPts val="300"/>
              </a:spcBef>
              <a:spcAft>
                <a:spcPts val="0"/>
              </a:spcAft>
              <a:buClr>
                <a:schemeClr val="accent3"/>
              </a:buClr>
              <a:buSzPct val="25000"/>
              <a:buFont typeface="Georgia"/>
              <a:buNone/>
            </a:pPr>
            <a:endParaRPr sz="2800" b="0" i="0" u="none" strike="noStrike" cap="none" dirty="0">
              <a:solidFill>
                <a:schemeClr val="dk1"/>
              </a:solidFill>
              <a:latin typeface="Trebuchet MS"/>
              <a:ea typeface="Trebuchet MS"/>
              <a:cs typeface="Trebuchet MS"/>
              <a:sym typeface="Trebuchet MS"/>
            </a:endParaRPr>
          </a:p>
          <a:p>
            <a:pPr marL="109728" marR="0" lvl="0" indent="-8128" algn="l" rtl="0">
              <a:lnSpc>
                <a:spcPct val="90000"/>
              </a:lnSpc>
              <a:spcBef>
                <a:spcPts val="300"/>
              </a:spcBef>
              <a:buClr>
                <a:schemeClr val="accent3"/>
              </a:buClr>
              <a:buSzPct val="25000"/>
              <a:buFont typeface="Georgia"/>
              <a:buNone/>
            </a:pPr>
            <a:endParaRPr sz="1800" b="0" i="0" u="none" strike="noStrike" cap="none" dirty="0">
              <a:solidFill>
                <a:schemeClr val="dk1"/>
              </a:solidFill>
              <a:latin typeface="Trebuchet MS"/>
              <a:ea typeface="Trebuchet MS"/>
              <a:cs typeface="Trebuchet MS"/>
              <a:sym typeface="Trebuchet MS"/>
            </a:endParaRPr>
          </a:p>
        </p:txBody>
      </p:sp>
      <p:pic>
        <p:nvPicPr>
          <p:cNvPr id="213" name="Shape 213"/>
          <p:cNvPicPr preferRelativeResize="0"/>
          <p:nvPr/>
        </p:nvPicPr>
        <p:blipFill rotWithShape="1">
          <a:blip r:embed="rId3">
            <a:alphaModFix/>
          </a:blip>
          <a:srcRect/>
          <a:stretch/>
        </p:blipFill>
        <p:spPr>
          <a:xfrm>
            <a:off x="5671775" y="1664099"/>
            <a:ext cx="3028800" cy="4038600"/>
          </a:xfrm>
          <a:prstGeom prst="rect">
            <a:avLst/>
          </a:prstGeom>
          <a:noFill/>
          <a:ln>
            <a:noFill/>
          </a:ln>
        </p:spPr>
      </p:pic>
      <p:sp>
        <p:nvSpPr>
          <p:cNvPr id="214" name="Shape 214"/>
          <p:cNvSpPr/>
          <p:nvPr/>
        </p:nvSpPr>
        <p:spPr>
          <a:xfrm>
            <a:off x="6324600" y="3962401"/>
            <a:ext cx="990599" cy="990599"/>
          </a:xfrm>
          <a:prstGeom prst="roundRect">
            <a:avLst>
              <a:gd name="adj" fmla="val 16667"/>
            </a:avLst>
          </a:prstGeom>
          <a:noFill/>
          <a:ln w="5715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Trebuchet MS"/>
              <a:ea typeface="Trebuchet MS"/>
              <a:cs typeface="Trebuchet MS"/>
              <a:sym typeface="Trebuchet MS"/>
            </a:endParaRPr>
          </a:p>
        </p:txBody>
      </p:sp>
      <p:sp>
        <p:nvSpPr>
          <p:cNvPr id="215" name="Shape 215"/>
          <p:cNvSpPr txBox="1"/>
          <p:nvPr/>
        </p:nvSpPr>
        <p:spPr>
          <a:xfrm>
            <a:off x="5671850" y="5702700"/>
            <a:ext cx="3028800" cy="269400"/>
          </a:xfrm>
          <a:prstGeom prst="rect">
            <a:avLst/>
          </a:prstGeom>
          <a:noFill/>
          <a:ln>
            <a:noFill/>
          </a:ln>
        </p:spPr>
        <p:txBody>
          <a:bodyPr lIns="91425" tIns="91425" rIns="91425" bIns="91425" anchor="t" anchorCtr="0">
            <a:noAutofit/>
          </a:bodyPr>
          <a:lstStyle/>
          <a:p>
            <a:pPr lvl="0" algn="ctr">
              <a:spcBef>
                <a:spcPts val="0"/>
              </a:spcBef>
              <a:buNone/>
            </a:pPr>
            <a:r>
              <a:rPr lang="en-IN" sz="1200" dirty="0"/>
              <a:t>Oculus Prime equipped with XBee 900 module for V2V communication</a:t>
            </a:r>
          </a:p>
        </p:txBody>
      </p:sp>
      <p:pic>
        <p:nvPicPr>
          <p:cNvPr id="216" name="Shape 216"/>
          <p:cNvPicPr preferRelativeResize="0"/>
          <p:nvPr/>
        </p:nvPicPr>
        <p:blipFill rotWithShape="1">
          <a:blip r:embed="rId4">
            <a:alphaModFix/>
          </a:blip>
          <a:srcRect l="50904" t="31065" r="10748" b="28600"/>
          <a:stretch/>
        </p:blipFill>
        <p:spPr>
          <a:xfrm>
            <a:off x="235400" y="2609300"/>
            <a:ext cx="5244199" cy="3102699"/>
          </a:xfrm>
          <a:prstGeom prst="rect">
            <a:avLst/>
          </a:prstGeom>
          <a:noFill/>
          <a:ln>
            <a:noFill/>
          </a:ln>
        </p:spPr>
      </p:pic>
      <p:sp>
        <p:nvSpPr>
          <p:cNvPr id="217" name="Shape 217"/>
          <p:cNvSpPr txBox="1"/>
          <p:nvPr/>
        </p:nvSpPr>
        <p:spPr>
          <a:xfrm>
            <a:off x="340725" y="5702700"/>
            <a:ext cx="5141400" cy="396600"/>
          </a:xfrm>
          <a:prstGeom prst="rect">
            <a:avLst/>
          </a:prstGeom>
          <a:noFill/>
          <a:ln>
            <a:noFill/>
          </a:ln>
        </p:spPr>
        <p:txBody>
          <a:bodyPr lIns="91425" tIns="91425" rIns="91425" bIns="91425" anchor="t" anchorCtr="0">
            <a:noAutofit/>
          </a:bodyPr>
          <a:lstStyle/>
          <a:p>
            <a:pPr lvl="0" algn="ctr">
              <a:spcBef>
                <a:spcPts val="0"/>
              </a:spcBef>
              <a:buNone/>
            </a:pPr>
            <a:r>
              <a:rPr lang="en-IN" sz="1200" dirty="0">
                <a:solidFill>
                  <a:schemeClr val="dk1"/>
                </a:solidFill>
              </a:rPr>
              <a:t>CRC check implemented in the message datagram</a:t>
            </a:r>
          </a:p>
        </p:txBody>
      </p:sp>
    </p:spTree>
    <p:extLst>
      <p:ext uri="{BB962C8B-B14F-4D97-AF65-F5344CB8AC3E}">
        <p14:creationId xmlns:p14="http://schemas.microsoft.com/office/powerpoint/2010/main" val="3495452631"/>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676400"/>
            <a:ext cx="6553200" cy="1569660"/>
          </a:xfrm>
          <a:prstGeom prst="rect">
            <a:avLst/>
          </a:prstGeom>
          <a:noFill/>
        </p:spPr>
        <p:txBody>
          <a:bodyPr wrap="square" rtlCol="0">
            <a:spAutoFit/>
          </a:bodyPr>
          <a:lstStyle/>
          <a:p>
            <a:pPr algn="ctr"/>
            <a:r>
              <a:rPr lang="en-US" sz="4800" dirty="0"/>
              <a:t>Advanced Encryption Standard (AES)</a:t>
            </a:r>
          </a:p>
        </p:txBody>
      </p:sp>
      <p:pic>
        <p:nvPicPr>
          <p:cNvPr id="2050" name="Picture 2" descr="http://product-images.www8-hp.com/digmedialib/prodimg/lowres/c0416557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810000"/>
            <a:ext cx="3195905"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54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AES</a:t>
            </a:r>
          </a:p>
        </p:txBody>
      </p:sp>
      <p:sp>
        <p:nvSpPr>
          <p:cNvPr id="3" name="Content Placeholder 2"/>
          <p:cNvSpPr>
            <a:spLocks noGrp="1"/>
          </p:cNvSpPr>
          <p:nvPr>
            <p:ph idx="1"/>
          </p:nvPr>
        </p:nvSpPr>
        <p:spPr>
          <a:xfrm>
            <a:off x="457200" y="1600200"/>
            <a:ext cx="8229600" cy="4325112"/>
          </a:xfrm>
        </p:spPr>
        <p:txBody>
          <a:bodyPr/>
          <a:lstStyle/>
          <a:p>
            <a:r>
              <a:rPr lang="en-US" dirty="0"/>
              <a:t>What is it?</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p:txBody>
      </p:sp>
      <p:sp>
        <p:nvSpPr>
          <p:cNvPr id="4" name="TextBox 3"/>
          <p:cNvSpPr txBox="1"/>
          <p:nvPr/>
        </p:nvSpPr>
        <p:spPr>
          <a:xfrm>
            <a:off x="152400" y="2362200"/>
            <a:ext cx="8305800" cy="4154984"/>
          </a:xfrm>
          <a:prstGeom prst="rect">
            <a:avLst/>
          </a:prstGeom>
          <a:noFill/>
        </p:spPr>
        <p:txBody>
          <a:bodyPr wrap="square" rtlCol="0">
            <a:spAutoFit/>
          </a:bodyPr>
          <a:lstStyle/>
          <a:p>
            <a:pPr marL="800100" lvl="1" indent="-342900" algn="just">
              <a:buFont typeface="Wingdings" panose="05000000000000000000" pitchFamily="2" charset="2"/>
              <a:buChar char="Ø"/>
            </a:pPr>
            <a:r>
              <a:rPr lang="en-US" sz="2400" dirty="0"/>
              <a:t>Computer Security Standard approved by Federal Information   Processing Standards (FIPS) that can be used to protect electronic data.</a:t>
            </a:r>
          </a:p>
          <a:p>
            <a:pPr marL="411480" lvl="1" indent="0" algn="just">
              <a:buNone/>
            </a:pPr>
            <a:endParaRPr lang="en-US" sz="2400" dirty="0"/>
          </a:p>
          <a:p>
            <a:pPr marL="800100" lvl="1" indent="-342900" algn="just">
              <a:buFont typeface="Wingdings" panose="05000000000000000000" pitchFamily="2" charset="2"/>
              <a:buChar char="Ø"/>
            </a:pPr>
            <a:r>
              <a:rPr lang="en-US" sz="2400" dirty="0"/>
              <a:t>The AES algorithm is capable of using cryptographic keys of 128, 192, and 256 bits to encrypt and decrypt data in blocks of 128 bits. </a:t>
            </a:r>
          </a:p>
          <a:p>
            <a:pPr lvl="1" algn="just"/>
            <a:endParaRPr lang="en-US" sz="2400" dirty="0"/>
          </a:p>
          <a:p>
            <a:pPr marL="800100" lvl="1" indent="-342900" algn="just">
              <a:buFont typeface="Wingdings" panose="05000000000000000000" pitchFamily="2" charset="2"/>
              <a:buChar char="Ø"/>
            </a:pPr>
            <a:r>
              <a:rPr lang="en-US" sz="2400" dirty="0"/>
              <a:t>It is also included in the ISO/IEC 18033-3 standard which specifies block ciphers for the purpose of data confidentiality.</a:t>
            </a:r>
          </a:p>
        </p:txBody>
      </p:sp>
    </p:spTree>
    <p:extLst>
      <p:ext uri="{BB962C8B-B14F-4D97-AF65-F5344CB8AC3E}">
        <p14:creationId xmlns:p14="http://schemas.microsoft.com/office/powerpoint/2010/main" val="1698302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AES</a:t>
            </a:r>
          </a:p>
        </p:txBody>
      </p:sp>
      <p:sp>
        <p:nvSpPr>
          <p:cNvPr id="3" name="Content Placeholder 2"/>
          <p:cNvSpPr>
            <a:spLocks noGrp="1"/>
          </p:cNvSpPr>
          <p:nvPr>
            <p:ph idx="1"/>
          </p:nvPr>
        </p:nvSpPr>
        <p:spPr>
          <a:xfrm>
            <a:off x="457200" y="1600200"/>
            <a:ext cx="8229600" cy="4325112"/>
          </a:xfrm>
        </p:spPr>
        <p:txBody>
          <a:bodyPr/>
          <a:lstStyle/>
          <a:p>
            <a:r>
              <a:rPr lang="en-US" dirty="0"/>
              <a:t>What is it?</a:t>
            </a:r>
          </a:p>
          <a:p>
            <a:pPr marL="109728" indent="0">
              <a:buNone/>
            </a:pPr>
            <a:endParaRPr lang="en-US" dirty="0"/>
          </a:p>
          <a:p>
            <a:pPr marL="109728" indent="0" algn="just">
              <a:buNone/>
            </a:pPr>
            <a:r>
              <a:rPr lang="en-US" sz="1800" dirty="0"/>
              <a:t>AES is based on the Rijndael algorithm, which is a symmetric iterated block cipher. The block length is 128 bits and key lengths can be 128, 192, or 256 bits.</a:t>
            </a:r>
          </a:p>
          <a:p>
            <a:pPr marL="109728" indent="0">
              <a:buNone/>
            </a:pPr>
            <a:endParaRPr lang="en-US" dirty="0"/>
          </a:p>
          <a:p>
            <a:pPr marL="109728" indent="0">
              <a:buNone/>
            </a:pPr>
            <a:endParaRPr lang="en-US" dirty="0"/>
          </a:p>
          <a:p>
            <a:pPr marL="109728" indent="0">
              <a:buNone/>
            </a:pPr>
            <a:endParaRPr lang="en-US" dirty="0"/>
          </a:p>
        </p:txBody>
      </p:sp>
      <p:sp>
        <p:nvSpPr>
          <p:cNvPr id="4" name="Rounded Rectangle 3"/>
          <p:cNvSpPr/>
          <p:nvPr/>
        </p:nvSpPr>
        <p:spPr>
          <a:xfrm>
            <a:off x="3657600" y="4114800"/>
            <a:ext cx="1905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076700" y="4432012"/>
            <a:ext cx="1066800" cy="584775"/>
          </a:xfrm>
          <a:prstGeom prst="rect">
            <a:avLst/>
          </a:prstGeom>
          <a:noFill/>
        </p:spPr>
        <p:txBody>
          <a:bodyPr wrap="square" rtlCol="0">
            <a:spAutoFit/>
          </a:bodyPr>
          <a:lstStyle/>
          <a:p>
            <a:r>
              <a:rPr lang="en-US" sz="3200" dirty="0">
                <a:solidFill>
                  <a:schemeClr val="bg1"/>
                </a:solidFill>
              </a:rPr>
              <a:t>AES</a:t>
            </a:r>
          </a:p>
        </p:txBody>
      </p:sp>
      <p:cxnSp>
        <p:nvCxnSpPr>
          <p:cNvPr id="7" name="Straight Arrow Connector 6"/>
          <p:cNvCxnSpPr>
            <a:endCxn id="4" idx="1"/>
          </p:cNvCxnSpPr>
          <p:nvPr/>
        </p:nvCxnSpPr>
        <p:spPr>
          <a:xfrm>
            <a:off x="2667000" y="4038600"/>
            <a:ext cx="990600" cy="6858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6"/>
          <p:cNvCxnSpPr>
            <a:endCxn id="4" idx="1"/>
          </p:cNvCxnSpPr>
          <p:nvPr/>
        </p:nvCxnSpPr>
        <p:spPr>
          <a:xfrm flipV="1">
            <a:off x="2667000" y="4724400"/>
            <a:ext cx="990600" cy="7620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p:cNvCxnSpPr>
          <p:nvPr/>
        </p:nvCxnSpPr>
        <p:spPr>
          <a:xfrm flipV="1">
            <a:off x="5562600" y="4724399"/>
            <a:ext cx="10668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1500" y="3688318"/>
            <a:ext cx="990600" cy="381000"/>
          </a:xfrm>
          <a:prstGeom prst="rect">
            <a:avLst/>
          </a:prstGeom>
          <a:noFill/>
        </p:spPr>
        <p:txBody>
          <a:bodyPr wrap="square" rtlCol="0">
            <a:spAutoFit/>
          </a:bodyPr>
          <a:lstStyle/>
          <a:p>
            <a:r>
              <a:rPr lang="en-US" dirty="0"/>
              <a:t>Data</a:t>
            </a:r>
          </a:p>
        </p:txBody>
      </p:sp>
      <p:sp>
        <p:nvSpPr>
          <p:cNvPr id="17" name="TextBox 16"/>
          <p:cNvSpPr txBox="1"/>
          <p:nvPr/>
        </p:nvSpPr>
        <p:spPr>
          <a:xfrm>
            <a:off x="1371600" y="5269468"/>
            <a:ext cx="990600" cy="369332"/>
          </a:xfrm>
          <a:prstGeom prst="rect">
            <a:avLst/>
          </a:prstGeom>
          <a:noFill/>
        </p:spPr>
        <p:txBody>
          <a:bodyPr wrap="square" rtlCol="0">
            <a:spAutoFit/>
          </a:bodyPr>
          <a:lstStyle/>
          <a:p>
            <a:r>
              <a:rPr lang="en-US" dirty="0"/>
              <a:t>Key</a:t>
            </a:r>
          </a:p>
        </p:txBody>
      </p:sp>
      <p:sp>
        <p:nvSpPr>
          <p:cNvPr id="18" name="TextBox 17"/>
          <p:cNvSpPr txBox="1"/>
          <p:nvPr/>
        </p:nvSpPr>
        <p:spPr>
          <a:xfrm>
            <a:off x="6400800" y="4382869"/>
            <a:ext cx="1447800" cy="646331"/>
          </a:xfrm>
          <a:prstGeom prst="rect">
            <a:avLst/>
          </a:prstGeom>
          <a:noFill/>
        </p:spPr>
        <p:txBody>
          <a:bodyPr wrap="square" rtlCol="0">
            <a:spAutoFit/>
          </a:bodyPr>
          <a:lstStyle/>
          <a:p>
            <a:pPr algn="ctr"/>
            <a:r>
              <a:rPr lang="en-US" dirty="0"/>
              <a:t>Ciphered Data</a:t>
            </a:r>
          </a:p>
        </p:txBody>
      </p:sp>
      <p:sp>
        <p:nvSpPr>
          <p:cNvPr id="19" name="Rectangle 18"/>
          <p:cNvSpPr/>
          <p:nvPr/>
        </p:nvSpPr>
        <p:spPr>
          <a:xfrm>
            <a:off x="1219200" y="3810000"/>
            <a:ext cx="457200" cy="304800"/>
          </a:xfrm>
          <a:prstGeom prst="rect">
            <a:avLst/>
          </a:prstGeom>
          <a:solidFill>
            <a:schemeClr val="accent4">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676400" y="3810000"/>
            <a:ext cx="457200" cy="304800"/>
          </a:xfrm>
          <a:prstGeom prst="rect">
            <a:avLst/>
          </a:prstGeom>
          <a:solidFill>
            <a:schemeClr val="accent4">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133600" y="3810000"/>
            <a:ext cx="457200" cy="304800"/>
          </a:xfrm>
          <a:prstGeom prst="rect">
            <a:avLst/>
          </a:prstGeom>
          <a:solidFill>
            <a:schemeClr val="accent4">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190625" y="3780258"/>
            <a:ext cx="609600" cy="369332"/>
          </a:xfrm>
          <a:prstGeom prst="rect">
            <a:avLst/>
          </a:prstGeom>
          <a:noFill/>
        </p:spPr>
        <p:txBody>
          <a:bodyPr wrap="square" rtlCol="0">
            <a:spAutoFit/>
          </a:bodyPr>
          <a:lstStyle/>
          <a:p>
            <a:r>
              <a:rPr lang="en-US" dirty="0"/>
              <a:t>128</a:t>
            </a:r>
          </a:p>
        </p:txBody>
      </p:sp>
      <p:sp>
        <p:nvSpPr>
          <p:cNvPr id="23" name="TextBox 22"/>
          <p:cNvSpPr txBox="1"/>
          <p:nvPr/>
        </p:nvSpPr>
        <p:spPr>
          <a:xfrm>
            <a:off x="1649730" y="3780258"/>
            <a:ext cx="609600" cy="369332"/>
          </a:xfrm>
          <a:prstGeom prst="rect">
            <a:avLst/>
          </a:prstGeom>
          <a:noFill/>
        </p:spPr>
        <p:txBody>
          <a:bodyPr wrap="square" rtlCol="0">
            <a:spAutoFit/>
          </a:bodyPr>
          <a:lstStyle/>
          <a:p>
            <a:r>
              <a:rPr lang="en-US" dirty="0"/>
              <a:t>128</a:t>
            </a:r>
          </a:p>
        </p:txBody>
      </p:sp>
      <p:sp>
        <p:nvSpPr>
          <p:cNvPr id="24" name="TextBox 23"/>
          <p:cNvSpPr txBox="1"/>
          <p:nvPr/>
        </p:nvSpPr>
        <p:spPr>
          <a:xfrm>
            <a:off x="2091690" y="3780258"/>
            <a:ext cx="609600" cy="369332"/>
          </a:xfrm>
          <a:prstGeom prst="rect">
            <a:avLst/>
          </a:prstGeom>
          <a:noFill/>
        </p:spPr>
        <p:txBody>
          <a:bodyPr wrap="square" rtlCol="0">
            <a:spAutoFit/>
          </a:bodyPr>
          <a:lstStyle/>
          <a:p>
            <a:r>
              <a:rPr lang="en-US" dirty="0"/>
              <a:t>128</a:t>
            </a:r>
          </a:p>
        </p:txBody>
      </p:sp>
      <p:pic>
        <p:nvPicPr>
          <p:cNvPr id="1026" name="Picture 2" descr="http://www.clker.com/cliparts/9/z/c/c/o/S/key-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906" y="5205412"/>
            <a:ext cx="572989" cy="585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digopaul.com/wp-content/uploads/related_images/2015/09/10/ciphered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016"/>
          <a:stretch/>
        </p:blipFill>
        <p:spPr bwMode="auto">
          <a:xfrm>
            <a:off x="7673175" y="4185785"/>
            <a:ext cx="812910" cy="89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41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1828800"/>
            <a:ext cx="1828800" cy="838200"/>
          </a:xfrm>
          <a:prstGeom prst="rect">
            <a:avLst/>
          </a:prstGeom>
          <a:noFill/>
        </p:spPr>
        <p:txBody>
          <a:bodyPr wrap="square" rtlCol="0">
            <a:spAutoFit/>
          </a:bodyPr>
          <a:lstStyle/>
          <a:p>
            <a:endParaRPr lang="en-US" dirty="0"/>
          </a:p>
        </p:txBody>
      </p:sp>
      <p:sp>
        <p:nvSpPr>
          <p:cNvPr id="8" name="Title 7"/>
          <p:cNvSpPr>
            <a:spLocks noGrp="1"/>
          </p:cNvSpPr>
          <p:nvPr>
            <p:ph type="title"/>
          </p:nvPr>
        </p:nvSpPr>
        <p:spPr/>
        <p:txBody>
          <a:bodyPr/>
          <a:lstStyle/>
          <a:p>
            <a:r>
              <a:rPr lang="en-US" dirty="0"/>
              <a:t>Standards and Regulations</a:t>
            </a:r>
          </a:p>
        </p:txBody>
      </p:sp>
      <p:sp>
        <p:nvSpPr>
          <p:cNvPr id="9" name="Content Placeholder 8"/>
          <p:cNvSpPr>
            <a:spLocks noGrp="1"/>
          </p:cNvSpPr>
          <p:nvPr>
            <p:ph idx="1"/>
          </p:nvPr>
        </p:nvSpPr>
        <p:spPr/>
        <p:txBody>
          <a:bodyPr/>
          <a:lstStyle/>
          <a:p>
            <a:pPr marL="624078" indent="-514350">
              <a:buFont typeface="+mj-lt"/>
              <a:buAutoNum type="arabicPeriod"/>
            </a:pPr>
            <a:r>
              <a:rPr lang="en-US" dirty="0"/>
              <a:t>FCC – Part 15</a:t>
            </a:r>
          </a:p>
          <a:p>
            <a:pPr marL="624078" indent="-514350">
              <a:buFont typeface="+mj-lt"/>
              <a:buAutoNum type="arabicPeriod"/>
            </a:pPr>
            <a:r>
              <a:rPr lang="en-US" dirty="0"/>
              <a:t>Advanced Encryption Standard</a:t>
            </a:r>
          </a:p>
          <a:p>
            <a:pPr marL="624078" indent="-514350">
              <a:buFont typeface="+mj-lt"/>
              <a:buAutoNum type="arabicPeriod"/>
            </a:pPr>
            <a:endParaRPr lang="en-US" dirty="0"/>
          </a:p>
          <a:p>
            <a:pPr marL="624078" indent="-514350">
              <a:buFont typeface="+mj-lt"/>
              <a:buAutoNum type="arabicPeriod"/>
            </a:pPr>
            <a:endParaRPr lang="en-US" dirty="0"/>
          </a:p>
          <a:p>
            <a:pPr marL="624078" indent="-514350"/>
            <a:r>
              <a:rPr lang="en-US" dirty="0"/>
              <a:t>Description</a:t>
            </a:r>
          </a:p>
          <a:p>
            <a:pPr marL="624078" indent="-514350"/>
            <a:r>
              <a:rPr lang="en-US" dirty="0"/>
              <a:t>Prescriptions and Standards</a:t>
            </a:r>
          </a:p>
          <a:p>
            <a:pPr marL="624078" indent="-514350"/>
            <a:r>
              <a:rPr lang="en-US" dirty="0"/>
              <a:t>Application to Project</a:t>
            </a:r>
          </a:p>
        </p:txBody>
      </p:sp>
    </p:spTree>
    <p:extLst>
      <p:ext uri="{BB962C8B-B14F-4D97-AF65-F5344CB8AC3E}">
        <p14:creationId xmlns:p14="http://schemas.microsoft.com/office/powerpoint/2010/main" val="410726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AES</a:t>
            </a:r>
          </a:p>
        </p:txBody>
      </p:sp>
      <p:sp>
        <p:nvSpPr>
          <p:cNvPr id="3" name="Content Placeholder 2"/>
          <p:cNvSpPr>
            <a:spLocks noGrp="1"/>
          </p:cNvSpPr>
          <p:nvPr>
            <p:ph idx="1"/>
          </p:nvPr>
        </p:nvSpPr>
        <p:spPr>
          <a:xfrm>
            <a:off x="457200" y="1600200"/>
            <a:ext cx="8229600" cy="3733800"/>
          </a:xfrm>
        </p:spPr>
        <p:txBody>
          <a:bodyPr/>
          <a:lstStyle/>
          <a:p>
            <a:r>
              <a:rPr lang="en-US" dirty="0"/>
              <a:t>Applicable product or market</a:t>
            </a:r>
          </a:p>
          <a:p>
            <a:pPr marL="109728" indent="0">
              <a:buNone/>
            </a:pPr>
            <a:endParaRPr lang="en-US" dirty="0"/>
          </a:p>
          <a:p>
            <a:pPr marL="452628" lvl="1" indent="-342900" algn="just">
              <a:buClr>
                <a:schemeClr val="accent3"/>
              </a:buClr>
              <a:buFont typeface="Wingdings" panose="05000000000000000000" pitchFamily="2" charset="2"/>
              <a:buChar char="Ø"/>
            </a:pPr>
            <a:r>
              <a:rPr lang="en-US" sz="2000" dirty="0">
                <a:solidFill>
                  <a:schemeClr val="tx1"/>
                </a:solidFill>
              </a:rPr>
              <a:t>The algorithm specified in this standard may be implemented in  software, firmware, hardware, or any combination thereof. </a:t>
            </a:r>
          </a:p>
          <a:p>
            <a:pPr marL="452628" lvl="1" indent="-342900" algn="just">
              <a:buClr>
                <a:schemeClr val="accent3"/>
              </a:buClr>
              <a:buFont typeface="Wingdings" panose="05000000000000000000" pitchFamily="2" charset="2"/>
              <a:buChar char="Ø"/>
            </a:pPr>
            <a:r>
              <a:rPr lang="en-US" sz="2000" dirty="0">
                <a:solidFill>
                  <a:schemeClr val="tx1"/>
                </a:solidFill>
              </a:rPr>
              <a:t>Used by Federal departments for information that requires cryptographic protection. </a:t>
            </a:r>
          </a:p>
          <a:p>
            <a:pPr marL="452628" lvl="1" indent="-342900" algn="just">
              <a:buClr>
                <a:schemeClr val="accent3"/>
              </a:buClr>
              <a:buFont typeface="Wingdings" panose="05000000000000000000" pitchFamily="2" charset="2"/>
              <a:buChar char="Ø"/>
            </a:pPr>
            <a:r>
              <a:rPr lang="en-US" sz="2000" dirty="0">
                <a:solidFill>
                  <a:schemeClr val="tx1"/>
                </a:solidFill>
              </a:rPr>
              <a:t>Successful use by the U.S. government led to widespread use in the private sector, leading AES to become the most popular algorithm used in symmetric key cryptography</a:t>
            </a:r>
          </a:p>
          <a:p>
            <a:pPr marL="109728" indent="0">
              <a:buNone/>
            </a:pPr>
            <a:endParaRPr lang="en-US" dirty="0"/>
          </a:p>
          <a:p>
            <a:pPr marL="109728" indent="0">
              <a:buNone/>
            </a:pPr>
            <a:endParaRPr lang="en-US" dirty="0"/>
          </a:p>
          <a:p>
            <a:pPr marL="109728" indent="0">
              <a:buNone/>
            </a:pPr>
            <a:endParaRPr lang="en-US" dirty="0"/>
          </a:p>
        </p:txBody>
      </p:sp>
      <p:pic>
        <p:nvPicPr>
          <p:cNvPr id="5122" name="Picture 2" descr="http://pcsecrets.ru/wp-content/uploads/2015/02/7z.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486400"/>
            <a:ext cx="1416764" cy="10334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osxdaily.com/wp-content/uploads/2013/10/ntfs-write-mac-osx.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0411" y="5334000"/>
            <a:ext cx="1382077" cy="13820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ockstar Advanced Game Engine.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935" y="5700713"/>
            <a:ext cx="1931956" cy="81914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vignette3.wikia.nocookie.net/logopedia/images/8/80/180px-Intel_Inside_2011-Present.png/revision/latest?cb=201304141452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7338" y="5334000"/>
            <a:ext cx="1738797" cy="130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65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AES</a:t>
            </a:r>
          </a:p>
        </p:txBody>
      </p:sp>
      <p:sp>
        <p:nvSpPr>
          <p:cNvPr id="3" name="Content Placeholder 2"/>
          <p:cNvSpPr>
            <a:spLocks noGrp="1"/>
          </p:cNvSpPr>
          <p:nvPr>
            <p:ph idx="1"/>
          </p:nvPr>
        </p:nvSpPr>
        <p:spPr>
          <a:xfrm>
            <a:off x="457200" y="1600200"/>
            <a:ext cx="8229600" cy="4800600"/>
          </a:xfrm>
        </p:spPr>
        <p:txBody>
          <a:bodyPr>
            <a:normAutofit/>
          </a:bodyPr>
          <a:lstStyle/>
          <a:p>
            <a:r>
              <a:rPr lang="en-US" dirty="0"/>
              <a:t>Main prescriptions and standards</a:t>
            </a:r>
          </a:p>
          <a:p>
            <a:pPr marL="109728" indent="0">
              <a:buNone/>
            </a:pPr>
            <a:endParaRPr lang="en-US" dirty="0"/>
          </a:p>
          <a:p>
            <a:pPr algn="just">
              <a:buFont typeface="Wingdings" panose="05000000000000000000" pitchFamily="2" charset="2"/>
              <a:buChar char="Ø"/>
            </a:pPr>
            <a:r>
              <a:rPr lang="en-US" sz="2000" dirty="0"/>
              <a:t>Variations of Rijndael that can operate on block sizes larger than 128 bits are not included in the actual standard.</a:t>
            </a:r>
          </a:p>
          <a:p>
            <a:pPr marL="109728" indent="0" algn="just">
              <a:buNone/>
            </a:pPr>
            <a:endParaRPr lang="en-US" sz="2000" dirty="0"/>
          </a:p>
          <a:p>
            <a:pPr algn="just">
              <a:buFont typeface="Wingdings" panose="05000000000000000000" pitchFamily="2" charset="2"/>
              <a:buChar char="Ø"/>
            </a:pPr>
            <a:r>
              <a:rPr lang="en-US" sz="2000" dirty="0"/>
              <a:t>Certain cryptographic devices and technical data regarding them are subject to Federal export controls. </a:t>
            </a:r>
          </a:p>
          <a:p>
            <a:pPr marL="109728" indent="0" algn="just">
              <a:buNone/>
            </a:pPr>
            <a:endParaRPr lang="en-US" dirty="0"/>
          </a:p>
          <a:p>
            <a:pPr algn="just">
              <a:buFont typeface="Wingdings" panose="05000000000000000000" pitchFamily="2" charset="2"/>
              <a:buChar char="Ø"/>
            </a:pPr>
            <a:r>
              <a:rPr lang="en-US" sz="2000" dirty="0"/>
              <a:t>Exports of cryptographic modules implementing this standard and technical data regarding them must comply with Federal regulations and be licensed by the Bureau of Export Administration of the U.S. Department of Commerce. </a:t>
            </a:r>
          </a:p>
        </p:txBody>
      </p:sp>
    </p:spTree>
    <p:extLst>
      <p:ext uri="{BB962C8B-B14F-4D97-AF65-F5344CB8AC3E}">
        <p14:creationId xmlns:p14="http://schemas.microsoft.com/office/powerpoint/2010/main" val="329217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AES</a:t>
            </a:r>
          </a:p>
        </p:txBody>
      </p:sp>
      <p:sp>
        <p:nvSpPr>
          <p:cNvPr id="3" name="Content Placeholder 2"/>
          <p:cNvSpPr>
            <a:spLocks noGrp="1"/>
          </p:cNvSpPr>
          <p:nvPr>
            <p:ph idx="1"/>
          </p:nvPr>
        </p:nvSpPr>
        <p:spPr>
          <a:xfrm>
            <a:off x="457200" y="1600200"/>
            <a:ext cx="8229600" cy="4325112"/>
          </a:xfrm>
        </p:spPr>
        <p:txBody>
          <a:bodyPr>
            <a:normAutofit/>
          </a:bodyPr>
          <a:lstStyle/>
          <a:p>
            <a:r>
              <a:rPr lang="en-US" dirty="0"/>
              <a:t>Application to our project</a:t>
            </a:r>
          </a:p>
          <a:p>
            <a:endParaRPr lang="en-US" dirty="0"/>
          </a:p>
          <a:p>
            <a:pPr>
              <a:buFont typeface="Wingdings" panose="05000000000000000000" pitchFamily="2" charset="2"/>
              <a:buChar char="Ø"/>
            </a:pPr>
            <a:r>
              <a:rPr lang="en-US" sz="2400" dirty="0"/>
              <a:t> </a:t>
            </a:r>
            <a:r>
              <a:rPr lang="en-US" sz="2000" dirty="0"/>
              <a:t>XBee Digimesh Pro 900 adapter supports 128-bit AES encryption</a:t>
            </a:r>
          </a:p>
          <a:p>
            <a:pPr>
              <a:buFont typeface="Wingdings" panose="05000000000000000000" pitchFamily="2" charset="2"/>
              <a:buChar char="Ø"/>
            </a:pPr>
            <a:r>
              <a:rPr lang="en-US" sz="2000" dirty="0"/>
              <a:t> Setting an identical 16 byte key network security key value on all  devices allows exchange of encrypted data through the network </a:t>
            </a:r>
          </a:p>
          <a:p>
            <a:pPr>
              <a:buFont typeface="Wingdings" panose="05000000000000000000" pitchFamily="2" charset="2"/>
              <a:buChar char="Ø"/>
            </a:pPr>
            <a:r>
              <a:rPr lang="en-US" sz="2000" dirty="0"/>
              <a:t> These features are accessed via AT Commands (Hayes Command  Set)</a:t>
            </a:r>
            <a:endParaRPr lang="en-US" dirty="0"/>
          </a:p>
        </p:txBody>
      </p:sp>
      <p:pic>
        <p:nvPicPr>
          <p:cNvPr id="4" name="Shape 287"/>
          <p:cNvPicPr preferRelativeResize="0"/>
          <p:nvPr/>
        </p:nvPicPr>
        <p:blipFill>
          <a:blip r:embed="rId2">
            <a:alphaModFix/>
          </a:blip>
          <a:stretch>
            <a:fillRect/>
          </a:stretch>
        </p:blipFill>
        <p:spPr>
          <a:xfrm>
            <a:off x="476250" y="4648200"/>
            <a:ext cx="8191500" cy="1695450"/>
          </a:xfrm>
          <a:prstGeom prst="rect">
            <a:avLst/>
          </a:prstGeom>
          <a:noFill/>
          <a:ln>
            <a:noFill/>
          </a:ln>
        </p:spPr>
      </p:pic>
    </p:spTree>
    <p:extLst>
      <p:ext uri="{BB962C8B-B14F-4D97-AF65-F5344CB8AC3E}">
        <p14:creationId xmlns:p14="http://schemas.microsoft.com/office/powerpoint/2010/main" val="156463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2000" dirty="0"/>
              <a:t>https://transition.fcc.gov/Bureaus/Engineering_Technology/Documents/bulletins/oet63/oet63rev.pdf</a:t>
            </a:r>
          </a:p>
          <a:p>
            <a:pPr marL="109728" indent="0">
              <a:buNone/>
            </a:pPr>
            <a:endParaRPr lang="en-US" sz="2000" dirty="0"/>
          </a:p>
          <a:p>
            <a:r>
              <a:rPr lang="en-US" sz="2000" dirty="0"/>
              <a:t>https://apps.fcc.gov/kdb/GetAttachment.html?id=QRSnt%2BM%2Fe%2BNFOLVllOMypQ%3D%3D</a:t>
            </a:r>
          </a:p>
          <a:p>
            <a:pPr marL="109728" indent="0">
              <a:buNone/>
            </a:pPr>
            <a:endParaRPr lang="en-US" sz="2000" dirty="0"/>
          </a:p>
          <a:p>
            <a:r>
              <a:rPr lang="en-US" sz="2000" dirty="0"/>
              <a:t>http://csrc.nist.gov/publications/fips/fips197/fips-197.pdf</a:t>
            </a:r>
          </a:p>
          <a:p>
            <a:endParaRPr lang="en-US" sz="2000" dirty="0"/>
          </a:p>
          <a:p>
            <a:r>
              <a:rPr lang="en-US" sz="2000" dirty="0"/>
              <a:t>https://www.youtube.com/watch?v=MK0SrxBC1xs</a:t>
            </a:r>
          </a:p>
        </p:txBody>
      </p:sp>
    </p:spTree>
    <p:extLst>
      <p:ext uri="{BB962C8B-B14F-4D97-AF65-F5344CB8AC3E}">
        <p14:creationId xmlns:p14="http://schemas.microsoft.com/office/powerpoint/2010/main" val="4001885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330006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644960"/>
            <a:ext cx="8492464" cy="2213040"/>
          </a:xfrm>
          <a:prstGeom prst="rect">
            <a:avLst/>
          </a:prstGeom>
        </p:spPr>
      </p:pic>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34500" y="4267200"/>
            <a:ext cx="7589520" cy="914400"/>
          </a:xfrm>
          <a:prstGeom prst="rect">
            <a:avLst/>
          </a:prstGeom>
        </p:spPr>
      </p:pic>
      <p:sp>
        <p:nvSpPr>
          <p:cNvPr id="5" name="Title 4"/>
          <p:cNvSpPr>
            <a:spLocks noGrp="1"/>
          </p:cNvSpPr>
          <p:nvPr>
            <p:ph type="title"/>
          </p:nvPr>
        </p:nvSpPr>
        <p:spPr/>
        <p:txBody>
          <a:bodyPr/>
          <a:lstStyle/>
          <a:p>
            <a:r>
              <a:rPr lang="en-US" dirty="0"/>
              <a:t>FCC Part 15 – What is it?</a:t>
            </a:r>
          </a:p>
        </p:txBody>
      </p:sp>
      <p:sp>
        <p:nvSpPr>
          <p:cNvPr id="7" name="Content Placeholder 6"/>
          <p:cNvSpPr>
            <a:spLocks noGrp="1"/>
          </p:cNvSpPr>
          <p:nvPr>
            <p:ph idx="1"/>
          </p:nvPr>
        </p:nvSpPr>
        <p:spPr>
          <a:xfrm>
            <a:off x="457200" y="2133600"/>
            <a:ext cx="8229600" cy="2093976"/>
          </a:xfrm>
        </p:spPr>
        <p:txBody>
          <a:bodyPr>
            <a:normAutofit fontScale="92500"/>
          </a:bodyPr>
          <a:lstStyle/>
          <a:p>
            <a:r>
              <a:rPr lang="en-US" sz="2600" dirty="0"/>
              <a:t>Federal Communications Commission (FCC) has rules to limit the interference to licensed transmitters by low-power, non-licensed transmitters. </a:t>
            </a:r>
          </a:p>
          <a:p>
            <a:r>
              <a:rPr lang="en-US" sz="2600" dirty="0"/>
              <a:t>These non-licensed transmitters must comply with the regulations of Part 15 of the FCC rules.</a:t>
            </a:r>
          </a:p>
          <a:p>
            <a:endParaRPr lang="en-US" dirty="0"/>
          </a:p>
        </p:txBody>
      </p:sp>
    </p:spTree>
    <p:extLst>
      <p:ext uri="{BB962C8B-B14F-4D97-AF65-F5344CB8AC3E}">
        <p14:creationId xmlns:p14="http://schemas.microsoft.com/office/powerpoint/2010/main" val="350276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Applicable Product and Market</a:t>
            </a:r>
          </a:p>
        </p:txBody>
      </p:sp>
      <p:pic>
        <p:nvPicPr>
          <p:cNvPr id="4100" name="Picture 4" descr="http://1m5rjm4bgenp2600za110opvl3h.wpengine.netdna-cdn.com/files/2014/09/icon_138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457" y="31242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stretch>
            <a:fillRect/>
          </a:stretch>
        </p:blipFill>
        <p:spPr>
          <a:xfrm>
            <a:off x="3781657" y="3340894"/>
            <a:ext cx="2034712" cy="2081212"/>
          </a:xfrm>
          <a:prstGeom prst="rect">
            <a:avLst/>
          </a:prstGeom>
        </p:spPr>
      </p:pic>
      <p:pic>
        <p:nvPicPr>
          <p:cNvPr id="4104" name="Picture 8" descr="http://simpleicon.com/wp-content/uploads/wif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825" y="3197224"/>
            <a:ext cx="2441575" cy="244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5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1143000"/>
            <a:ext cx="8229600" cy="1066800"/>
          </a:xfrm>
          <a:prstGeom prst="rect">
            <a:avLst/>
          </a:prstGeom>
        </p:spPr>
        <p:txBody>
          <a:bodyPr lIns="91425" tIns="91425" rIns="91425" bIns="91425" anchor="ctr" anchorCtr="0">
            <a:noAutofit/>
          </a:bodyPr>
          <a:lstStyle/>
          <a:p>
            <a:pPr lvl="0">
              <a:spcBef>
                <a:spcPts val="0"/>
              </a:spcBef>
              <a:buNone/>
            </a:pPr>
            <a:r>
              <a:rPr lang="en-IN" dirty="0"/>
              <a:t>Unlicensed Operation</a:t>
            </a:r>
          </a:p>
        </p:txBody>
      </p:sp>
      <p:sp>
        <p:nvSpPr>
          <p:cNvPr id="143" name="Shape 143"/>
          <p:cNvSpPr txBox="1">
            <a:spLocks noGrp="1"/>
          </p:cNvSpPr>
          <p:nvPr>
            <p:ph type="body" idx="1"/>
          </p:nvPr>
        </p:nvSpPr>
        <p:spPr>
          <a:xfrm>
            <a:off x="457200" y="2249424"/>
            <a:ext cx="8229600" cy="4325100"/>
          </a:xfrm>
          <a:prstGeom prst="rect">
            <a:avLst/>
          </a:prstGeom>
        </p:spPr>
        <p:txBody>
          <a:bodyPr lIns="91425" tIns="91425" rIns="91425" bIns="91425" anchor="t" anchorCtr="0">
            <a:noAutofit/>
          </a:bodyPr>
          <a:lstStyle/>
          <a:p>
            <a:pPr marL="457200" lvl="0" indent="-381000" rtl="0">
              <a:spcBef>
                <a:spcPts val="0"/>
              </a:spcBef>
              <a:buSzPct val="100000"/>
            </a:pPr>
            <a:r>
              <a:rPr lang="en-IN" sz="2400" dirty="0"/>
              <a:t>Certain bands within the RF spectrum are available for “unlicensed” operation (ISM)</a:t>
            </a:r>
          </a:p>
          <a:p>
            <a:pPr marL="457200" lvl="0" indent="-381000" rtl="0">
              <a:spcBef>
                <a:spcPts val="0"/>
              </a:spcBef>
              <a:buSzPct val="100000"/>
            </a:pPr>
            <a:r>
              <a:rPr lang="en-IN" sz="2400" dirty="0"/>
              <a:t>The manufacturer of a product designed for “unlicensed” operation is not exempt from testing and/or certification</a:t>
            </a:r>
          </a:p>
          <a:p>
            <a:pPr marL="457200" lvl="0" indent="-381000" rtl="0">
              <a:spcBef>
                <a:spcPts val="0"/>
              </a:spcBef>
              <a:buSzPct val="100000"/>
            </a:pPr>
            <a:r>
              <a:rPr lang="en-IN" sz="2400" dirty="0"/>
              <a:t>Both the transmitter and receiver must be tested by a qualified testing laboratory</a:t>
            </a:r>
          </a:p>
          <a:p>
            <a:pPr marL="457200" lvl="0" indent="-381000" rtl="0">
              <a:spcBef>
                <a:spcPts val="0"/>
              </a:spcBef>
              <a:buSzPct val="100000"/>
            </a:pPr>
            <a:r>
              <a:rPr lang="en-IN" sz="2400" dirty="0"/>
              <a:t>Once the necessary approvals are received, the end user can then operate the product without further obligation or licensing</a:t>
            </a:r>
          </a:p>
          <a:p>
            <a:pPr lvl="0">
              <a:spcBef>
                <a:spcPts val="0"/>
              </a:spcBef>
              <a:buNone/>
            </a:pPr>
            <a:endParaRPr dirty="0"/>
          </a:p>
        </p:txBody>
      </p:sp>
    </p:spTree>
    <p:extLst>
      <p:ext uri="{BB962C8B-B14F-4D97-AF65-F5344CB8AC3E}">
        <p14:creationId xmlns:p14="http://schemas.microsoft.com/office/powerpoint/2010/main" val="3770538021"/>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1143000"/>
            <a:ext cx="8229600" cy="1066800"/>
          </a:xfrm>
          <a:prstGeom prst="rect">
            <a:avLst/>
          </a:prstGeom>
        </p:spPr>
        <p:txBody>
          <a:bodyPr lIns="91425" tIns="91425" rIns="91425" bIns="91425" anchor="ctr" anchorCtr="0">
            <a:noAutofit/>
          </a:bodyPr>
          <a:lstStyle/>
          <a:p>
            <a:pPr lvl="0">
              <a:spcBef>
                <a:spcPts val="0"/>
              </a:spcBef>
              <a:buNone/>
            </a:pPr>
            <a:r>
              <a:rPr lang="en-IN" dirty="0"/>
              <a:t>902-928 MHz band</a:t>
            </a:r>
          </a:p>
        </p:txBody>
      </p:sp>
      <p:sp>
        <p:nvSpPr>
          <p:cNvPr id="150" name="Shape 150"/>
          <p:cNvSpPr txBox="1">
            <a:spLocks noGrp="1"/>
          </p:cNvSpPr>
          <p:nvPr>
            <p:ph type="body" idx="1"/>
          </p:nvPr>
        </p:nvSpPr>
        <p:spPr>
          <a:xfrm>
            <a:off x="457200" y="2249424"/>
            <a:ext cx="8229600" cy="4325100"/>
          </a:xfrm>
          <a:prstGeom prst="rect">
            <a:avLst/>
          </a:prstGeom>
        </p:spPr>
        <p:txBody>
          <a:bodyPr lIns="91425" tIns="91425" rIns="91425" bIns="91425" anchor="t" anchorCtr="0">
            <a:noAutofit/>
          </a:bodyPr>
          <a:lstStyle/>
          <a:p>
            <a:pPr marL="457200" lvl="0" indent="-228600" rtl="0">
              <a:spcBef>
                <a:spcPts val="0"/>
              </a:spcBef>
            </a:pPr>
            <a:r>
              <a:rPr lang="en-IN" dirty="0"/>
              <a:t>XBee modules come under Part 15.247 for spread spectrum radios - Frequency Hopping (FHSS)</a:t>
            </a:r>
          </a:p>
          <a:p>
            <a:pPr marL="457200" lvl="0" indent="-228600" rtl="0">
              <a:spcBef>
                <a:spcPts val="0"/>
              </a:spcBef>
            </a:pPr>
            <a:r>
              <a:rPr lang="en-IN" dirty="0"/>
              <a:t>Only restrictions on output power, harmonic levels and bandwidth</a:t>
            </a:r>
          </a:p>
          <a:p>
            <a:pPr marL="457200" lvl="0" indent="-228600" rtl="0">
              <a:spcBef>
                <a:spcPts val="0"/>
              </a:spcBef>
            </a:pPr>
            <a:r>
              <a:rPr lang="en-IN" dirty="0"/>
              <a:t>No restrictions on application, transmission duration, or how often a radio transmits</a:t>
            </a:r>
          </a:p>
          <a:p>
            <a:pPr marL="457200" lvl="0" indent="-228600">
              <a:spcBef>
                <a:spcPts val="0"/>
              </a:spcBef>
            </a:pPr>
            <a:r>
              <a:rPr lang="en-IN" dirty="0"/>
              <a:t>Popular for data, video and audio</a:t>
            </a:r>
          </a:p>
        </p:txBody>
      </p:sp>
    </p:spTree>
    <p:extLst>
      <p:ext uri="{BB962C8B-B14F-4D97-AF65-F5344CB8AC3E}">
        <p14:creationId xmlns:p14="http://schemas.microsoft.com/office/powerpoint/2010/main" val="2316840521"/>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900600"/>
            <a:ext cx="8229600" cy="1309200"/>
          </a:xfrm>
          <a:prstGeom prst="rect">
            <a:avLst/>
          </a:prstGeom>
        </p:spPr>
        <p:txBody>
          <a:bodyPr lIns="91425" tIns="91425" rIns="91425" bIns="91425" anchor="ctr" anchorCtr="0">
            <a:noAutofit/>
          </a:bodyPr>
          <a:lstStyle/>
          <a:p>
            <a:pPr lvl="0" rtl="0">
              <a:spcBef>
                <a:spcPts val="0"/>
              </a:spcBef>
              <a:buClr>
                <a:schemeClr val="dk1"/>
              </a:buClr>
              <a:buSzPct val="32352"/>
              <a:buFont typeface="Arial"/>
              <a:buNone/>
            </a:pPr>
            <a:r>
              <a:rPr lang="en-IN" sz="3400" dirty="0"/>
              <a:t>902-928 MHz band - Advantages</a:t>
            </a:r>
          </a:p>
          <a:p>
            <a:pPr lvl="0">
              <a:spcBef>
                <a:spcPts val="0"/>
              </a:spcBef>
              <a:buNone/>
            </a:pPr>
            <a:endParaRPr dirty="0"/>
          </a:p>
        </p:txBody>
      </p:sp>
      <p:sp>
        <p:nvSpPr>
          <p:cNvPr id="157" name="Shape 157"/>
          <p:cNvSpPr txBox="1">
            <a:spLocks noGrp="1"/>
          </p:cNvSpPr>
          <p:nvPr>
            <p:ph type="body" idx="1"/>
          </p:nvPr>
        </p:nvSpPr>
        <p:spPr>
          <a:xfrm>
            <a:off x="457200" y="1802275"/>
            <a:ext cx="8229600" cy="4772400"/>
          </a:xfrm>
          <a:prstGeom prst="rect">
            <a:avLst/>
          </a:prstGeom>
        </p:spPr>
        <p:txBody>
          <a:bodyPr lIns="91425" tIns="91425" rIns="91425" bIns="91425" anchor="t" anchorCtr="0">
            <a:noAutofit/>
          </a:bodyPr>
          <a:lstStyle/>
          <a:p>
            <a:pPr marL="457200" lvl="0" indent="-381000" rtl="0">
              <a:spcBef>
                <a:spcPts val="0"/>
              </a:spcBef>
              <a:buSzPct val="100000"/>
            </a:pPr>
            <a:r>
              <a:rPr lang="en-IN" sz="2400" dirty="0"/>
              <a:t>Very little restrictions on the type or duration of </a:t>
            </a:r>
            <a:r>
              <a:rPr lang="en-US" sz="2400" dirty="0"/>
              <a:t>analog</a:t>
            </a:r>
            <a:r>
              <a:rPr lang="en-IN" sz="2400" dirty="0"/>
              <a:t> or digital data transferred</a:t>
            </a:r>
          </a:p>
          <a:p>
            <a:pPr marL="457200" lvl="0" indent="-381000" rtl="0">
              <a:spcBef>
                <a:spcPts val="0"/>
              </a:spcBef>
              <a:buSzPct val="100000"/>
            </a:pPr>
            <a:r>
              <a:rPr lang="en-IN" sz="2400" dirty="0"/>
              <a:t>Higher output power allows the potential for much longer transmission distances</a:t>
            </a:r>
          </a:p>
          <a:p>
            <a:pPr marL="457200" lvl="0" indent="-381000" rtl="0">
              <a:spcBef>
                <a:spcPts val="0"/>
              </a:spcBef>
              <a:buSzPct val="100000"/>
            </a:pPr>
            <a:r>
              <a:rPr lang="en-IN" sz="2400" dirty="0"/>
              <a:t>Higher frequencies mean shorter wavelength</a:t>
            </a:r>
          </a:p>
          <a:p>
            <a:pPr marL="914400" lvl="0" indent="-381000" rtl="0">
              <a:spcBef>
                <a:spcPts val="0"/>
              </a:spcBef>
              <a:buSzPct val="100000"/>
            </a:pPr>
            <a:r>
              <a:rPr lang="en-IN" sz="2400" dirty="0"/>
              <a:t>This allows a ¼ wave antenna at 900MHz to be less than 3.25” in length compared to 6.5” at 433Mhz</a:t>
            </a:r>
          </a:p>
          <a:p>
            <a:pPr marL="914400" lvl="0" indent="-381000">
              <a:spcBef>
                <a:spcPts val="0"/>
              </a:spcBef>
              <a:buSzPct val="100000"/>
            </a:pPr>
            <a:r>
              <a:rPr lang="en-IN" sz="2400" dirty="0"/>
              <a:t>Some antennas in this band are &lt; 0.5” in length w/o sacrificing gain</a:t>
            </a:r>
          </a:p>
        </p:txBody>
      </p:sp>
    </p:spTree>
    <p:extLst>
      <p:ext uri="{BB962C8B-B14F-4D97-AF65-F5344CB8AC3E}">
        <p14:creationId xmlns:p14="http://schemas.microsoft.com/office/powerpoint/2010/main" val="2677017817"/>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Hopping</a:t>
            </a:r>
          </a:p>
        </p:txBody>
      </p:sp>
      <p:sp>
        <p:nvSpPr>
          <p:cNvPr id="6" name="Content Placeholder 5"/>
          <p:cNvSpPr>
            <a:spLocks noGrp="1"/>
          </p:cNvSpPr>
          <p:nvPr>
            <p:ph idx="1"/>
          </p:nvPr>
        </p:nvSpPr>
        <p:spPr>
          <a:xfrm>
            <a:off x="457200" y="2249424"/>
            <a:ext cx="8229600" cy="1712976"/>
          </a:xfrm>
        </p:spPr>
        <p:txBody>
          <a:bodyPr>
            <a:normAutofit fontScale="85000" lnSpcReduction="20000"/>
          </a:bodyPr>
          <a:lstStyle/>
          <a:p>
            <a:r>
              <a:rPr lang="en-US" dirty="0"/>
              <a:t>Rather than transmitting at a certain fixed frequency or channel, a technique of hopping between different channels is utilized to facilitate multiple access. This also helps in decreasing interference.</a:t>
            </a:r>
            <a:br>
              <a:rPr lang="en-US" dirty="0"/>
            </a:br>
            <a:endParaRPr lang="en-US" dirty="0"/>
          </a:p>
          <a:p>
            <a:pPr marL="109728" indent="0" algn="just">
              <a:buNone/>
            </a:pPr>
            <a:endParaRPr lang="en-US" dirty="0"/>
          </a:p>
          <a:p>
            <a:endParaRPr lang="en-US" dirty="0"/>
          </a:p>
        </p:txBody>
      </p:sp>
      <p:pic>
        <p:nvPicPr>
          <p:cNvPr id="3076" name="Picture 4" descr="http://images.books24x7.com/bookimages/id_30995/fig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264" y="3462868"/>
            <a:ext cx="3709736"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6282268"/>
            <a:ext cx="3886200" cy="600164"/>
          </a:xfrm>
          <a:prstGeom prst="rect">
            <a:avLst/>
          </a:prstGeom>
        </p:spPr>
        <p:txBody>
          <a:bodyPr wrap="square">
            <a:spAutoFit/>
          </a:bodyPr>
          <a:lstStyle/>
          <a:p>
            <a:r>
              <a:rPr lang="en-US" sz="1100" dirty="0"/>
              <a:t>Reference: http://www.globalspec.com/reference/74106/203279/chapter-3-frequency-hopping-systems</a:t>
            </a:r>
          </a:p>
        </p:txBody>
      </p:sp>
      <p:sp>
        <p:nvSpPr>
          <p:cNvPr id="7" name="TextBox 6"/>
          <p:cNvSpPr txBox="1"/>
          <p:nvPr/>
        </p:nvSpPr>
        <p:spPr>
          <a:xfrm>
            <a:off x="4953000" y="3718406"/>
            <a:ext cx="3810000" cy="2308324"/>
          </a:xfrm>
          <a:prstGeom prst="rect">
            <a:avLst/>
          </a:prstGeom>
          <a:noFill/>
        </p:spPr>
        <p:txBody>
          <a:bodyPr wrap="square" rtlCol="0">
            <a:spAutoFit/>
          </a:bodyPr>
          <a:lstStyle/>
          <a:p>
            <a:pPr marL="109728" indent="0" algn="just">
              <a:buNone/>
            </a:pPr>
            <a:r>
              <a:rPr lang="en-US" i="1" dirty="0"/>
              <a:t>T</a:t>
            </a:r>
            <a:r>
              <a:rPr lang="en-US" i="1" baseline="-25000" dirty="0"/>
              <a:t>h </a:t>
            </a:r>
            <a:r>
              <a:rPr lang="en-US" dirty="0"/>
              <a:t>= Hop Duration</a:t>
            </a:r>
          </a:p>
          <a:p>
            <a:pPr marL="109728" indent="0" algn="just">
              <a:buNone/>
            </a:pPr>
            <a:endParaRPr lang="en-US" dirty="0"/>
          </a:p>
          <a:p>
            <a:pPr marL="109728" indent="0" algn="just">
              <a:buNone/>
            </a:pPr>
            <a:r>
              <a:rPr lang="en-US" dirty="0"/>
              <a:t>B = Bandwidth large enough to include most of the power in a signal pulse</a:t>
            </a:r>
          </a:p>
          <a:p>
            <a:pPr marL="109728" indent="0" algn="just">
              <a:buNone/>
            </a:pPr>
            <a:endParaRPr lang="en-US" dirty="0"/>
          </a:p>
          <a:p>
            <a:pPr marL="109728" indent="0" algn="just">
              <a:buNone/>
            </a:pPr>
            <a:r>
              <a:rPr lang="en-US" dirty="0"/>
              <a:t>W = Bandwidth of hopping band</a:t>
            </a:r>
          </a:p>
          <a:p>
            <a:endParaRPr lang="en-US" dirty="0"/>
          </a:p>
        </p:txBody>
      </p:sp>
    </p:spTree>
    <p:extLst>
      <p:ext uri="{BB962C8B-B14F-4D97-AF65-F5344CB8AC3E}">
        <p14:creationId xmlns:p14="http://schemas.microsoft.com/office/powerpoint/2010/main" val="159930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Prescription and Standards</a:t>
            </a:r>
          </a:p>
        </p:txBody>
      </p:sp>
      <p:sp>
        <p:nvSpPr>
          <p:cNvPr id="3" name="Content Placeholder 2"/>
          <p:cNvSpPr>
            <a:spLocks noGrp="1"/>
          </p:cNvSpPr>
          <p:nvPr>
            <p:ph idx="1"/>
          </p:nvPr>
        </p:nvSpPr>
        <p:spPr/>
        <p:txBody>
          <a:bodyPr>
            <a:normAutofit fontScale="92500" lnSpcReduction="20000"/>
          </a:bodyPr>
          <a:lstStyle/>
          <a:p>
            <a:r>
              <a:rPr lang="en-US" dirty="0"/>
              <a:t>Operational Requirement</a:t>
            </a:r>
          </a:p>
          <a:p>
            <a:pPr lvl="1"/>
            <a:r>
              <a:rPr lang="en-US" dirty="0">
                <a:solidFill>
                  <a:schemeClr val="tx1"/>
                </a:solidFill>
              </a:rPr>
              <a:t>§ 15.247 Section a(1)(i)</a:t>
            </a:r>
            <a:br>
              <a:rPr lang="en-US" dirty="0">
                <a:solidFill>
                  <a:schemeClr val="tx1"/>
                </a:solidFill>
              </a:rPr>
            </a:br>
            <a:r>
              <a:rPr lang="en-US" dirty="0">
                <a:solidFill>
                  <a:schemeClr val="tx1"/>
                </a:solidFill>
              </a:rPr>
              <a:t>For frequency hopping systems operating in the 902–928 MHz band:</a:t>
            </a:r>
          </a:p>
          <a:p>
            <a:pPr lvl="2"/>
            <a:r>
              <a:rPr lang="en-US" i="1" dirty="0">
                <a:solidFill>
                  <a:schemeClr val="tx1"/>
                </a:solidFill>
              </a:rPr>
              <a:t>If the 20 dB bandwidth of the hopping channel is less than 250 kHz, the system shall use at least 50 hopping frequencies and the average time of occupancy on any frequency shall not be greater than 0.4 seconds within a 20 second period</a:t>
            </a:r>
          </a:p>
          <a:p>
            <a:pPr lvl="2"/>
            <a:r>
              <a:rPr lang="en-US" i="1" dirty="0">
                <a:solidFill>
                  <a:schemeClr val="tx1"/>
                </a:solidFill>
              </a:rPr>
              <a:t>If the 20 dB bandwidth of the hopping channel is 250 kHz or greater, the system shall use at least 25 hopping frequencies and the average time of occupancy on any frequency shall not be greater than 0.4 seconds within a 10 second period.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ustom 1">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2221</TotalTime>
  <Words>1096</Words>
  <Application>Microsoft Office PowerPoint</Application>
  <PresentationFormat>On-screen Show (4:3)</PresentationFormat>
  <Paragraphs>158</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Georgia</vt:lpstr>
      <vt:lpstr>Trebuchet MS</vt:lpstr>
      <vt:lpstr>Wingdings</vt:lpstr>
      <vt:lpstr>Wingdings 2</vt:lpstr>
      <vt:lpstr>Urban</vt:lpstr>
      <vt:lpstr>Standards and Regulations</vt:lpstr>
      <vt:lpstr>Standards and Regulations</vt:lpstr>
      <vt:lpstr>FCC Part 15 – What is it?</vt:lpstr>
      <vt:lpstr>Applicable Product and Market</vt:lpstr>
      <vt:lpstr>Unlicensed Operation</vt:lpstr>
      <vt:lpstr>902-928 MHz band</vt:lpstr>
      <vt:lpstr>902-928 MHz band - Advantages </vt:lpstr>
      <vt:lpstr>Frequency Hopping</vt:lpstr>
      <vt:lpstr>Prescription and Standards</vt:lpstr>
      <vt:lpstr>Prescription and Standards</vt:lpstr>
      <vt:lpstr>FCC – Part 15</vt:lpstr>
      <vt:lpstr>FCC – Part 15</vt:lpstr>
      <vt:lpstr>FCC – Part 15</vt:lpstr>
      <vt:lpstr>International regulations</vt:lpstr>
      <vt:lpstr>FCC – Part 15 : Application to our project </vt:lpstr>
      <vt:lpstr>FCC – Part 15 : Application to our project </vt:lpstr>
      <vt:lpstr>PowerPoint Presentation</vt:lpstr>
      <vt:lpstr>AES</vt:lpstr>
      <vt:lpstr>AES</vt:lpstr>
      <vt:lpstr>AES</vt:lpstr>
      <vt:lpstr>AES</vt:lpstr>
      <vt:lpstr>AES</vt:lpstr>
      <vt:lpstr>References</vt:lpstr>
      <vt:lpstr>Thank you!</vt:lpstr>
    </vt:vector>
  </TitlesOfParts>
  <Company>Intelligrated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 Kirlew</dc:creator>
  <cp:lastModifiedBy>Dorothy</cp:lastModifiedBy>
  <cp:revision>122</cp:revision>
  <dcterms:created xsi:type="dcterms:W3CDTF">2015-09-26T18:34:52Z</dcterms:created>
  <dcterms:modified xsi:type="dcterms:W3CDTF">2016-03-30T20:47:44Z</dcterms:modified>
</cp:coreProperties>
</file>