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8" autoAdjust="0"/>
    <p:restoredTop sz="94660"/>
  </p:normalViewPr>
  <p:slideViewPr>
    <p:cSldViewPr snapToGrid="0">
      <p:cViewPr varScale="1">
        <p:scale>
          <a:sx n="97" d="100"/>
          <a:sy n="97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DC003-A034-D848-B3CF-06044336322C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32634B-AF6D-1F4E-8624-FCF707555248}">
      <dgm:prSet phldrT="[Text]"/>
      <dgm:spPr/>
      <dgm:t>
        <a:bodyPr/>
        <a:lstStyle/>
        <a:p>
          <a:r>
            <a:rPr lang="en-US" dirty="0" smtClean="0"/>
            <a:t>Perception System for Autonomous Vehicles</a:t>
          </a:r>
          <a:endParaRPr lang="en-US" dirty="0"/>
        </a:p>
      </dgm:t>
    </dgm:pt>
    <dgm:pt modelId="{E46A86B2-7F6C-3241-9B42-96CD1EDC25A7}" type="parTrans" cxnId="{E53AD4F5-FE9B-2245-ADBC-8E9A9C3D0A5C}">
      <dgm:prSet/>
      <dgm:spPr/>
      <dgm:t>
        <a:bodyPr/>
        <a:lstStyle/>
        <a:p>
          <a:endParaRPr lang="en-US"/>
        </a:p>
      </dgm:t>
    </dgm:pt>
    <dgm:pt modelId="{59CA3B80-2701-B24F-8A8F-DE147F13C1AE}" type="sibTrans" cxnId="{E53AD4F5-FE9B-2245-ADBC-8E9A9C3D0A5C}">
      <dgm:prSet/>
      <dgm:spPr/>
      <dgm:t>
        <a:bodyPr/>
        <a:lstStyle/>
        <a:p>
          <a:endParaRPr lang="en-US"/>
        </a:p>
      </dgm:t>
    </dgm:pt>
    <dgm:pt modelId="{00494320-42EB-9444-89E8-A7BEC582DB83}">
      <dgm:prSet phldrT="[Text]"/>
      <dgm:spPr/>
      <dgm:t>
        <a:bodyPr/>
        <a:lstStyle/>
        <a:p>
          <a:r>
            <a:rPr lang="en-US" dirty="0" smtClean="0"/>
            <a:t>Standalone</a:t>
          </a:r>
          <a:endParaRPr lang="en-US" dirty="0"/>
        </a:p>
      </dgm:t>
    </dgm:pt>
    <dgm:pt modelId="{F63029F5-3ACE-D64F-8DCF-83FE9EDF56BF}" type="parTrans" cxnId="{29646E50-75AD-A343-8398-073566D2DB9A}">
      <dgm:prSet/>
      <dgm:spPr/>
      <dgm:t>
        <a:bodyPr/>
        <a:lstStyle/>
        <a:p>
          <a:endParaRPr lang="en-US"/>
        </a:p>
      </dgm:t>
    </dgm:pt>
    <dgm:pt modelId="{C734236D-F12C-2846-AADD-FD7FDBD001AC}" type="sibTrans" cxnId="{29646E50-75AD-A343-8398-073566D2DB9A}">
      <dgm:prSet/>
      <dgm:spPr/>
      <dgm:t>
        <a:bodyPr/>
        <a:lstStyle/>
        <a:p>
          <a:endParaRPr lang="en-US"/>
        </a:p>
      </dgm:t>
    </dgm:pt>
    <dgm:pt modelId="{43C5A1D7-A541-174C-BD8C-0FAC656633BF}">
      <dgm:prSet phldrT="[Text]"/>
      <dgm:spPr/>
      <dgm:t>
        <a:bodyPr/>
        <a:lstStyle/>
        <a:p>
          <a:r>
            <a:rPr lang="en-US" dirty="0" smtClean="0"/>
            <a:t>Inexpensive</a:t>
          </a:r>
          <a:endParaRPr lang="en-US" dirty="0"/>
        </a:p>
      </dgm:t>
    </dgm:pt>
    <dgm:pt modelId="{3C5E0AF7-AF70-2C48-AD31-5FCACEEB7D45}" type="parTrans" cxnId="{6BA0F1BF-6B85-7F4F-A5B3-66469EA5ECFA}">
      <dgm:prSet/>
      <dgm:spPr/>
      <dgm:t>
        <a:bodyPr/>
        <a:lstStyle/>
        <a:p>
          <a:endParaRPr lang="en-US"/>
        </a:p>
      </dgm:t>
    </dgm:pt>
    <dgm:pt modelId="{78AB7F63-111E-2649-BB07-08FD7E901AC2}" type="sibTrans" cxnId="{6BA0F1BF-6B85-7F4F-A5B3-66469EA5ECFA}">
      <dgm:prSet/>
      <dgm:spPr/>
      <dgm:t>
        <a:bodyPr/>
        <a:lstStyle/>
        <a:p>
          <a:endParaRPr lang="en-US"/>
        </a:p>
      </dgm:t>
    </dgm:pt>
    <dgm:pt modelId="{4888195A-4FB1-3A43-BFEE-2DC7D5057EAA}">
      <dgm:prSet phldrT="[Text]"/>
      <dgm:spPr/>
      <dgm:t>
        <a:bodyPr/>
        <a:lstStyle/>
        <a:p>
          <a:r>
            <a:rPr lang="en-US" dirty="0" smtClean="0"/>
            <a:t>Object Detection and Classification</a:t>
          </a:r>
          <a:endParaRPr lang="en-US" dirty="0"/>
        </a:p>
      </dgm:t>
    </dgm:pt>
    <dgm:pt modelId="{F3916253-8877-B249-8ABC-A7B59018ADF2}" type="parTrans" cxnId="{DA8597D3-6105-0647-8109-920F17D30CB8}">
      <dgm:prSet/>
      <dgm:spPr/>
      <dgm:t>
        <a:bodyPr/>
        <a:lstStyle/>
        <a:p>
          <a:endParaRPr lang="en-US"/>
        </a:p>
      </dgm:t>
    </dgm:pt>
    <dgm:pt modelId="{DA8835F0-FFD4-5141-B436-A9665A8D7205}" type="sibTrans" cxnId="{DA8597D3-6105-0647-8109-920F17D30CB8}">
      <dgm:prSet/>
      <dgm:spPr/>
      <dgm:t>
        <a:bodyPr/>
        <a:lstStyle/>
        <a:p>
          <a:endParaRPr lang="en-US"/>
        </a:p>
      </dgm:t>
    </dgm:pt>
    <dgm:pt modelId="{CEC7DA9F-293D-2443-B196-891497C96915}">
      <dgm:prSet phldrT="[Text]"/>
      <dgm:spPr/>
      <dgm:t>
        <a:bodyPr/>
        <a:lstStyle/>
        <a:p>
          <a:r>
            <a:rPr lang="en-US" dirty="0" smtClean="0"/>
            <a:t>Full-Range</a:t>
          </a:r>
          <a:endParaRPr lang="en-US" dirty="0"/>
        </a:p>
      </dgm:t>
    </dgm:pt>
    <dgm:pt modelId="{B6C2D32E-0D3E-E646-A598-8ACBF7277BC2}" type="parTrans" cxnId="{9A3072D8-E8DC-D441-B5EB-E693AFA9C9D3}">
      <dgm:prSet/>
      <dgm:spPr/>
      <dgm:t>
        <a:bodyPr/>
        <a:lstStyle/>
        <a:p>
          <a:endParaRPr lang="en-US"/>
        </a:p>
      </dgm:t>
    </dgm:pt>
    <dgm:pt modelId="{3DFFDE3D-3F77-434A-BBDA-8D68B25CD0A4}" type="sibTrans" cxnId="{9A3072D8-E8DC-D441-B5EB-E693AFA9C9D3}">
      <dgm:prSet/>
      <dgm:spPr/>
      <dgm:t>
        <a:bodyPr/>
        <a:lstStyle/>
        <a:p>
          <a:endParaRPr lang="en-US"/>
        </a:p>
      </dgm:t>
    </dgm:pt>
    <dgm:pt modelId="{12F42F3C-2387-E049-ADD8-6B175F5546EB}">
      <dgm:prSet phldrT="[Text]"/>
      <dgm:spPr/>
      <dgm:t>
        <a:bodyPr/>
        <a:lstStyle/>
        <a:p>
          <a:r>
            <a:rPr lang="en-US" dirty="0" smtClean="0"/>
            <a:t>Reliable</a:t>
          </a:r>
          <a:endParaRPr lang="en-US" dirty="0"/>
        </a:p>
      </dgm:t>
    </dgm:pt>
    <dgm:pt modelId="{65A6A74B-33CD-5B4E-B421-4191BDABA89B}" type="parTrans" cxnId="{3EE6995A-85CA-AE4E-BF7B-EB13A0B9E005}">
      <dgm:prSet/>
      <dgm:spPr/>
      <dgm:t>
        <a:bodyPr/>
        <a:lstStyle/>
        <a:p>
          <a:endParaRPr lang="en-US"/>
        </a:p>
      </dgm:t>
    </dgm:pt>
    <dgm:pt modelId="{71D7BE72-14BF-4242-8CD2-A14185255514}" type="sibTrans" cxnId="{3EE6995A-85CA-AE4E-BF7B-EB13A0B9E005}">
      <dgm:prSet/>
      <dgm:spPr/>
      <dgm:t>
        <a:bodyPr/>
        <a:lstStyle/>
        <a:p>
          <a:endParaRPr lang="en-US"/>
        </a:p>
      </dgm:t>
    </dgm:pt>
    <dgm:pt modelId="{7A70A83B-33F8-8D48-9DB6-F8F686A6CD08}" type="pres">
      <dgm:prSet presAssocID="{257DC003-A034-D848-B3CF-0604433632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B3951-18F2-6945-8FE4-335BF953613A}" type="pres">
      <dgm:prSet presAssocID="{1C32634B-AF6D-1F4E-8624-FCF707555248}" presName="centerShape" presStyleLbl="node0" presStyleIdx="0" presStyleCnt="1"/>
      <dgm:spPr/>
      <dgm:t>
        <a:bodyPr/>
        <a:lstStyle/>
        <a:p>
          <a:endParaRPr lang="en-US"/>
        </a:p>
      </dgm:t>
    </dgm:pt>
    <dgm:pt modelId="{39DECC55-7D61-2344-B902-AA2269232994}" type="pres">
      <dgm:prSet presAssocID="{F63029F5-3ACE-D64F-8DCF-83FE9EDF56BF}" presName="Name9" presStyleLbl="parChTrans1D2" presStyleIdx="0" presStyleCnt="5"/>
      <dgm:spPr/>
      <dgm:t>
        <a:bodyPr/>
        <a:lstStyle/>
        <a:p>
          <a:endParaRPr lang="en-US"/>
        </a:p>
      </dgm:t>
    </dgm:pt>
    <dgm:pt modelId="{2BCE3FD1-1280-4140-A8C2-62E5E2981B2D}" type="pres">
      <dgm:prSet presAssocID="{F63029F5-3ACE-D64F-8DCF-83FE9EDF56BF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A9C8AB-3C81-F842-A016-845E51C4A2AE}" type="pres">
      <dgm:prSet presAssocID="{00494320-42EB-9444-89E8-A7BEC582DB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C67A0-8CF1-6C4B-923D-527B537EFA05}" type="pres">
      <dgm:prSet presAssocID="{65A6A74B-33CD-5B4E-B421-4191BDABA89B}" presName="Name9" presStyleLbl="parChTrans1D2" presStyleIdx="1" presStyleCnt="5"/>
      <dgm:spPr/>
      <dgm:t>
        <a:bodyPr/>
        <a:lstStyle/>
        <a:p>
          <a:endParaRPr lang="en-US"/>
        </a:p>
      </dgm:t>
    </dgm:pt>
    <dgm:pt modelId="{4ABAF707-8A8C-254C-881B-FAC4B8FB90AA}" type="pres">
      <dgm:prSet presAssocID="{65A6A74B-33CD-5B4E-B421-4191BDABA89B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706CD7A-921F-A248-AE03-8A862EE7D8C9}" type="pres">
      <dgm:prSet presAssocID="{12F42F3C-2387-E049-ADD8-6B175F5546E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C289-BE1C-1042-9D97-D8C7433C2534}" type="pres">
      <dgm:prSet presAssocID="{3C5E0AF7-AF70-2C48-AD31-5FCACEEB7D45}" presName="Name9" presStyleLbl="parChTrans1D2" presStyleIdx="2" presStyleCnt="5"/>
      <dgm:spPr/>
      <dgm:t>
        <a:bodyPr/>
        <a:lstStyle/>
        <a:p>
          <a:endParaRPr lang="en-US"/>
        </a:p>
      </dgm:t>
    </dgm:pt>
    <dgm:pt modelId="{5CD2F1C1-A473-914F-A563-AA865109E3C3}" type="pres">
      <dgm:prSet presAssocID="{3C5E0AF7-AF70-2C48-AD31-5FCACEEB7D4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F5781B8-A336-4E44-866C-6E86391EE1EF}" type="pres">
      <dgm:prSet presAssocID="{43C5A1D7-A541-174C-BD8C-0FAC656633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77C75-0269-964F-8E65-0F44EFB48B25}" type="pres">
      <dgm:prSet presAssocID="{F3916253-8877-B249-8ABC-A7B59018ADF2}" presName="Name9" presStyleLbl="parChTrans1D2" presStyleIdx="3" presStyleCnt="5"/>
      <dgm:spPr/>
      <dgm:t>
        <a:bodyPr/>
        <a:lstStyle/>
        <a:p>
          <a:endParaRPr lang="en-US"/>
        </a:p>
      </dgm:t>
    </dgm:pt>
    <dgm:pt modelId="{CDEF9B71-19F1-7142-B919-E7B3505954F0}" type="pres">
      <dgm:prSet presAssocID="{F3916253-8877-B249-8ABC-A7B59018ADF2}" presName="connTx" presStyleLbl="parChTrans1D2" presStyleIdx="3" presStyleCnt="5"/>
      <dgm:spPr/>
      <dgm:t>
        <a:bodyPr/>
        <a:lstStyle/>
        <a:p>
          <a:endParaRPr lang="en-US"/>
        </a:p>
      </dgm:t>
    </dgm:pt>
    <dgm:pt modelId="{F12DF60A-A752-F046-BB36-5A174B149E6E}" type="pres">
      <dgm:prSet presAssocID="{4888195A-4FB1-3A43-BFEE-2DC7D5057E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F1F52-E35E-3D49-B6D9-AB285307CD3D}" type="pres">
      <dgm:prSet presAssocID="{B6C2D32E-0D3E-E646-A598-8ACBF7277BC2}" presName="Name9" presStyleLbl="parChTrans1D2" presStyleIdx="4" presStyleCnt="5"/>
      <dgm:spPr/>
      <dgm:t>
        <a:bodyPr/>
        <a:lstStyle/>
        <a:p>
          <a:endParaRPr lang="en-US"/>
        </a:p>
      </dgm:t>
    </dgm:pt>
    <dgm:pt modelId="{3A5620F2-E77A-254F-909B-F865065C37B0}" type="pres">
      <dgm:prSet presAssocID="{B6C2D32E-0D3E-E646-A598-8ACBF7277BC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0ACD72C-5D21-1F42-8FD5-954775034618}" type="pres">
      <dgm:prSet presAssocID="{CEC7DA9F-293D-2443-B196-891497C969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6DC859-8266-0A4D-B46D-0EA1CC497817}" type="presOf" srcId="{3C5E0AF7-AF70-2C48-AD31-5FCACEEB7D45}" destId="{5CD2F1C1-A473-914F-A563-AA865109E3C3}" srcOrd="1" destOrd="0" presId="urn:microsoft.com/office/officeart/2005/8/layout/radial1"/>
    <dgm:cxn modelId="{53B8CEDA-694A-3B47-99FA-C3B4DB00AB05}" type="presOf" srcId="{65A6A74B-33CD-5B4E-B421-4191BDABA89B}" destId="{644C67A0-8CF1-6C4B-923D-527B537EFA05}" srcOrd="0" destOrd="0" presId="urn:microsoft.com/office/officeart/2005/8/layout/radial1"/>
    <dgm:cxn modelId="{E37E7404-8A96-D747-A185-F28C16142E75}" type="presOf" srcId="{B6C2D32E-0D3E-E646-A598-8ACBF7277BC2}" destId="{207F1F52-E35E-3D49-B6D9-AB285307CD3D}" srcOrd="0" destOrd="0" presId="urn:microsoft.com/office/officeart/2005/8/layout/radial1"/>
    <dgm:cxn modelId="{6BA0F1BF-6B85-7F4F-A5B3-66469EA5ECFA}" srcId="{1C32634B-AF6D-1F4E-8624-FCF707555248}" destId="{43C5A1D7-A541-174C-BD8C-0FAC656633BF}" srcOrd="2" destOrd="0" parTransId="{3C5E0AF7-AF70-2C48-AD31-5FCACEEB7D45}" sibTransId="{78AB7F63-111E-2649-BB07-08FD7E901AC2}"/>
    <dgm:cxn modelId="{2339EBE7-6C16-8A4E-B2EB-62656A27266F}" type="presOf" srcId="{3C5E0AF7-AF70-2C48-AD31-5FCACEEB7D45}" destId="{C893C289-BE1C-1042-9D97-D8C7433C2534}" srcOrd="0" destOrd="0" presId="urn:microsoft.com/office/officeart/2005/8/layout/radial1"/>
    <dgm:cxn modelId="{ACF86EBC-A759-B643-8D6C-0CC51EC1D5FB}" type="presOf" srcId="{65A6A74B-33CD-5B4E-B421-4191BDABA89B}" destId="{4ABAF707-8A8C-254C-881B-FAC4B8FB90AA}" srcOrd="1" destOrd="0" presId="urn:microsoft.com/office/officeart/2005/8/layout/radial1"/>
    <dgm:cxn modelId="{29646E50-75AD-A343-8398-073566D2DB9A}" srcId="{1C32634B-AF6D-1F4E-8624-FCF707555248}" destId="{00494320-42EB-9444-89E8-A7BEC582DB83}" srcOrd="0" destOrd="0" parTransId="{F63029F5-3ACE-D64F-8DCF-83FE9EDF56BF}" sibTransId="{C734236D-F12C-2846-AADD-FD7FDBD001AC}"/>
    <dgm:cxn modelId="{C1BCAAF7-1AB0-9A4B-86E2-EC07EB984B77}" type="presOf" srcId="{12F42F3C-2387-E049-ADD8-6B175F5546EB}" destId="{F706CD7A-921F-A248-AE03-8A862EE7D8C9}" srcOrd="0" destOrd="0" presId="urn:microsoft.com/office/officeart/2005/8/layout/radial1"/>
    <dgm:cxn modelId="{BD9E48BA-C2C5-3949-B12F-9EB10B89918F}" type="presOf" srcId="{257DC003-A034-D848-B3CF-06044336322C}" destId="{7A70A83B-33F8-8D48-9DB6-F8F686A6CD08}" srcOrd="0" destOrd="0" presId="urn:microsoft.com/office/officeart/2005/8/layout/radial1"/>
    <dgm:cxn modelId="{2D5E107C-9F3A-414D-A438-7F39170D58F4}" type="presOf" srcId="{F63029F5-3ACE-D64F-8DCF-83FE9EDF56BF}" destId="{2BCE3FD1-1280-4140-A8C2-62E5E2981B2D}" srcOrd="1" destOrd="0" presId="urn:microsoft.com/office/officeart/2005/8/layout/radial1"/>
    <dgm:cxn modelId="{9A3072D8-E8DC-D441-B5EB-E693AFA9C9D3}" srcId="{1C32634B-AF6D-1F4E-8624-FCF707555248}" destId="{CEC7DA9F-293D-2443-B196-891497C96915}" srcOrd="4" destOrd="0" parTransId="{B6C2D32E-0D3E-E646-A598-8ACBF7277BC2}" sibTransId="{3DFFDE3D-3F77-434A-BBDA-8D68B25CD0A4}"/>
    <dgm:cxn modelId="{3AE85BD6-D900-8047-82A8-26D3F9E1A707}" type="presOf" srcId="{F3916253-8877-B249-8ABC-A7B59018ADF2}" destId="{CDEF9B71-19F1-7142-B919-E7B3505954F0}" srcOrd="1" destOrd="0" presId="urn:microsoft.com/office/officeart/2005/8/layout/radial1"/>
    <dgm:cxn modelId="{07921F78-42E9-9F45-B81A-3956B737E76F}" type="presOf" srcId="{1C32634B-AF6D-1F4E-8624-FCF707555248}" destId="{7F8B3951-18F2-6945-8FE4-335BF953613A}" srcOrd="0" destOrd="0" presId="urn:microsoft.com/office/officeart/2005/8/layout/radial1"/>
    <dgm:cxn modelId="{E53AD4F5-FE9B-2245-ADBC-8E9A9C3D0A5C}" srcId="{257DC003-A034-D848-B3CF-06044336322C}" destId="{1C32634B-AF6D-1F4E-8624-FCF707555248}" srcOrd="0" destOrd="0" parTransId="{E46A86B2-7F6C-3241-9B42-96CD1EDC25A7}" sibTransId="{59CA3B80-2701-B24F-8A8F-DE147F13C1AE}"/>
    <dgm:cxn modelId="{DA8597D3-6105-0647-8109-920F17D30CB8}" srcId="{1C32634B-AF6D-1F4E-8624-FCF707555248}" destId="{4888195A-4FB1-3A43-BFEE-2DC7D5057EAA}" srcOrd="3" destOrd="0" parTransId="{F3916253-8877-B249-8ABC-A7B59018ADF2}" sibTransId="{DA8835F0-FFD4-5141-B436-A9665A8D7205}"/>
    <dgm:cxn modelId="{F1FA7AAC-37F2-0E49-8B40-D479184785B9}" type="presOf" srcId="{4888195A-4FB1-3A43-BFEE-2DC7D5057EAA}" destId="{F12DF60A-A752-F046-BB36-5A174B149E6E}" srcOrd="0" destOrd="0" presId="urn:microsoft.com/office/officeart/2005/8/layout/radial1"/>
    <dgm:cxn modelId="{D8FD7220-965F-B546-A1B0-657E6B389787}" type="presOf" srcId="{B6C2D32E-0D3E-E646-A598-8ACBF7277BC2}" destId="{3A5620F2-E77A-254F-909B-F865065C37B0}" srcOrd="1" destOrd="0" presId="urn:microsoft.com/office/officeart/2005/8/layout/radial1"/>
    <dgm:cxn modelId="{7BFDBE57-D767-0947-944D-995DF5CD26A1}" type="presOf" srcId="{F63029F5-3ACE-D64F-8DCF-83FE9EDF56BF}" destId="{39DECC55-7D61-2344-B902-AA2269232994}" srcOrd="0" destOrd="0" presId="urn:microsoft.com/office/officeart/2005/8/layout/radial1"/>
    <dgm:cxn modelId="{3EE6995A-85CA-AE4E-BF7B-EB13A0B9E005}" srcId="{1C32634B-AF6D-1F4E-8624-FCF707555248}" destId="{12F42F3C-2387-E049-ADD8-6B175F5546EB}" srcOrd="1" destOrd="0" parTransId="{65A6A74B-33CD-5B4E-B421-4191BDABA89B}" sibTransId="{71D7BE72-14BF-4242-8CD2-A14185255514}"/>
    <dgm:cxn modelId="{6F3CC0A9-F5D4-2D48-B007-7523165B0A1A}" type="presOf" srcId="{00494320-42EB-9444-89E8-A7BEC582DB83}" destId="{E4A9C8AB-3C81-F842-A016-845E51C4A2AE}" srcOrd="0" destOrd="0" presId="urn:microsoft.com/office/officeart/2005/8/layout/radial1"/>
    <dgm:cxn modelId="{E3655040-E9A3-5F45-A1A1-82CFAE604928}" type="presOf" srcId="{CEC7DA9F-293D-2443-B196-891497C96915}" destId="{00ACD72C-5D21-1F42-8FD5-954775034618}" srcOrd="0" destOrd="0" presId="urn:microsoft.com/office/officeart/2005/8/layout/radial1"/>
    <dgm:cxn modelId="{7587443A-2D83-2341-80FE-CDFEB21F4681}" type="presOf" srcId="{F3916253-8877-B249-8ABC-A7B59018ADF2}" destId="{23377C75-0269-964F-8E65-0F44EFB48B25}" srcOrd="0" destOrd="0" presId="urn:microsoft.com/office/officeart/2005/8/layout/radial1"/>
    <dgm:cxn modelId="{4E99008C-FA3A-9647-AAF4-22C6BE71B9CF}" type="presOf" srcId="{43C5A1D7-A541-174C-BD8C-0FAC656633BF}" destId="{CF5781B8-A336-4E44-866C-6E86391EE1EF}" srcOrd="0" destOrd="0" presId="urn:microsoft.com/office/officeart/2005/8/layout/radial1"/>
    <dgm:cxn modelId="{ED888153-E64D-DB4D-A394-436F0EC1E360}" type="presParOf" srcId="{7A70A83B-33F8-8D48-9DB6-F8F686A6CD08}" destId="{7F8B3951-18F2-6945-8FE4-335BF953613A}" srcOrd="0" destOrd="0" presId="urn:microsoft.com/office/officeart/2005/8/layout/radial1"/>
    <dgm:cxn modelId="{1346A608-FAF4-884D-A2C0-274640907C53}" type="presParOf" srcId="{7A70A83B-33F8-8D48-9DB6-F8F686A6CD08}" destId="{39DECC55-7D61-2344-B902-AA2269232994}" srcOrd="1" destOrd="0" presId="urn:microsoft.com/office/officeart/2005/8/layout/radial1"/>
    <dgm:cxn modelId="{EDE3F2EB-1CB0-B248-966D-0FF65CEBF37F}" type="presParOf" srcId="{39DECC55-7D61-2344-B902-AA2269232994}" destId="{2BCE3FD1-1280-4140-A8C2-62E5E2981B2D}" srcOrd="0" destOrd="0" presId="urn:microsoft.com/office/officeart/2005/8/layout/radial1"/>
    <dgm:cxn modelId="{6968CA4E-3058-6942-9FE6-20CBEDC877D6}" type="presParOf" srcId="{7A70A83B-33F8-8D48-9DB6-F8F686A6CD08}" destId="{E4A9C8AB-3C81-F842-A016-845E51C4A2AE}" srcOrd="2" destOrd="0" presId="urn:microsoft.com/office/officeart/2005/8/layout/radial1"/>
    <dgm:cxn modelId="{36463350-785D-F94B-9307-2835E6DFB5F9}" type="presParOf" srcId="{7A70A83B-33F8-8D48-9DB6-F8F686A6CD08}" destId="{644C67A0-8CF1-6C4B-923D-527B537EFA05}" srcOrd="3" destOrd="0" presId="urn:microsoft.com/office/officeart/2005/8/layout/radial1"/>
    <dgm:cxn modelId="{E79798D5-826F-F44A-A480-1327CDF9041B}" type="presParOf" srcId="{644C67A0-8CF1-6C4B-923D-527B537EFA05}" destId="{4ABAF707-8A8C-254C-881B-FAC4B8FB90AA}" srcOrd="0" destOrd="0" presId="urn:microsoft.com/office/officeart/2005/8/layout/radial1"/>
    <dgm:cxn modelId="{BABBC33B-699B-7647-83FD-0D5B4F4B84A7}" type="presParOf" srcId="{7A70A83B-33F8-8D48-9DB6-F8F686A6CD08}" destId="{F706CD7A-921F-A248-AE03-8A862EE7D8C9}" srcOrd="4" destOrd="0" presId="urn:microsoft.com/office/officeart/2005/8/layout/radial1"/>
    <dgm:cxn modelId="{572B1C2D-9101-1E4E-8312-0BCBC63DEC48}" type="presParOf" srcId="{7A70A83B-33F8-8D48-9DB6-F8F686A6CD08}" destId="{C893C289-BE1C-1042-9D97-D8C7433C2534}" srcOrd="5" destOrd="0" presId="urn:microsoft.com/office/officeart/2005/8/layout/radial1"/>
    <dgm:cxn modelId="{4B947A98-215B-AD49-BADE-5855F6E26F39}" type="presParOf" srcId="{C893C289-BE1C-1042-9D97-D8C7433C2534}" destId="{5CD2F1C1-A473-914F-A563-AA865109E3C3}" srcOrd="0" destOrd="0" presId="urn:microsoft.com/office/officeart/2005/8/layout/radial1"/>
    <dgm:cxn modelId="{A8A6A43F-0261-2945-A08E-33ABBAA603EB}" type="presParOf" srcId="{7A70A83B-33F8-8D48-9DB6-F8F686A6CD08}" destId="{CF5781B8-A336-4E44-866C-6E86391EE1EF}" srcOrd="6" destOrd="0" presId="urn:microsoft.com/office/officeart/2005/8/layout/radial1"/>
    <dgm:cxn modelId="{4BC6137A-2AFA-A941-B31D-414B28C33580}" type="presParOf" srcId="{7A70A83B-33F8-8D48-9DB6-F8F686A6CD08}" destId="{23377C75-0269-964F-8E65-0F44EFB48B25}" srcOrd="7" destOrd="0" presId="urn:microsoft.com/office/officeart/2005/8/layout/radial1"/>
    <dgm:cxn modelId="{B1D8B845-36AF-0047-9587-F3E5ED4B6895}" type="presParOf" srcId="{23377C75-0269-964F-8E65-0F44EFB48B25}" destId="{CDEF9B71-19F1-7142-B919-E7B3505954F0}" srcOrd="0" destOrd="0" presId="urn:microsoft.com/office/officeart/2005/8/layout/radial1"/>
    <dgm:cxn modelId="{F05FC3D0-1B12-F64A-9768-4C94781583B0}" type="presParOf" srcId="{7A70A83B-33F8-8D48-9DB6-F8F686A6CD08}" destId="{F12DF60A-A752-F046-BB36-5A174B149E6E}" srcOrd="8" destOrd="0" presId="urn:microsoft.com/office/officeart/2005/8/layout/radial1"/>
    <dgm:cxn modelId="{848E8919-D17A-6D4D-9A7F-58AA1F587D6E}" type="presParOf" srcId="{7A70A83B-33F8-8D48-9DB6-F8F686A6CD08}" destId="{207F1F52-E35E-3D49-B6D9-AB285307CD3D}" srcOrd="9" destOrd="0" presId="urn:microsoft.com/office/officeart/2005/8/layout/radial1"/>
    <dgm:cxn modelId="{09B77B5F-4DE2-584F-AAE8-14E6EC2DAE6E}" type="presParOf" srcId="{207F1F52-E35E-3D49-B6D9-AB285307CD3D}" destId="{3A5620F2-E77A-254F-909B-F865065C37B0}" srcOrd="0" destOrd="0" presId="urn:microsoft.com/office/officeart/2005/8/layout/radial1"/>
    <dgm:cxn modelId="{795D2D56-CBD4-394C-884F-EA70E9BE5789}" type="presParOf" srcId="{7A70A83B-33F8-8D48-9DB6-F8F686A6CD08}" destId="{00ACD72C-5D21-1F42-8FD5-95477503461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B3951-18F2-6945-8FE4-335BF953613A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Perception System for Autonomous Vehicles</a:t>
          </a:r>
          <a:endParaRPr lang="en-US" sz="1600" kern="1200" dirty="0"/>
        </a:p>
      </dsp:txBody>
      <dsp:txXfrm>
        <a:off x="3497373" y="2341985"/>
        <a:ext cx="1133253" cy="1133253"/>
      </dsp:txXfrm>
    </dsp:sp>
    <dsp:sp modelId="{39DECC55-7D61-2344-B902-AA2269232994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1894" y="1853067"/>
        <a:ext cx="24210" cy="24210"/>
      </dsp:txXfrm>
    </dsp:sp>
    <dsp:sp modelId="{E4A9C8AB-3C81-F842-A016-845E51C4A2AE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Standalone</a:t>
          </a:r>
          <a:endParaRPr lang="en-US" sz="1600" kern="1200" dirty="0"/>
        </a:p>
      </dsp:txBody>
      <dsp:txXfrm>
        <a:off x="3497373" y="255106"/>
        <a:ext cx="1133253" cy="1133253"/>
      </dsp:txXfrm>
    </dsp:sp>
    <dsp:sp modelId="{644C67A0-8CF1-6C4B-923D-527B537EFA05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4264" y="2574066"/>
        <a:ext cx="24210" cy="24210"/>
      </dsp:txXfrm>
    </dsp:sp>
    <dsp:sp modelId="{F706CD7A-921F-A248-AE03-8A862EE7D8C9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Reliable</a:t>
          </a:r>
          <a:endParaRPr lang="en-US" sz="1600" kern="1200" dirty="0"/>
        </a:p>
      </dsp:txBody>
      <dsp:txXfrm>
        <a:off x="5482113" y="1697104"/>
        <a:ext cx="1133253" cy="1133253"/>
      </dsp:txXfrm>
    </dsp:sp>
    <dsp:sp modelId="{C893C289-BE1C-1042-9D97-D8C7433C2534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5213" y="3740667"/>
        <a:ext cx="24210" cy="24210"/>
      </dsp:txXfrm>
    </dsp:sp>
    <dsp:sp modelId="{CF5781B8-A336-4E44-866C-6E86391EE1EF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Inexpensive</a:t>
          </a:r>
          <a:endParaRPr lang="en-US" sz="1600" kern="1200" dirty="0"/>
        </a:p>
      </dsp:txBody>
      <dsp:txXfrm>
        <a:off x="4724010" y="4030307"/>
        <a:ext cx="1133253" cy="1133253"/>
      </dsp:txXfrm>
    </dsp:sp>
    <dsp:sp modelId="{23377C75-0269-964F-8E65-0F44EFB48B25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38575" y="3740667"/>
        <a:ext cx="24210" cy="24210"/>
      </dsp:txXfrm>
    </dsp:sp>
    <dsp:sp modelId="{F12DF60A-A752-F046-BB36-5A174B149E6E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Object Detection and Classification</a:t>
          </a:r>
          <a:endParaRPr lang="en-US" sz="1600" kern="1200" dirty="0"/>
        </a:p>
      </dsp:txBody>
      <dsp:txXfrm>
        <a:off x="2270735" y="4030307"/>
        <a:ext cx="1133253" cy="1133253"/>
      </dsp:txXfrm>
    </dsp:sp>
    <dsp:sp modelId="{207F1F52-E35E-3D49-B6D9-AB285307CD3D}">
      <dsp:nvSpPr>
        <dsp:cNvPr id="0" name=""/>
        <dsp:cNvSpPr/>
      </dsp:nvSpPr>
      <dsp:spPr>
        <a:xfrm rot="11880000">
          <a:off x="2829520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59524" y="2574066"/>
        <a:ext cx="24210" cy="24210"/>
      </dsp:txXfrm>
    </dsp:sp>
    <dsp:sp modelId="{00ACD72C-5D21-1F42-8FD5-954775034618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Full-Range</a:t>
          </a:r>
          <a:endParaRPr lang="en-US" sz="1600" kern="1200" dirty="0"/>
        </a:p>
      </dsp:txBody>
      <dsp:txXfrm>
        <a:off x="1512632" y="1697104"/>
        <a:ext cx="1133253" cy="113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2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0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4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0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8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6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B6B6-340E-4940-8552-80CCB3F43945}" type="datetimeFigureOut">
              <a:rPr lang="en-US" smtClean="0"/>
              <a:t>10/21/16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964D6-BB5E-43A6-8F37-C4F5537E27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6542"/>
            <a:ext cx="9144000" cy="15940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Team A – Perception System using Stereo Vision and Radar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7622"/>
            <a:ext cx="9144000" cy="1655762"/>
          </a:xfrm>
        </p:spPr>
        <p:txBody>
          <a:bodyPr>
            <a:noAutofit/>
          </a:bodyPr>
          <a:lstStyle/>
          <a:p>
            <a:r>
              <a:rPr lang="en-US" dirty="0"/>
              <a:t>Amit Agarwal</a:t>
            </a:r>
          </a:p>
          <a:p>
            <a:r>
              <a:rPr lang="en-US" dirty="0"/>
              <a:t>Harry Golash</a:t>
            </a:r>
          </a:p>
          <a:p>
            <a:r>
              <a:rPr lang="en-US" dirty="0"/>
              <a:t>Yihao Qian</a:t>
            </a:r>
          </a:p>
          <a:p>
            <a:r>
              <a:rPr lang="en-US" dirty="0"/>
              <a:t>Menghan Zhang</a:t>
            </a:r>
          </a:p>
          <a:p>
            <a:r>
              <a:rPr lang="en-US" dirty="0"/>
              <a:t>Zihao (Theo) Zhang</a:t>
            </a:r>
          </a:p>
        </p:txBody>
      </p:sp>
    </p:spTree>
    <p:extLst>
      <p:ext uri="{BB962C8B-B14F-4D97-AF65-F5344CB8AC3E}">
        <p14:creationId xmlns:p14="http://schemas.microsoft.com/office/powerpoint/2010/main" val="30166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Project Objective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standalone system to initially assist current autonomous vehicle sensor systems, and eventually replace existing systems.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442"/>
            <a:ext cx="4523512" cy="254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18279" r="3611" b="13725"/>
          <a:stretch/>
        </p:blipFill>
        <p:spPr>
          <a:xfrm>
            <a:off x="6445666" y="3048442"/>
            <a:ext cx="4908134" cy="25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839940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6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Draft 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4000"/>
              </a:lnSpc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Conduct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full-range </a:t>
            </a: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perception</a:t>
            </a:r>
          </a:p>
          <a:p>
            <a:pPr lvl="0">
              <a:lnSpc>
                <a:spcPct val="114000"/>
              </a:lnSpc>
            </a:pPr>
            <a:r>
              <a:rPr lang="en-US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Perceive in real-time</a:t>
            </a:r>
            <a:endParaRPr lang="en-US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Use multiple sensors 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Detect and identify objects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Classify objects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Estimate vehicle motion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Be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self-contained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Draft Performance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Detect objects up to 150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m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Unify sensor data up to 50 m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Acquire sensor data at up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to 20 Hz</a:t>
            </a:r>
          </a:p>
          <a:p>
            <a:pPr fontAlgn="base"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Detect object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size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with an accuracy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of up to 80%</a:t>
            </a:r>
          </a:p>
          <a:p>
            <a:pPr fontAlgn="base"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Detect object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distance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with an accuracy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up to 95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%</a:t>
            </a:r>
          </a:p>
          <a:p>
            <a:pPr fontAlgn="base"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Detect object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velocity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with an accuracy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up to 80%</a:t>
            </a:r>
          </a:p>
          <a:p>
            <a:pPr fontAlgn="base"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Classify objects with an accuracy of up to 70%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114000"/>
              </a:lnSpc>
            </a:pPr>
            <a:r>
              <a:rPr lang="en-US" dirty="0" smtClean="0">
                <a:latin typeface="+mj-lt"/>
                <a:cs typeface="Times New Roman" panose="02020603050405020304" pitchFamily="18" charset="0"/>
              </a:rPr>
              <a:t>Estimate vehicle motion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an accuracy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up to 90%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7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Draft Non-functional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Costs less 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Is weather-proof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Functions in </a:t>
            </a:r>
            <a:r>
              <a:rPr lang="en-US" dirty="0">
                <a:latin typeface="+mj-lt"/>
              </a:rPr>
              <a:t>all lighting conditions 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Is concealable </a:t>
            </a:r>
            <a:r>
              <a:rPr lang="en-US" dirty="0">
                <a:latin typeface="+mj-lt"/>
              </a:rPr>
              <a:t>within the vehicle </a:t>
            </a:r>
            <a:endParaRPr lang="en-US" dirty="0" smtClean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Works in real-time</a:t>
            </a:r>
            <a:endParaRPr lang="en-US" dirty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en-US" dirty="0" smtClean="0">
                <a:latin typeface="+mj-lt"/>
              </a:rPr>
              <a:t>Is compatible </a:t>
            </a:r>
            <a:r>
              <a:rPr lang="en-US" dirty="0">
                <a:latin typeface="+mj-lt"/>
              </a:rPr>
              <a:t>with vehicle </a:t>
            </a:r>
            <a:r>
              <a:rPr lang="en-US" dirty="0" smtClean="0">
                <a:latin typeface="+mj-lt"/>
              </a:rPr>
              <a:t>display systems 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9772321" y="2506117"/>
            <a:ext cx="1928612" cy="53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>
                <a:solidFill>
                  <a:prstClr val="black"/>
                </a:solidFill>
              </a:rPr>
              <a:t>Object velocity and position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853" y="4493790"/>
            <a:ext cx="2071448" cy="605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Radar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1372" y="3552516"/>
            <a:ext cx="2075929" cy="605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RGB Image Data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0948" y="2590493"/>
            <a:ext cx="2075929" cy="605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RGB Image Data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Draft Functional Architecture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5022" y="2707876"/>
            <a:ext cx="1786611" cy="603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Collect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73174" y="2402155"/>
            <a:ext cx="2347778" cy="276415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7024922" y="3236010"/>
            <a:ext cx="1421023" cy="53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Classify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40025" y="3967183"/>
            <a:ext cx="1405920" cy="53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032472" y="4696438"/>
            <a:ext cx="1421025" cy="53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Estimate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024919" y="2504837"/>
            <a:ext cx="1421026" cy="53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735797" y="2334317"/>
            <a:ext cx="2000722" cy="314420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3954659" y="2031868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 processing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143813" y="1954245"/>
            <a:ext cx="119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Perception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45022" y="3496671"/>
            <a:ext cx="1786611" cy="603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Synchronize Data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845022" y="4285466"/>
            <a:ext cx="1786611" cy="603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Calibrate Data</a:t>
            </a:r>
            <a:endParaRPr lang="en-US" dirty="0"/>
          </a:p>
        </p:txBody>
      </p:sp>
      <p:cxnSp>
        <p:nvCxnSpPr>
          <p:cNvPr id="5" name="Straight Arrow Connector 4"/>
          <p:cNvCxnSpPr>
            <a:stCxn id="6" idx="2"/>
            <a:endCxn id="49" idx="0"/>
          </p:cNvCxnSpPr>
          <p:nvPr/>
        </p:nvCxnSpPr>
        <p:spPr>
          <a:xfrm>
            <a:off x="4738328" y="3311051"/>
            <a:ext cx="0" cy="185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2"/>
            <a:endCxn id="51" idx="0"/>
          </p:cNvCxnSpPr>
          <p:nvPr/>
        </p:nvCxnSpPr>
        <p:spPr>
          <a:xfrm>
            <a:off x="4738328" y="4099846"/>
            <a:ext cx="0" cy="185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30" idx="3"/>
            <a:endCxn id="6" idx="1"/>
          </p:cNvCxnSpPr>
          <p:nvPr/>
        </p:nvCxnSpPr>
        <p:spPr>
          <a:xfrm>
            <a:off x="2776877" y="2893128"/>
            <a:ext cx="1068145" cy="116336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1" idx="3"/>
            <a:endCxn id="6" idx="1"/>
          </p:cNvCxnSpPr>
          <p:nvPr/>
        </p:nvCxnSpPr>
        <p:spPr>
          <a:xfrm flipV="1">
            <a:off x="2777301" y="3009464"/>
            <a:ext cx="1067721" cy="1786961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34" idx="3"/>
            <a:endCxn id="6" idx="1"/>
          </p:cNvCxnSpPr>
          <p:nvPr/>
        </p:nvCxnSpPr>
        <p:spPr>
          <a:xfrm flipV="1">
            <a:off x="2777301" y="3009464"/>
            <a:ext cx="1067721" cy="845687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51" idx="3"/>
            <a:endCxn id="97" idx="1"/>
          </p:cNvCxnSpPr>
          <p:nvPr/>
        </p:nvCxnSpPr>
        <p:spPr>
          <a:xfrm flipV="1">
            <a:off x="5631633" y="2772374"/>
            <a:ext cx="1393286" cy="181468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97" idx="2"/>
            <a:endCxn id="94" idx="0"/>
          </p:cNvCxnSpPr>
          <p:nvPr/>
        </p:nvCxnSpPr>
        <p:spPr>
          <a:xfrm>
            <a:off x="7735432" y="3039911"/>
            <a:ext cx="2" cy="196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94" idx="2"/>
            <a:endCxn id="95" idx="0"/>
          </p:cNvCxnSpPr>
          <p:nvPr/>
        </p:nvCxnSpPr>
        <p:spPr>
          <a:xfrm>
            <a:off x="7735434" y="3771084"/>
            <a:ext cx="7551" cy="196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95" idx="2"/>
            <a:endCxn id="96" idx="0"/>
          </p:cNvCxnSpPr>
          <p:nvPr/>
        </p:nvCxnSpPr>
        <p:spPr>
          <a:xfrm>
            <a:off x="7742985" y="4502257"/>
            <a:ext cx="0" cy="194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538208" y="2336086"/>
            <a:ext cx="2348992" cy="314420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0314075" y="196491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Output</a:t>
            </a:r>
            <a:endParaRPr lang="en-US" i="1" dirty="0"/>
          </a:p>
        </p:txBody>
      </p:sp>
      <p:sp>
        <p:nvSpPr>
          <p:cNvPr id="100" name="Rectangle 99"/>
          <p:cNvSpPr/>
          <p:nvPr/>
        </p:nvSpPr>
        <p:spPr>
          <a:xfrm>
            <a:off x="499533" y="2392732"/>
            <a:ext cx="2462038" cy="299060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392958" y="2028408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Input</a:t>
            </a:r>
            <a:endParaRPr lang="en-US" i="1" dirty="0"/>
          </a:p>
        </p:txBody>
      </p:sp>
      <p:sp>
        <p:nvSpPr>
          <p:cNvPr id="106" name="Rectangle 105"/>
          <p:cNvSpPr/>
          <p:nvPr/>
        </p:nvSpPr>
        <p:spPr>
          <a:xfrm>
            <a:off x="9772321" y="3209397"/>
            <a:ext cx="1928612" cy="53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prstClr val="black"/>
                </a:solidFill>
              </a:rPr>
              <a:t> Labels of vehicles and pedestrians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775789" y="3916605"/>
            <a:ext cx="1928612" cy="53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Object </a:t>
            </a:r>
            <a:r>
              <a:rPr lang="en-US" sz="1400" dirty="0">
                <a:solidFill>
                  <a:prstClr val="black"/>
                </a:solidFill>
              </a:rPr>
              <a:t>size and location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9772321" y="4627661"/>
            <a:ext cx="1928612" cy="5337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smtClean="0">
                <a:solidFill>
                  <a:prstClr val="black"/>
                </a:solidFill>
              </a:rPr>
              <a:t>Velocity and </a:t>
            </a:r>
            <a:r>
              <a:rPr lang="en-US" sz="1400" dirty="0">
                <a:solidFill>
                  <a:prstClr val="black"/>
                </a:solidFill>
              </a:rPr>
              <a:t>yaw </a:t>
            </a:r>
            <a:r>
              <a:rPr lang="en-US" sz="1400" dirty="0" smtClean="0">
                <a:solidFill>
                  <a:prstClr val="black"/>
                </a:solidFill>
              </a:rPr>
              <a:t>rate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8757975" y="3601856"/>
            <a:ext cx="760675" cy="54733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91104" y="1690688"/>
            <a:ext cx="4856518" cy="4122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04286" y="4585988"/>
            <a:ext cx="1362800" cy="617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  <a:latin typeface="+mj-lt"/>
              </a:rPr>
              <a:t>RADAR</a:t>
            </a:r>
            <a:endParaRPr lang="en-US" sz="1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4903" y="3476342"/>
            <a:ext cx="1365172" cy="605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  <a:latin typeface="+mj-lt"/>
              </a:rPr>
              <a:t>Camera 2</a:t>
            </a:r>
            <a:endParaRPr lang="en-US" sz="1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04903" y="2350931"/>
            <a:ext cx="1365172" cy="6052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  <a:latin typeface="+mj-lt"/>
              </a:rPr>
              <a:t>Camera 1</a:t>
            </a:r>
            <a:endParaRPr lang="en-US" sz="16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Draft </a:t>
            </a:r>
            <a:r>
              <a:rPr lang="en-US" sz="4000" dirty="0" smtClean="0"/>
              <a:t>Cyber-physical Architecture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124350" y="2258882"/>
            <a:ext cx="1668160" cy="3034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CPU </a:t>
            </a:r>
            <a:r>
              <a:rPr lang="en-US" sz="1600" smtClean="0">
                <a:solidFill>
                  <a:schemeClr val="tx1"/>
                </a:solidFill>
                <a:latin typeface="+mj-lt"/>
              </a:rPr>
              <a:t>+ GPU</a:t>
            </a:r>
            <a:endParaRPr lang="en-US" sz="1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5455" y="2548257"/>
            <a:ext cx="2269648" cy="535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Synchronization Algorithm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Elbow Connector 13"/>
          <p:cNvCxnSpPr>
            <a:stCxn id="34" idx="3"/>
            <a:endCxn id="6" idx="1"/>
          </p:cNvCxnSpPr>
          <p:nvPr/>
        </p:nvCxnSpPr>
        <p:spPr>
          <a:xfrm flipV="1">
            <a:off x="2470075" y="3776381"/>
            <a:ext cx="654275" cy="2596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53814" y="2216208"/>
            <a:ext cx="1657416" cy="313071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5284" y="5331378"/>
            <a:ext cx="249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Sensors</a:t>
            </a:r>
            <a:endParaRPr lang="en-US" sz="1600" i="1" dirty="0">
              <a:latin typeface="+mj-lt"/>
            </a:endParaRPr>
          </a:p>
        </p:txBody>
      </p:sp>
      <p:cxnSp>
        <p:nvCxnSpPr>
          <p:cNvPr id="59" name="Elbow Connector 58"/>
          <p:cNvCxnSpPr>
            <a:stCxn id="41" idx="3"/>
            <a:endCxn id="6" idx="1"/>
          </p:cNvCxnSpPr>
          <p:nvPr/>
        </p:nvCxnSpPr>
        <p:spPr>
          <a:xfrm flipV="1">
            <a:off x="2467086" y="3776381"/>
            <a:ext cx="657264" cy="1118396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0" idx="3"/>
            <a:endCxn id="6" idx="1"/>
          </p:cNvCxnSpPr>
          <p:nvPr/>
        </p:nvCxnSpPr>
        <p:spPr>
          <a:xfrm>
            <a:off x="2470075" y="2653566"/>
            <a:ext cx="654275" cy="1122815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370431" y="3273639"/>
            <a:ext cx="2269648" cy="535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Object Detection Algorithm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350126" y="3977925"/>
            <a:ext cx="2269648" cy="535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Object Classification Algorithm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285241" y="5955233"/>
            <a:ext cx="1523941" cy="535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+mj-lt"/>
              </a:rPr>
              <a:t>Buffer Data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049103" y="5955233"/>
            <a:ext cx="1523941" cy="5350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Training Data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4333193" y="5293880"/>
            <a:ext cx="0" cy="6613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126565" y="5813291"/>
            <a:ext cx="3630477" cy="84622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982537" y="6051416"/>
            <a:ext cx="249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</a:rPr>
              <a:t>Memory</a:t>
            </a:r>
            <a:endParaRPr lang="en-US" i="1" dirty="0">
              <a:latin typeface="+mj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043275" y="3867563"/>
            <a:ext cx="1824225" cy="53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Classified Object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7640079" y="4306198"/>
            <a:ext cx="4235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640079" y="3541176"/>
            <a:ext cx="396896" cy="4305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5360562" y="4698975"/>
            <a:ext cx="2269648" cy="535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Vehicle &amp; Object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Egomotion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Algorithm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2" name="Elbow Connector 111"/>
          <p:cNvCxnSpPr>
            <a:stCxn id="106" idx="3"/>
            <a:endCxn id="6" idx="2"/>
          </p:cNvCxnSpPr>
          <p:nvPr/>
        </p:nvCxnSpPr>
        <p:spPr>
          <a:xfrm flipH="1">
            <a:off x="3958430" y="4135100"/>
            <a:ext cx="5909070" cy="1158780"/>
          </a:xfrm>
          <a:prstGeom prst="bentConnector4">
            <a:avLst>
              <a:gd name="adj1" fmla="val -3869"/>
              <a:gd name="adj2" fmla="val 119728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036975" y="4588613"/>
            <a:ext cx="1824225" cy="5350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Vehicle &amp; Object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Egomotion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7626776" y="4966512"/>
            <a:ext cx="4235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117" idx="3"/>
            <a:endCxn id="6" idx="2"/>
          </p:cNvCxnSpPr>
          <p:nvPr/>
        </p:nvCxnSpPr>
        <p:spPr>
          <a:xfrm flipH="1">
            <a:off x="3958430" y="4856150"/>
            <a:ext cx="5902770" cy="437730"/>
          </a:xfrm>
          <a:prstGeom prst="bentConnector4">
            <a:avLst>
              <a:gd name="adj1" fmla="val -3873"/>
              <a:gd name="adj2" fmla="val 15222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5370431" y="1880020"/>
            <a:ext cx="2249344" cy="5193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+mj-lt"/>
              </a:rPr>
              <a:t>Environment Algorithm 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7427233" y="2399369"/>
            <a:ext cx="0" cy="1418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427233" y="3821284"/>
            <a:ext cx="0" cy="1504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7427233" y="4527707"/>
            <a:ext cx="2411" cy="1712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10601785" y="1984382"/>
            <a:ext cx="1399144" cy="3139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Virtual Environment with Fused Classification and Motion Data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156381" y="1805295"/>
            <a:ext cx="2686203" cy="359894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331280" y="1435963"/>
            <a:ext cx="249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Algorithms</a:t>
            </a:r>
            <a:endParaRPr lang="en-US" sz="1600" i="1" dirty="0">
              <a:latin typeface="+mj-lt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0574999" y="5095082"/>
            <a:ext cx="1451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Result</a:t>
            </a:r>
            <a:endParaRPr lang="en-US" sz="1600" i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0238" y="2097355"/>
            <a:ext cx="294676" cy="35674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POWER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781575" y="2815794"/>
            <a:ext cx="5738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80" idx="1"/>
          </p:cNvCxnSpPr>
          <p:nvPr/>
        </p:nvCxnSpPr>
        <p:spPr>
          <a:xfrm flipH="1">
            <a:off x="4781575" y="3541176"/>
            <a:ext cx="5888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84" idx="1"/>
          </p:cNvCxnSpPr>
          <p:nvPr/>
        </p:nvCxnSpPr>
        <p:spPr>
          <a:xfrm flipH="1">
            <a:off x="4781575" y="4245462"/>
            <a:ext cx="5685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0" idx="1"/>
          </p:cNvCxnSpPr>
          <p:nvPr/>
        </p:nvCxnSpPr>
        <p:spPr>
          <a:xfrm flipH="1">
            <a:off x="4781575" y="4966512"/>
            <a:ext cx="5789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40" idx="1"/>
          </p:cNvCxnSpPr>
          <p:nvPr/>
        </p:nvCxnSpPr>
        <p:spPr>
          <a:xfrm flipV="1">
            <a:off x="4792510" y="2139695"/>
            <a:ext cx="577921" cy="30929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1" name="Right Arrow 90"/>
          <p:cNvSpPr/>
          <p:nvPr/>
        </p:nvSpPr>
        <p:spPr>
          <a:xfrm>
            <a:off x="517691" y="3524887"/>
            <a:ext cx="408587" cy="54733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2" name="Elbow Connector 91"/>
          <p:cNvCxnSpPr>
            <a:stCxn id="50" idx="0"/>
            <a:endCxn id="6" idx="0"/>
          </p:cNvCxnSpPr>
          <p:nvPr/>
        </p:nvCxnSpPr>
        <p:spPr>
          <a:xfrm rot="16200000" flipH="1">
            <a:off x="2077239" y="377691"/>
            <a:ext cx="161527" cy="3600854"/>
          </a:xfrm>
          <a:prstGeom prst="bentConnector3">
            <a:avLst>
              <a:gd name="adj1" fmla="val -14152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34407" y="5290278"/>
            <a:ext cx="0" cy="6649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106" idx="0"/>
            <a:endCxn id="140" idx="3"/>
          </p:cNvCxnSpPr>
          <p:nvPr/>
        </p:nvCxnSpPr>
        <p:spPr>
          <a:xfrm rot="16200000" flipV="1">
            <a:off x="7423648" y="2335822"/>
            <a:ext cx="1727868" cy="1335613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endCxn id="152" idx="1"/>
          </p:cNvCxnSpPr>
          <p:nvPr/>
        </p:nvCxnSpPr>
        <p:spPr>
          <a:xfrm>
            <a:off x="7640079" y="2139694"/>
            <a:ext cx="2961706" cy="1414341"/>
          </a:xfrm>
          <a:prstGeom prst="bentConnector3">
            <a:avLst>
              <a:gd name="adj1" fmla="val 75463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427233" y="3091810"/>
            <a:ext cx="0" cy="1818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271891" y="1343234"/>
            <a:ext cx="249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</a:rPr>
              <a:t>Hardware</a:t>
            </a:r>
            <a:endParaRPr lang="en-US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415" y="2696066"/>
            <a:ext cx="10652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605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283</Words>
  <Application>Microsoft Macintosh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Arial</vt:lpstr>
      <vt:lpstr>Office Theme</vt:lpstr>
      <vt:lpstr>Team A – Perception System using Stereo Vision and Radar </vt:lpstr>
      <vt:lpstr>Project Objective </vt:lpstr>
      <vt:lpstr>PowerPoint Presentation</vt:lpstr>
      <vt:lpstr>Draft Functional Requirements</vt:lpstr>
      <vt:lpstr>Draft Performance Requirements</vt:lpstr>
      <vt:lpstr>Draft Non-functional Requirements</vt:lpstr>
      <vt:lpstr>Draft Functional Architecture </vt:lpstr>
      <vt:lpstr>Draft Cyber-physical Architecture 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zihaoz1</dc:creator>
  <cp:lastModifiedBy>somuchsentimentality112@gmail.com</cp:lastModifiedBy>
  <cp:revision>58</cp:revision>
  <dcterms:created xsi:type="dcterms:W3CDTF">2016-09-08T20:36:35Z</dcterms:created>
  <dcterms:modified xsi:type="dcterms:W3CDTF">2016-10-21T18:18:58Z</dcterms:modified>
</cp:coreProperties>
</file>