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57" r:id="rId3"/>
    <p:sldId id="263" r:id="rId4"/>
    <p:sldId id="262" r:id="rId5"/>
    <p:sldId id="258" r:id="rId6"/>
    <p:sldId id="261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7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5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0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46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6809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95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06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9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4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7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1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1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5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2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2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9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youtube.com/v/117_Y1cgx0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Team G-</a:t>
            </a:r>
            <a:r>
              <a:rPr lang="en-US" altLang="zh-TW" dirty="0" err="1" smtClean="0"/>
              <a:t>Excalibr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Progress </a:t>
            </a:r>
            <a:r>
              <a:rPr lang="en-US" altLang="zh-TW" dirty="0" smtClean="0"/>
              <a:t>Review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362846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Yiqing</a:t>
            </a:r>
            <a:r>
              <a:rPr lang="en-US" altLang="zh-TW" dirty="0"/>
              <a:t> </a:t>
            </a:r>
            <a:r>
              <a:rPr lang="en-US" altLang="zh-TW" dirty="0" err="1"/>
              <a:t>Cai</a:t>
            </a:r>
            <a:endParaRPr lang="en-US" altLang="zh-TW" dirty="0"/>
          </a:p>
          <a:p>
            <a:r>
              <a:rPr lang="en-US" altLang="zh-TW" dirty="0" err="1"/>
              <a:t>Man-ning</a:t>
            </a:r>
            <a:r>
              <a:rPr lang="en-US" altLang="zh-TW" dirty="0"/>
              <a:t> Chen</a:t>
            </a:r>
          </a:p>
          <a:p>
            <a:r>
              <a:rPr lang="en-US" altLang="zh-TW" dirty="0" err="1"/>
              <a:t>Huan</a:t>
            </a:r>
            <a:r>
              <a:rPr lang="en-US" altLang="zh-TW" dirty="0"/>
              <a:t>-Yang Chang</a:t>
            </a:r>
          </a:p>
          <a:p>
            <a:r>
              <a:rPr lang="en-US" altLang="zh-TW" dirty="0" err="1"/>
              <a:t>Siddharth</a:t>
            </a:r>
            <a:r>
              <a:rPr lang="en-US" altLang="zh-TW" dirty="0"/>
              <a:t> Raina </a:t>
            </a:r>
          </a:p>
          <a:p>
            <a:r>
              <a:rPr lang="en-US" altLang="zh-TW" dirty="0" err="1"/>
              <a:t>Sambuddha</a:t>
            </a:r>
            <a:r>
              <a:rPr lang="en-US" altLang="zh-TW" dirty="0"/>
              <a:t> Sarkar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633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Robot Arm Setup</a:t>
            </a:r>
            <a:br>
              <a:rPr lang="en-US" altLang="zh-TW" dirty="0" smtClean="0"/>
            </a:br>
            <a:r>
              <a:rPr lang="en-US" altLang="zh-TW" dirty="0" smtClean="0"/>
              <a:t>Peter &amp; Sam</a:t>
            </a:r>
            <a:endParaRPr lang="zh-TW" altLang="en-US" dirty="0"/>
          </a:p>
        </p:txBody>
      </p:sp>
      <p:pic>
        <p:nvPicPr>
          <p:cNvPr id="4" name="Shape 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234" y="2476962"/>
            <a:ext cx="2157774" cy="19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63"/>
          <p:cNvPicPr preferRelativeResize="0"/>
          <p:nvPr/>
        </p:nvPicPr>
        <p:blipFill rotWithShape="1">
          <a:blip r:embed="rId3">
            <a:alphaModFix/>
          </a:blip>
          <a:srcRect l="27697" t="20088" r="19302" b="17815"/>
          <a:stretch/>
        </p:blipFill>
        <p:spPr>
          <a:xfrm>
            <a:off x="7208984" y="2476963"/>
            <a:ext cx="2347869" cy="20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7834" y="2476963"/>
            <a:ext cx="2157774" cy="20621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65"/>
          <p:cNvSpPr txBox="1"/>
          <p:nvPr/>
        </p:nvSpPr>
        <p:spPr>
          <a:xfrm>
            <a:off x="3288471" y="3195425"/>
            <a:ext cx="467700" cy="7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+</a:t>
            </a:r>
          </a:p>
        </p:txBody>
      </p:sp>
      <p:sp>
        <p:nvSpPr>
          <p:cNvPr id="8" name="Shape 66"/>
          <p:cNvSpPr txBox="1"/>
          <p:nvPr/>
        </p:nvSpPr>
        <p:spPr>
          <a:xfrm>
            <a:off x="6334096" y="3195413"/>
            <a:ext cx="467700" cy="7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=</a:t>
            </a:r>
          </a:p>
        </p:txBody>
      </p:sp>
      <p:sp>
        <p:nvSpPr>
          <p:cNvPr id="9" name="Shape 67"/>
          <p:cNvSpPr txBox="1"/>
          <p:nvPr/>
        </p:nvSpPr>
        <p:spPr>
          <a:xfrm>
            <a:off x="677334" y="3259463"/>
            <a:ext cx="862200" cy="44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20cm</a:t>
            </a:r>
          </a:p>
        </p:txBody>
      </p:sp>
      <p:cxnSp>
        <p:nvCxnSpPr>
          <p:cNvPr id="10" name="Shape 68"/>
          <p:cNvCxnSpPr/>
          <p:nvPr/>
        </p:nvCxnSpPr>
        <p:spPr>
          <a:xfrm flipH="1">
            <a:off x="989034" y="2799313"/>
            <a:ext cx="14400" cy="141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lg" len="lg"/>
            <a:tailEnd type="triangle" w="lg" len="lg"/>
          </a:ln>
        </p:spPr>
      </p:cxnSp>
      <p:sp>
        <p:nvSpPr>
          <p:cNvPr id="11" name="文字方塊 10"/>
          <p:cNvSpPr txBox="1"/>
          <p:nvPr/>
        </p:nvSpPr>
        <p:spPr>
          <a:xfrm>
            <a:off x="755234" y="1832145"/>
            <a:ext cx="2040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Calibration Target</a:t>
            </a:r>
          </a:p>
        </p:txBody>
      </p:sp>
      <p:pic>
        <p:nvPicPr>
          <p:cNvPr id="1026" name="Picture 2" descr="https://i.ytimg.com/vi/ViPN810E0SU/maxres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30494" r="37205" b="12257"/>
          <a:stretch/>
        </p:blipFill>
        <p:spPr bwMode="auto">
          <a:xfrm>
            <a:off x="8095101" y="331777"/>
            <a:ext cx="3129566" cy="180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554436" y="458459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TW" dirty="0">
                <a:solidFill>
                  <a:srgbClr val="000000"/>
                </a:solidFill>
              </a:rPr>
              <a:t>Why 3D? 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540163" y="51765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altLang="zh-TW" dirty="0">
                <a:solidFill>
                  <a:srgbClr val="000000"/>
                </a:solidFill>
              </a:rPr>
              <a:t>Why use this shape (Rhombicuboctahedron) rather cubic shape? 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387362" y="58449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altLang="zh-TW" dirty="0">
                <a:solidFill>
                  <a:srgbClr val="000000"/>
                </a:solidFill>
              </a:rPr>
              <a:t>Why use such a big target (20cm) rather </a:t>
            </a:r>
            <a:r>
              <a:rPr lang="en" altLang="zh-TW" dirty="0" smtClean="0">
                <a:solidFill>
                  <a:srgbClr val="000000"/>
                </a:solidFill>
              </a:rPr>
              <a:t>than a </a:t>
            </a:r>
            <a:r>
              <a:rPr lang="en" altLang="zh-TW" dirty="0">
                <a:solidFill>
                  <a:srgbClr val="000000"/>
                </a:solidFill>
              </a:rPr>
              <a:t>small target?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407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dirty="0"/>
              <a:t>AEROTECH Operation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Setup the Robot (AEROTECH - 3 Prismatic Joint)</a:t>
            </a:r>
          </a:p>
          <a:p>
            <a:r>
              <a:rPr lang="en-US" altLang="zh-TW" dirty="0"/>
              <a:t>Hooked up the A3200 series controllers to different axes and tested for faults and bugs.</a:t>
            </a:r>
          </a:p>
          <a:p>
            <a:r>
              <a:rPr lang="en-US" altLang="zh-TW" dirty="0"/>
              <a:t>PSO (Position </a:t>
            </a:r>
            <a:r>
              <a:rPr lang="en-US" altLang="zh-TW" dirty="0" smtClean="0"/>
              <a:t>Synchronized </a:t>
            </a:r>
            <a:r>
              <a:rPr lang="en-US" altLang="zh-TW" dirty="0"/>
              <a:t>Output) setup and configuration: used to send trigger pulses to camera</a:t>
            </a:r>
          </a:p>
          <a:p>
            <a:r>
              <a:rPr lang="en-US" altLang="zh-TW" dirty="0"/>
              <a:t>Move the robotic arm in a certain predefined pattern. (basic motion planning)</a:t>
            </a:r>
          </a:p>
          <a:p>
            <a:r>
              <a:rPr lang="en-US" altLang="zh-TW" dirty="0"/>
              <a:t>Movement along different axis generates unique pulses at predefined set-points to trigger camera to capture images. (using PSO)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75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TW" dirty="0"/>
              <a:t>Demonstration</a:t>
            </a:r>
            <a:endParaRPr lang="zh-TW" altLang="en-US" dirty="0"/>
          </a:p>
        </p:txBody>
      </p:sp>
      <p:sp>
        <p:nvSpPr>
          <p:cNvPr id="5" name="Shape 80" title="PR#1_framework validation">
            <a:hlinkClick r:id="rId2"/>
          </p:cNvPr>
          <p:cNvSpPr/>
          <p:nvPr/>
        </p:nvSpPr>
        <p:spPr>
          <a:xfrm>
            <a:off x="1833082" y="2122384"/>
            <a:ext cx="6534549" cy="41002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5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Camera Setup</a:t>
            </a:r>
            <a:br>
              <a:rPr lang="en-US" altLang="zh-TW" dirty="0" smtClean="0"/>
            </a:br>
            <a:r>
              <a:rPr lang="en-US" altLang="zh-TW" dirty="0" err="1" smtClean="0"/>
              <a:t>Cece</a:t>
            </a:r>
            <a:r>
              <a:rPr lang="en-US" altLang="zh-TW" dirty="0" smtClean="0"/>
              <a:t>, Mandy and Sid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1905001"/>
            <a:ext cx="8915400" cy="4573072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Before geometry, photometric and </a:t>
            </a:r>
            <a:r>
              <a:rPr lang="en-US" altLang="zh-TW" dirty="0" err="1" smtClean="0"/>
              <a:t>lightfield</a:t>
            </a:r>
            <a:r>
              <a:rPr lang="en-US" altLang="zh-TW" dirty="0" smtClean="0"/>
              <a:t> calibrations, sensor calibration is required.</a:t>
            </a:r>
          </a:p>
          <a:p>
            <a:r>
              <a:rPr lang="en-US" altLang="zh-TW" dirty="0"/>
              <a:t>Noise</a:t>
            </a:r>
            <a:r>
              <a:rPr lang="en-US" altLang="zh-TW" dirty="0" smtClean="0"/>
              <a:t>:</a:t>
            </a:r>
          </a:p>
          <a:p>
            <a:r>
              <a:rPr lang="en-US" altLang="zh-TW" dirty="0"/>
              <a:t>• Random noise</a:t>
            </a:r>
          </a:p>
          <a:p>
            <a:r>
              <a:rPr lang="en-US" altLang="zh-TW" dirty="0"/>
              <a:t>• Fixed pattern </a:t>
            </a:r>
            <a:r>
              <a:rPr lang="en-US" altLang="zh-TW" dirty="0" smtClean="0"/>
              <a:t>noise </a:t>
            </a:r>
            <a:r>
              <a:rPr lang="en-US" altLang="zh-TW" b="1" dirty="0" smtClean="0">
                <a:solidFill>
                  <a:srgbClr val="FF0000"/>
                </a:solidFill>
              </a:rPr>
              <a:t>(FPN):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en-US" altLang="zh-TW" dirty="0"/>
              <a:t>• DSNU - Dark Signal Non-Uniformity</a:t>
            </a:r>
          </a:p>
          <a:p>
            <a:pPr lvl="1"/>
            <a:r>
              <a:rPr lang="en-US" altLang="zh-TW" dirty="0"/>
              <a:t>• DSNU is seen as an offset between pixels in dark DSNU is seen as an offset between pixels in dark</a:t>
            </a:r>
          </a:p>
          <a:p>
            <a:pPr lvl="1"/>
            <a:r>
              <a:rPr lang="en-US" altLang="zh-TW" dirty="0"/>
              <a:t>• Corrected by subtracting a dark frame</a:t>
            </a:r>
          </a:p>
          <a:p>
            <a:pPr lvl="1"/>
            <a:r>
              <a:rPr lang="en-US" altLang="zh-TW" dirty="0"/>
              <a:t>• Measured in the absence of light</a:t>
            </a:r>
          </a:p>
          <a:p>
            <a:r>
              <a:rPr lang="en-US" altLang="zh-TW" dirty="0"/>
              <a:t>• PRNU - Pixel Response Non-Uniformity</a:t>
            </a:r>
          </a:p>
          <a:p>
            <a:pPr lvl="1"/>
            <a:r>
              <a:rPr lang="en-US" altLang="zh-TW" dirty="0"/>
              <a:t>• PRNU is seen as a </a:t>
            </a:r>
            <a:r>
              <a:rPr lang="en-US" altLang="zh-TW" dirty="0" err="1"/>
              <a:t>responsivity</a:t>
            </a:r>
            <a:r>
              <a:rPr lang="en-US" altLang="zh-TW" dirty="0"/>
              <a:t> variation between pixels under illumination</a:t>
            </a:r>
          </a:p>
          <a:p>
            <a:pPr lvl="1"/>
            <a:r>
              <a:rPr lang="en-US" altLang="zh-TW" dirty="0"/>
              <a:t>• Corrected by offset and gain for each pixel (which is mostly done off-chip)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361716" y="2897746"/>
            <a:ext cx="314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y = ax +b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6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Usual method</a:t>
            </a:r>
            <a:endParaRPr lang="zh-TW" altLang="en-US" dirty="0"/>
          </a:p>
        </p:txBody>
      </p:sp>
      <p:sp>
        <p:nvSpPr>
          <p:cNvPr id="7" name="平行四邊形 6"/>
          <p:cNvSpPr/>
          <p:nvPr/>
        </p:nvSpPr>
        <p:spPr>
          <a:xfrm rot="10800000">
            <a:off x="2757267" y="3411415"/>
            <a:ext cx="1688123" cy="92846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等腰三角形 7"/>
          <p:cNvSpPr/>
          <p:nvPr/>
        </p:nvSpPr>
        <p:spPr>
          <a:xfrm rot="5400000">
            <a:off x="7723162" y="3249636"/>
            <a:ext cx="1195754" cy="12520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endCxn id="8" idx="3"/>
          </p:cNvCxnSpPr>
          <p:nvPr/>
        </p:nvCxnSpPr>
        <p:spPr>
          <a:xfrm>
            <a:off x="3601328" y="3875649"/>
            <a:ext cx="409369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4867421" y="3277772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Focal length = 1.2m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489847" y="285509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Uniform light source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489847" y="4621770"/>
            <a:ext cx="2358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Lambertian</a:t>
            </a:r>
            <a:r>
              <a:rPr lang="en-US" altLang="zh-TW" dirty="0" smtClean="0"/>
              <a:t> </a:t>
            </a:r>
            <a:r>
              <a:rPr lang="en-US" altLang="zh-TW" dirty="0"/>
              <a:t>surface</a:t>
            </a:r>
            <a:endParaRPr lang="zh-TW" altLang="en-US" dirty="0"/>
          </a:p>
        </p:txBody>
      </p:sp>
      <p:cxnSp>
        <p:nvCxnSpPr>
          <p:cNvPr id="15" name="直線接點 14"/>
          <p:cNvCxnSpPr>
            <a:stCxn id="8" idx="2"/>
          </p:cNvCxnSpPr>
          <p:nvPr/>
        </p:nvCxnSpPr>
        <p:spPr>
          <a:xfrm flipH="1" flipV="1">
            <a:off x="3052689" y="1315329"/>
            <a:ext cx="4642337" cy="1962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>
            <a:stCxn id="8" idx="4"/>
          </p:cNvCxnSpPr>
          <p:nvPr/>
        </p:nvCxnSpPr>
        <p:spPr>
          <a:xfrm flipH="1">
            <a:off x="3249636" y="4473526"/>
            <a:ext cx="4445390" cy="2103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2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15" y="360624"/>
            <a:ext cx="4263286" cy="302006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504" y="3567375"/>
            <a:ext cx="4818097" cy="32906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281" y="470480"/>
            <a:ext cx="2828925" cy="14001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280" y="3974439"/>
            <a:ext cx="2828925" cy="10096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030" y="5760679"/>
            <a:ext cx="2924175" cy="7715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4280" y="2132912"/>
            <a:ext cx="3914775" cy="12477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424601" y="8261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Frame 1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424601" y="369642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Frame 2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372198" y="536616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Frame 3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075" y="2577947"/>
            <a:ext cx="3600450" cy="1200150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734096" y="2132912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unified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383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3"/>
          <a:stretch/>
        </p:blipFill>
        <p:spPr>
          <a:xfrm>
            <a:off x="633045" y="534572"/>
            <a:ext cx="8440615" cy="268742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" t="11354" r="4245"/>
          <a:stretch/>
        </p:blipFill>
        <p:spPr>
          <a:xfrm>
            <a:off x="2546251" y="1055077"/>
            <a:ext cx="9129933" cy="560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1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Mohammadnejad</a:t>
            </a:r>
            <a:r>
              <a:rPr lang="en-US" altLang="zh-TW" dirty="0"/>
              <a:t>, </a:t>
            </a:r>
            <a:r>
              <a:rPr lang="en-US" altLang="zh-TW" dirty="0" err="1"/>
              <a:t>Shahram</a:t>
            </a:r>
            <a:r>
              <a:rPr lang="en-US" altLang="zh-TW" dirty="0"/>
              <a:t>, </a:t>
            </a:r>
            <a:r>
              <a:rPr lang="en-US" altLang="zh-TW" dirty="0" err="1"/>
              <a:t>Sobhan</a:t>
            </a:r>
            <a:r>
              <a:rPr lang="en-US" altLang="zh-TW" dirty="0"/>
              <a:t> </a:t>
            </a:r>
            <a:r>
              <a:rPr lang="en-US" altLang="zh-TW" dirty="0" err="1"/>
              <a:t>Roshani</a:t>
            </a:r>
            <a:r>
              <a:rPr lang="en-US" altLang="zh-TW" dirty="0"/>
              <a:t>, and Saeed </a:t>
            </a:r>
            <a:r>
              <a:rPr lang="en-US" altLang="zh-TW" dirty="0" err="1"/>
              <a:t>Roshani</a:t>
            </a:r>
            <a:r>
              <a:rPr lang="en-US" altLang="zh-TW" dirty="0"/>
              <a:t>. "A Novel Fixed Pattern Noise Reduction Technique in Image Sensors for Satellite Applications." </a:t>
            </a:r>
            <a:r>
              <a:rPr lang="en-US" altLang="zh-TW" i="1" dirty="0"/>
              <a:t>Electrical and Electronic Engineering</a:t>
            </a:r>
            <a:r>
              <a:rPr lang="en-US" altLang="zh-TW" dirty="0"/>
              <a:t> 2.5 (2012): 271-276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https://www.eecs.tu-berlin.de/fileadmin/fg144/Courses/10WS/pdci/talks/noise_sensors.pdf</a:t>
            </a:r>
            <a:endParaRPr lang="en-US" altLang="zh-TW" dirty="0" smtClean="0"/>
          </a:p>
          <a:p>
            <a:r>
              <a:rPr lang="en-US" altLang="zh-TW" dirty="0" smtClean="0"/>
              <a:t>https</a:t>
            </a:r>
            <a:r>
              <a:rPr lang="en-US" altLang="zh-TW" dirty="0"/>
              <a:t>://www.youtube.com/watch?v=ViPN810E0SU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724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240</TotalTime>
  <Words>281</Words>
  <Application>Microsoft Office PowerPoint</Application>
  <PresentationFormat>寬螢幕</PresentationFormat>
  <Paragraphs>46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微軟正黑體</vt:lpstr>
      <vt:lpstr>Arial</vt:lpstr>
      <vt:lpstr>Trebuchet MS</vt:lpstr>
      <vt:lpstr>Wingdings 3</vt:lpstr>
      <vt:lpstr>多面向</vt:lpstr>
      <vt:lpstr> Team G-Excalibr Progress Review</vt:lpstr>
      <vt:lpstr>Robot Arm Setup Peter &amp; Sam</vt:lpstr>
      <vt:lpstr>AEROTECH Operation</vt:lpstr>
      <vt:lpstr>Demonstration</vt:lpstr>
      <vt:lpstr>Camera Setup Cece, Mandy and Sid</vt:lpstr>
      <vt:lpstr>Usual method</vt:lpstr>
      <vt:lpstr>PowerPoint 簡報</vt:lpstr>
      <vt:lpstr>PowerPoint 簡報</vt:lpstr>
      <vt:lpstr>Reference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Review</dc:title>
  <dc:creator>Money Chen</dc:creator>
  <cp:lastModifiedBy>Money Chen</cp:lastModifiedBy>
  <cp:revision>18</cp:revision>
  <dcterms:created xsi:type="dcterms:W3CDTF">2016-10-20T03:09:45Z</dcterms:created>
  <dcterms:modified xsi:type="dcterms:W3CDTF">2016-10-20T17:17:08Z</dcterms:modified>
</cp:coreProperties>
</file>