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29" name="Siddharth Raina"/>
  <p:cmAuthor clrIdx="1" id="1" initials="" lastIdx="25" name="張煥揚"/>
  <p:cmAuthor clrIdx="2" id="2" initials="" lastIdx="4" name="Man-Ning Che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7229EBB9-9E97-4703-A991-89F6CFC80892}">
  <a:tblStyle styleId="{7229EBB9-9E97-4703-A991-89F6CFC80892}"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 styleId="{D4501EEE-8BF7-4903-AEDA-E66817AD905E}" styleName="Table_1">
    <a:wholeTbl>
      <a:tcTxStyle b="off" i="off">
        <a:font>
          <a:latin typeface="Calibri"/>
          <a:ea typeface="Calibri"/>
          <a:cs typeface="Calibri"/>
        </a:font>
        <a:schemeClr val="dk1"/>
      </a:tcTxStyle>
      <a:tcStyle>
        <a:tcBdr>
          <a:left>
            <a:ln cap="flat" cmpd="sng" w="9525">
              <a:solidFill>
                <a:schemeClr val="accent2"/>
              </a:solidFill>
              <a:prstDash val="solid"/>
              <a:round/>
              <a:headEnd len="med" w="med" type="none"/>
              <a:tailEnd len="med" w="med" type="none"/>
            </a:ln>
          </a:left>
          <a:right>
            <a:ln cap="flat" cmpd="sng" w="9525">
              <a:solidFill>
                <a:schemeClr val="accent2"/>
              </a:solidFill>
              <a:prstDash val="solid"/>
              <a:round/>
              <a:headEnd len="med" w="med" type="none"/>
              <a:tailEnd len="med" w="med" type="none"/>
            </a:ln>
          </a:right>
          <a:top>
            <a:ln cap="flat" cmpd="sng" w="9525">
              <a:solidFill>
                <a:schemeClr val="accent2"/>
              </a:solidFill>
              <a:prstDash val="solid"/>
              <a:round/>
              <a:headEnd len="med" w="med" type="none"/>
              <a:tailEnd len="med" w="med" type="none"/>
            </a:ln>
          </a:top>
          <a:bottom>
            <a:ln cap="flat" cmpd="sng" w="9525">
              <a:solidFill>
                <a:schemeClr val="accent2"/>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wholeTbl>
    <a:band1H>
      <a:tcStyle>
        <a:tcBdr>
          <a:top>
            <a:ln cap="flat" cmpd="sng" w="9525">
              <a:solidFill>
                <a:schemeClr val="accent2"/>
              </a:solidFill>
              <a:prstDash val="solid"/>
              <a:round/>
              <a:headEnd len="med" w="med" type="none"/>
              <a:tailEnd len="med" w="med" type="none"/>
            </a:ln>
          </a:top>
          <a:bottom>
            <a:ln cap="flat" cmpd="sng" w="9525">
              <a:solidFill>
                <a:schemeClr val="accent2"/>
              </a:solidFill>
              <a:prstDash val="solid"/>
              <a:round/>
              <a:headEnd len="med" w="med" type="none"/>
              <a:tailEnd len="med" w="med" type="none"/>
            </a:ln>
          </a:bottom>
        </a:tcBdr>
      </a:tcStyle>
    </a:band1H>
    <a:band1V>
      <a:tcStyle>
        <a:tcBdr>
          <a:left>
            <a:ln cap="flat" cmpd="sng" w="9525">
              <a:solidFill>
                <a:schemeClr val="accent2"/>
              </a:solidFill>
              <a:prstDash val="solid"/>
              <a:round/>
              <a:headEnd len="med" w="med" type="none"/>
              <a:tailEnd len="med" w="med" type="none"/>
            </a:ln>
          </a:left>
          <a:right>
            <a:ln cap="flat" cmpd="sng" w="9525">
              <a:solidFill>
                <a:schemeClr val="accent2"/>
              </a:solidFill>
              <a:prstDash val="solid"/>
              <a:round/>
              <a:headEnd len="med" w="med" type="none"/>
              <a:tailEnd len="med" w="med" type="none"/>
            </a:ln>
          </a:right>
        </a:tcBdr>
      </a:tcStyle>
    </a:band1V>
    <a:band2V>
      <a:tcStyle>
        <a:tcBdr>
          <a:left>
            <a:ln cap="flat" cmpd="sng" w="9525">
              <a:solidFill>
                <a:schemeClr val="accent2"/>
              </a:solidFill>
              <a:prstDash val="solid"/>
              <a:round/>
              <a:headEnd len="med" w="med" type="none"/>
              <a:tailEnd len="med" w="med" type="none"/>
            </a:ln>
          </a:left>
          <a:right>
            <a:ln cap="flat" cmpd="sng" w="9525">
              <a:solidFill>
                <a:schemeClr val="accent2"/>
              </a:solidFill>
              <a:prstDash val="solid"/>
              <a:round/>
              <a:headEnd len="med" w="med" type="none"/>
              <a:tailEnd len="med" w="med" type="none"/>
            </a:ln>
          </a:right>
        </a:tcBdr>
      </a:tcStyle>
    </a:band2V>
    <a:lastCol>
      <a:tcTxStyle b="on" i="off"/>
    </a:lastCol>
    <a:firstCol>
      <a:tcTxStyle b="on" i="off"/>
    </a:firstCol>
    <a:lastRow>
      <a:tcTxStyle b="on" i="off"/>
      <a:tcStyle>
        <a:tcBdr>
          <a:top>
            <a:ln cap="flat" cmpd="sng" w="50800">
              <a:solidFill>
                <a:schemeClr val="accent2"/>
              </a:solidFill>
              <a:prstDash val="solid"/>
              <a:round/>
              <a:headEnd len="med" w="med" type="none"/>
              <a:tailEnd len="med" w="med" type="none"/>
            </a:ln>
          </a:top>
        </a:tcBdr>
      </a:tcStyle>
    </a:lastRow>
    <a:firstRow>
      <a:tcTxStyle b="on" i="off">
        <a:font>
          <a:latin typeface="Calibri"/>
          <a:ea typeface="Calibri"/>
          <a:cs typeface="Calibri"/>
        </a:font>
        <a:schemeClr val="lt1"/>
      </a:tcTxStyle>
      <a:tcStyle>
        <a:fill>
          <a:solidFill>
            <a:schemeClr val="accent2"/>
          </a:solidFill>
        </a:fill>
      </a:tcStyle>
    </a:firstRow>
  </a:tblStyle>
  <a:tblStyle styleId="{57DC1836-7183-4E4D-AFE6-F1AA376C45EA}" styleName="Table_2"/>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dt="2016-10-31T23:52:18.082">
    <p:pos x="6000" y="0"/>
    <p:text>hey cece</p:text>
  </p:cm>
  <p:cm authorId="0" idx="2" dt="2016-10-31T23:40:43.477">
    <p:pos x="6000" y="100"/>
    <p:text>is the ppt ok?</p:text>
  </p:cm>
  <p:cm authorId="0" idx="3" dt="2016-10-31T23:40:50.448">
    <p:pos x="6000" y="200"/>
    <p:text>should i submit?</p:text>
  </p:cm>
  <p:cm authorId="1" idx="1" dt="2016-10-31T23:42:45.270">
    <p:pos x="6000" y="300"/>
    <p:text>I found the photometric subsystem 
is wrong</p:text>
  </p:cm>
  <p:cm authorId="1" idx="2" dt="2016-10-31T23:42:55.714">
    <p:pos x="6000" y="400"/>
    <p:text>the diagram</p:text>
  </p:cm>
  <p:cm authorId="1" idx="3" dt="2016-10-31T23:43:43.400">
    <p:pos x="6000" y="500"/>
    <p:text>We don't have to use the position encoder and need to add the sensor noise correction</p:text>
  </p:cm>
  <p:cm authorId="1" idx="4" dt="2016-10-31T23:44:59.504">
    <p:pos x="6000" y="600"/>
    <p:text>Who draw the diagram can he/she change?</p:text>
  </p:cm>
  <p:cm authorId="0" idx="4" dt="2016-10-31T23:46:12.179">
    <p:pos x="6000" y="700"/>
    <p:text>sam</p:text>
  </p:cm>
  <p:cm authorId="0" idx="5" dt="2016-10-31T23:46:22.337">
    <p:pos x="6000" y="800"/>
    <p:text>but he's gone home</p:text>
  </p:cm>
  <p:cm authorId="0" idx="6" dt="2016-10-31T23:47:02.278">
    <p:pos x="6000" y="900"/>
    <p:text>I think that is ok.. we'll change it in the pdr report</p:text>
  </p:cm>
  <p:cm authorId="1" idx="5" dt="2016-10-31T23:47:11.959">
    <p:pos x="6000" y="1000"/>
    <p:text>Cece seems not here</p:text>
  </p:cm>
  <p:cm authorId="0" idx="7" dt="2016-10-31T23:47:24.666">
    <p:pos x="6000" y="1100"/>
    <p:text>yeah</p:text>
  </p:cm>
  <p:cm authorId="0" idx="8" dt="2016-10-31T23:47:47.565">
    <p:pos x="6000" y="1200"/>
    <p:text>should i submit? if i dont take the shuttle now, the next one is after one hour</p:text>
  </p:cm>
  <p:cm authorId="1" idx="6" dt="2016-10-31T23:48:09.755">
    <p:pos x="6000" y="1300"/>
    <p:text>OK Fine</p:text>
  </p:cm>
  <p:cm authorId="1" idx="7" dt="2016-10-31T23:48:14.514">
    <p:pos x="6000" y="1400"/>
    <p:text>Submit</p:text>
  </p:cm>
  <p:cm authorId="1" idx="8" dt="2016-10-31T23:48:46.375">
    <p:pos x="6000" y="1500"/>
    <p:text>and we can change it tomorrow</p:text>
  </p:cm>
  <p:cm authorId="1" idx="9" dt="2016-10-31T23:48:58.645">
    <p:pos x="6000" y="1600"/>
    <p:text>Good work</p:text>
  </p:cm>
  <p:cm authorId="1" idx="10" dt="2016-10-31T23:49:04.185">
    <p:pos x="6000" y="1700"/>
    <p:text>still</p:text>
  </p:cm>
  <p:cm authorId="0" idx="9" dt="2016-10-31T23:50:52.203">
    <p:pos x="6000" y="1800"/>
    <p:text>you too. and everyone else..</p:text>
  </p:cm>
  <p:cm authorId="0" idx="10" dt="2016-10-31T23:50:56.575">
    <p:pos x="6000" y="1900"/>
    <p:text>good night</p:text>
  </p:cm>
  <p:cm authorId="0" idx="11" dt="2016-10-31T23:52:18.082">
    <p:pos x="6000" y="2000"/>
    <p:text>submitted</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2" dt="2016-10-31T23:13:03.755">
    <p:pos x="6000" y="0"/>
    <p:text>hey peter</p:text>
  </p:cm>
  <p:cm authorId="0" idx="13" dt="2016-10-31T23:12:59.014">
    <p:pos x="6000" y="100"/>
    <p:text>i added an image</p:text>
  </p:cm>
  <p:cm authorId="0" idx="14" dt="2016-10-31T23:13:03.755">
    <p:pos x="6000" y="200"/>
    <p:text>is it ok?</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11" dt="2016-10-31T23:53:18.968">
    <p:pos x="6000" y="0"/>
    <p:text>Sid</p:text>
  </p:cm>
  <p:cm authorId="0" idx="15" dt="2016-10-31T23:37:21.189">
    <p:pos x="6000" y="100"/>
    <p:text>yup</p:text>
  </p:cm>
  <p:cm authorId="1" idx="12" dt="2016-10-31T23:37:38.648">
    <p:pos x="6000" y="200"/>
    <p:text>I and Mandy check the content
we are OK with that.</p:text>
  </p:cm>
  <p:cm authorId="0" idx="16" dt="2016-10-31T23:37:42.297">
    <p:pos x="6000" y="300"/>
    <p:text>dude the current ststus and subsystem must be 2 different slides</p:text>
  </p:cm>
  <p:cm authorId="0" idx="17" dt="2016-10-31T23:37:59.431">
    <p:pos x="6000" y="400"/>
    <p:text>i mean 2 different sections</p:text>
  </p:cm>
  <p:cm authorId="1" idx="13" dt="2016-10-31T23:38:15.551">
    <p:pos x="6000" y="500"/>
    <p:text>No the last year make it become one</p:text>
  </p:cm>
  <p:cm authorId="0" idx="18" dt="2016-10-31T23:38:37.655">
    <p:pos x="6000" y="600"/>
    <p:text>oh
ok</p:text>
  </p:cm>
  <p:cm authorId="1" idx="14" dt="2016-10-31T23:38:39.804">
    <p:pos x="6000" y="700"/>
    <p:text>And it will make the detail more clear</p:text>
  </p:cm>
  <p:cm authorId="0" idx="19" dt="2016-10-31T23:39:04.273">
    <p:pos x="6000" y="800"/>
    <p:text>ok. the content looks ok
should we submit?</p:text>
  </p:cm>
  <p:cm authorId="1" idx="15" dt="2016-10-31T23:39:13.597">
    <p:pos x="6000" y="900"/>
    <p:text>You can check the last year TeamJ</p:text>
  </p:cm>
  <p:cm authorId="1" idx="16" dt="2016-10-31T23:39:19.873">
    <p:pos x="6000" y="1000"/>
    <p:text>OK</p:text>
  </p:cm>
  <p:cm authorId="1" idx="17" dt="2016-10-31T23:39:37.240">
    <p:pos x="6000" y="1100"/>
    <p:text>I am very appreciate your work !</p:text>
  </p:cm>
  <p:cm authorId="0" idx="20" dt="2016-10-31T23:40:10.436">
    <p:pos x="6000" y="1200"/>
    <p:text>Thanks.. by the way you worked more :P</p:text>
  </p:cm>
  <p:cm authorId="1" idx="18" dt="2016-10-31T23:40:39.590">
    <p:pos x="6000" y="1300"/>
    <p:text>Submit and sleep
Good night man:)</p:text>
  </p:cm>
  <p:cm authorId="0" idx="21" dt="2016-10-31T23:53:18.968">
    <p:pos x="6000" y="1400"/>
    <p:text>yup.. already did.. good night guys.. nice work all</p:text>
  </p:cm>
  <p:cm authorId="2" idx="1" dt="2016-10-31T23:33:14.363">
    <p:pos x="6000" y="1500"/>
    <p:text>why are using ing here?</p:text>
  </p:cm>
  <p:cm authorId="2" idx="2" dt="2016-10-31T23:19:28.325">
    <p:pos x="6000" y="1600"/>
    <p:text>Use videos, animations, and any other illustrative presentation techniques that Powerpoint or
other presentation software allows
This is written in the guideline. Should we follow it?</p:text>
  </p:cm>
  <p:cm authorId="2" idx="3" dt="2016-10-31T23:06:04.214">
    <p:pos x="6000" y="1700"/>
    <p:text>I feel this presentation is more about "present". As mentioned in the guideline, it is assumed we were introducing our products to the CEO. It even mention that we should not assume them to be technical audience. What do you guys think?</p:text>
  </p:cm>
  <p:cm authorId="2" idx="4" dt="2016-10-31T23:07:31.285">
    <p:pos x="6000" y="1800"/>
    <p:text>Of course, if no time for those things , other requirements should come first</p:text>
  </p:cm>
  <p:cm authorId="0" idx="22" dt="2016-10-31T23:19:28.325">
    <p:pos x="6000" y="1900"/>
    <p:text>I think its just a scenario where our bot would be useful.. the timeline if 5 years from now, not that far into the future.. I just added that future thing to make it look cool..</p:text>
  </p:cm>
  <p:cm authorId="0" idx="23" dt="2016-10-31T21:49:52.990">
    <p:pos x="6000" y="2000"/>
    <p:text>hey peter</p:text>
  </p:cm>
  <p:cm authorId="1" idx="19" dt="2016-10-31T21:44:46.825">
    <p:pos x="6000" y="2100"/>
    <p:text>Hi</p:text>
  </p:cm>
  <p:cm authorId="0" idx="24" dt="2016-10-31T21:45:15.383">
    <p:pos x="6000" y="2200"/>
    <p:text>i have added the requirements slides
can you see the modifications we did in the morning</p:text>
  </p:cm>
  <p:cm authorId="1" idx="20" dt="2016-10-31T21:46:09.353">
    <p:pos x="6000" y="2300"/>
    <p:text>OK</p:text>
  </p:cm>
  <p:cm authorId="1" idx="21" dt="2016-10-31T21:49:52.990">
    <p:pos x="6000" y="2400"/>
    <p:text>looks like you use the old requirements</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25" dt="2016-10-31T22:40:45.385">
    <p:pos x="6000" y="0"/>
    <p:text>hey peter</p:text>
  </p:cm>
  <p:cm authorId="0" idx="26" dt="2016-10-31T22:32:17.114">
    <p:pos x="6000" y="100"/>
    <p:text>can u suggest anything else for spring validation</p:text>
  </p:cm>
  <p:cm authorId="1" idx="22" dt="2016-10-31T22:34:28.000">
    <p:pos x="6000" y="200"/>
    <p:text>OK
I will check</p:text>
  </p:cm>
  <p:cm authorId="1" idx="23" dt="2016-10-31T22:35:35.154">
    <p:pos x="6000" y="300"/>
    <p:text>Sid, you should move the experiments part to the next of the test plan, the guidline said</p:text>
  </p:cm>
  <p:cm authorId="0" idx="27" dt="2016-10-31T22:38:18.961">
    <p:pos x="6000" y="400"/>
    <p:text>is it ok now?</p:text>
  </p:cm>
  <p:cm authorId="1" idx="24" dt="2016-10-31T22:38:29.596">
    <p:pos x="6000" y="500"/>
    <p:text>I am not sure weather we will use the  light-field data for other calibration</p:text>
  </p:cm>
  <p:cm authorId="0" idx="28" dt="2016-10-31T22:39:42.298">
    <p:pos x="6000" y="600"/>
    <p:text>wait</p:text>
  </p:cm>
  <p:cm authorId="0" idx="29" dt="2016-10-31T22:39:53.134">
    <p:pos x="6000" y="700"/>
    <p:text>i'll call from sam's phone</p:text>
  </p:cm>
  <p:cm authorId="1" idx="25" dt="2016-10-31T22:40:45.385">
    <p:pos x="6000" y="800"/>
    <p:text>OK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5" name="Shape 2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3" name="Shape 2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5" name="Shape 3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85750" lvl="0" marL="457200">
              <a:lnSpc>
                <a:spcPct val="115000"/>
              </a:lnSpc>
              <a:spcBef>
                <a:spcPts val="0"/>
              </a:spcBef>
              <a:spcAft>
                <a:spcPts val="1600"/>
              </a:spcAft>
              <a:buClr>
                <a:schemeClr val="dk2"/>
              </a:buClr>
              <a:buSzPct val="100000"/>
            </a:pPr>
            <a:r>
              <a:rPr lang="en" sz="900">
                <a:solidFill>
                  <a:schemeClr val="dk2"/>
                </a:solidFill>
              </a:rPr>
              <a:t>Because of the aperture problem of the camera, we can not get bright images of regular scenes (other than white surfaces). </a:t>
            </a:r>
          </a:p>
          <a:p>
            <a:pPr indent="-285750" lvl="0" marL="457200" rtl="0">
              <a:lnSpc>
                <a:spcPct val="115000"/>
              </a:lnSpc>
              <a:spcBef>
                <a:spcPts val="0"/>
              </a:spcBef>
              <a:spcAft>
                <a:spcPts val="1600"/>
              </a:spcAft>
              <a:buClr>
                <a:schemeClr val="dk2"/>
              </a:buClr>
              <a:buSzPct val="100000"/>
            </a:pPr>
            <a:r>
              <a:rPr lang="en" sz="900">
                <a:solidFill>
                  <a:schemeClr val="dk2"/>
                </a:solidFill>
              </a:rPr>
              <a:t>For now, increase Gain value for testing.</a:t>
            </a:r>
          </a:p>
          <a:p>
            <a:pPr indent="-285750" lvl="0" marL="457200">
              <a:lnSpc>
                <a:spcPct val="115000"/>
              </a:lnSpc>
              <a:spcBef>
                <a:spcPts val="0"/>
              </a:spcBef>
              <a:spcAft>
                <a:spcPts val="1600"/>
              </a:spcAft>
              <a:buClr>
                <a:schemeClr val="dk2"/>
              </a:buClr>
              <a:buSzPct val="100000"/>
            </a:pPr>
            <a:r>
              <a:rPr lang="en" sz="900">
                <a:solidFill>
                  <a:schemeClr val="dk2"/>
                </a:solidFill>
              </a:rPr>
              <a:t>“Rank deficiency” problem when calculating the camera response function, but too big matrix will exceed the memory limits.</a:t>
            </a:r>
          </a:p>
          <a:p>
            <a:pPr indent="-285750" lvl="0" marL="457200">
              <a:lnSpc>
                <a:spcPct val="115000"/>
              </a:lnSpc>
              <a:spcBef>
                <a:spcPts val="0"/>
              </a:spcBef>
              <a:spcAft>
                <a:spcPts val="1600"/>
              </a:spcAft>
              <a:buClr>
                <a:schemeClr val="dk2"/>
              </a:buClr>
              <a:buSzPct val="100000"/>
            </a:pPr>
            <a:r>
              <a:rPr lang="en" sz="900">
                <a:solidFill>
                  <a:schemeClr val="dk2"/>
                </a:solidFill>
              </a:rPr>
              <a:t>Get more images from larger exposure time ranges, and downsample the images during calculation.</a:t>
            </a:r>
          </a:p>
          <a:p>
            <a:pPr lvl="0">
              <a:spcBef>
                <a:spcPts val="0"/>
              </a:spcBef>
              <a:buNone/>
            </a:pPr>
            <a:r>
              <a:t/>
            </a:r>
            <a:endParaRPr sz="9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7" name="Shape 3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3" name="Shape 333"/>
        <p:cNvGrpSpPr/>
        <p:nvPr/>
      </p:nvGrpSpPr>
      <p:grpSpPr>
        <a:xfrm>
          <a:off x="0" y="0"/>
          <a:ext cx="0" cy="0"/>
          <a:chOff x="0" y="0"/>
          <a:chExt cx="0" cy="0"/>
        </a:xfrm>
      </p:grpSpPr>
      <p:sp>
        <p:nvSpPr>
          <p:cNvPr id="334" name="Shape 3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5" name="Shape 3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2" name="Shape 342"/>
        <p:cNvGrpSpPr/>
        <p:nvPr/>
      </p:nvGrpSpPr>
      <p:grpSpPr>
        <a:xfrm>
          <a:off x="0" y="0"/>
          <a:ext cx="0" cy="0"/>
          <a:chOff x="0" y="0"/>
          <a:chExt cx="0" cy="0"/>
        </a:xfrm>
      </p:grpSpPr>
      <p:sp>
        <p:nvSpPr>
          <p:cNvPr id="343" name="Shape 3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4" name="Shape 3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8" name="Shape 3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6" name="Shape 3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4" name="Shape 3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2" name="Shape 3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0" name="Shape 3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9" name="Shape 3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5" name="Shape 405"/>
        <p:cNvGrpSpPr/>
        <p:nvPr/>
      </p:nvGrpSpPr>
      <p:grpSpPr>
        <a:xfrm>
          <a:off x="0" y="0"/>
          <a:ext cx="0" cy="0"/>
          <a:chOff x="0" y="0"/>
          <a:chExt cx="0" cy="0"/>
        </a:xfrm>
      </p:grpSpPr>
      <p:sp>
        <p:nvSpPr>
          <p:cNvPr id="406" name="Shape 4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7" name="Shape 4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3" name="Shape 413"/>
        <p:cNvGrpSpPr/>
        <p:nvPr/>
      </p:nvGrpSpPr>
      <p:grpSpPr>
        <a:xfrm>
          <a:off x="0" y="0"/>
          <a:ext cx="0" cy="0"/>
          <a:chOff x="0" y="0"/>
          <a:chExt cx="0" cy="0"/>
        </a:xfrm>
      </p:grpSpPr>
      <p:sp>
        <p:nvSpPr>
          <p:cNvPr id="414" name="Shape 4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5" name="Shape 4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0" name="Shape 420"/>
        <p:cNvGrpSpPr/>
        <p:nvPr/>
      </p:nvGrpSpPr>
      <p:grpSpPr>
        <a:xfrm>
          <a:off x="0" y="0"/>
          <a:ext cx="0" cy="0"/>
          <a:chOff x="0" y="0"/>
          <a:chExt cx="0" cy="0"/>
        </a:xfrm>
      </p:grpSpPr>
      <p:sp>
        <p:nvSpPr>
          <p:cNvPr id="421" name="Shape 4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2" name="Shape 4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8" name="Shape 428"/>
        <p:cNvGrpSpPr/>
        <p:nvPr/>
      </p:nvGrpSpPr>
      <p:grpSpPr>
        <a:xfrm>
          <a:off x="0" y="0"/>
          <a:ext cx="0" cy="0"/>
          <a:chOff x="0" y="0"/>
          <a:chExt cx="0" cy="0"/>
        </a:xfrm>
      </p:grpSpPr>
      <p:sp>
        <p:nvSpPr>
          <p:cNvPr id="429" name="Shape 4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0" name="Shape 4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5" name="Shape 435"/>
        <p:cNvGrpSpPr/>
        <p:nvPr/>
      </p:nvGrpSpPr>
      <p:grpSpPr>
        <a:xfrm>
          <a:off x="0" y="0"/>
          <a:ext cx="0" cy="0"/>
          <a:chOff x="0" y="0"/>
          <a:chExt cx="0" cy="0"/>
        </a:xfrm>
      </p:grpSpPr>
      <p:sp>
        <p:nvSpPr>
          <p:cNvPr id="436" name="Shape 4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7" name="Shape 4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This table is our budget list</a:t>
            </a:r>
          </a:p>
          <a:p>
            <a:pPr lvl="0">
              <a:spcBef>
                <a:spcPts val="0"/>
              </a:spcBef>
              <a:buNone/>
            </a:pPr>
            <a:r>
              <a:rPr lang="en"/>
              <a:t>MRSD budget is $5000</a:t>
            </a:r>
          </a:p>
          <a:p>
            <a:pPr lvl="0">
              <a:spcBef>
                <a:spcPts val="0"/>
              </a:spcBef>
              <a:buNone/>
            </a:pPr>
            <a:r>
              <a:rPr lang="en"/>
              <a:t>We have a Aerotech robot,3 cameras, 2 desktops, 12 cable carriers.</a:t>
            </a:r>
          </a:p>
          <a:p>
            <a:pPr lvl="0">
              <a:spcBef>
                <a:spcPts val="0"/>
              </a:spcBef>
              <a:buNone/>
            </a:pPr>
            <a:r>
              <a:rPr lang="en"/>
              <a:t>The big ticket item Aerotech $53000</a:t>
            </a:r>
          </a:p>
          <a:p>
            <a:pPr lvl="0">
              <a:spcBef>
                <a:spcPts val="0"/>
              </a:spcBef>
              <a:buNone/>
            </a:pPr>
            <a:r>
              <a:t/>
            </a:r>
            <a:endParaRPr/>
          </a:p>
          <a:p>
            <a:pPr lvl="0">
              <a:spcBef>
                <a:spcPts val="0"/>
              </a:spcBef>
              <a:buNone/>
            </a:pPr>
            <a:r>
              <a:t/>
            </a:r>
            <a:endParaRPr/>
          </a:p>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5" name="Shape 445"/>
        <p:cNvGrpSpPr/>
        <p:nvPr/>
      </p:nvGrpSpPr>
      <p:grpSpPr>
        <a:xfrm>
          <a:off x="0" y="0"/>
          <a:ext cx="0" cy="0"/>
          <a:chOff x="0" y="0"/>
          <a:chExt cx="0" cy="0"/>
        </a:xfrm>
      </p:grpSpPr>
      <p:sp>
        <p:nvSpPr>
          <p:cNvPr id="446" name="Shape 4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7" name="Shape 4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3" name="Shape 453"/>
        <p:cNvGrpSpPr/>
        <p:nvPr/>
      </p:nvGrpSpPr>
      <p:grpSpPr>
        <a:xfrm>
          <a:off x="0" y="0"/>
          <a:ext cx="0" cy="0"/>
          <a:chOff x="0" y="0"/>
          <a:chExt cx="0" cy="0"/>
        </a:xfrm>
      </p:grpSpPr>
      <p:sp>
        <p:nvSpPr>
          <p:cNvPr id="454" name="Shape 45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rPr lang="en"/>
              <a:t>We classify our risks by likelihood and consequence.</a:t>
            </a:r>
          </a:p>
        </p:txBody>
      </p:sp>
      <p:sp>
        <p:nvSpPr>
          <p:cNvPr id="455" name="Shape 4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3" name="Shape 463"/>
        <p:cNvGrpSpPr/>
        <p:nvPr/>
      </p:nvGrpSpPr>
      <p:grpSpPr>
        <a:xfrm>
          <a:off x="0" y="0"/>
          <a:ext cx="0" cy="0"/>
          <a:chOff x="0" y="0"/>
          <a:chExt cx="0" cy="0"/>
        </a:xfrm>
      </p:grpSpPr>
      <p:sp>
        <p:nvSpPr>
          <p:cNvPr id="464" name="Shape 4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rPr lang="en"/>
              <a:t>The first risk is robot arm malfunction.</a:t>
            </a:r>
          </a:p>
          <a:p>
            <a:pPr lvl="0">
              <a:spcBef>
                <a:spcPts val="0"/>
              </a:spcBef>
              <a:buNone/>
            </a:pPr>
            <a:r>
              <a:rPr lang="en"/>
              <a:t>Since the robot arm is the big ticket item comprise the majority of our budget.</a:t>
            </a:r>
          </a:p>
          <a:p>
            <a:pPr lvl="0">
              <a:spcBef>
                <a:spcPts val="0"/>
              </a:spcBef>
              <a:buNone/>
            </a:pPr>
            <a:r>
              <a:rPr lang="en"/>
              <a:t>If it happen, the consequence would be severe, not only will this impede the data collection and delay our progress, but also will it cost a lot of money.</a:t>
            </a:r>
          </a:p>
          <a:p>
            <a:pPr lvl="0">
              <a:spcBef>
                <a:spcPts val="0"/>
              </a:spcBef>
              <a:buNone/>
            </a:pPr>
            <a:r>
              <a:rPr lang="en"/>
              <a:t>To prevent this problem, we should follow the manual carefully and consult with the manufacturer for better usage of motors.</a:t>
            </a:r>
          </a:p>
        </p:txBody>
      </p:sp>
      <p:sp>
        <p:nvSpPr>
          <p:cNvPr id="465" name="Shape 4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3" name="Shape 473"/>
        <p:cNvGrpSpPr/>
        <p:nvPr/>
      </p:nvGrpSpPr>
      <p:grpSpPr>
        <a:xfrm>
          <a:off x="0" y="0"/>
          <a:ext cx="0" cy="0"/>
          <a:chOff x="0" y="0"/>
          <a:chExt cx="0" cy="0"/>
        </a:xfrm>
      </p:grpSpPr>
      <p:sp>
        <p:nvSpPr>
          <p:cNvPr id="474" name="Shape 474"/>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475" name="Shape 47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3" name="Shape 483"/>
        <p:cNvGrpSpPr/>
        <p:nvPr/>
      </p:nvGrpSpPr>
      <p:grpSpPr>
        <a:xfrm>
          <a:off x="0" y="0"/>
          <a:ext cx="0" cy="0"/>
          <a:chOff x="0" y="0"/>
          <a:chExt cx="0" cy="0"/>
        </a:xfrm>
      </p:grpSpPr>
      <p:sp>
        <p:nvSpPr>
          <p:cNvPr id="484" name="Shape 48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85" name="Shape 4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3" name="Shape 493"/>
        <p:cNvGrpSpPr/>
        <p:nvPr/>
      </p:nvGrpSpPr>
      <p:grpSpPr>
        <a:xfrm>
          <a:off x="0" y="0"/>
          <a:ext cx="0" cy="0"/>
          <a:chOff x="0" y="0"/>
          <a:chExt cx="0" cy="0"/>
        </a:xfrm>
      </p:grpSpPr>
      <p:sp>
        <p:nvSpPr>
          <p:cNvPr id="494" name="Shape 4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rPr lang="en"/>
              <a:t>To mitigate the risk, we prepared a backup plan.</a:t>
            </a:r>
          </a:p>
          <a:p>
            <a:pPr lvl="0">
              <a:spcBef>
                <a:spcPts val="0"/>
              </a:spcBef>
              <a:buNone/>
            </a:pPr>
            <a:r>
              <a:rPr lang="en"/>
              <a:t>Since we can control the robot to move desired trajectories,</a:t>
            </a:r>
          </a:p>
          <a:p>
            <a:pPr lvl="0">
              <a:spcBef>
                <a:spcPts val="0"/>
              </a:spcBef>
              <a:buNone/>
            </a:pPr>
            <a:r>
              <a:rPr lang="en"/>
              <a:t> If the camera can’t be triggered automatically, we can still make the robot go to specific position and send out trigger commands manually.</a:t>
            </a:r>
          </a:p>
          <a:p>
            <a:pPr lvl="0">
              <a:spcBef>
                <a:spcPts val="0"/>
              </a:spcBef>
              <a:buNone/>
            </a:pPr>
            <a:r>
              <a:t/>
            </a:r>
            <a:endParaRPr/>
          </a:p>
        </p:txBody>
      </p:sp>
      <p:sp>
        <p:nvSpPr>
          <p:cNvPr id="495" name="Shape 4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3" name="Shape 503"/>
        <p:cNvGrpSpPr/>
        <p:nvPr/>
      </p:nvGrpSpPr>
      <p:grpSpPr>
        <a:xfrm>
          <a:off x="0" y="0"/>
          <a:ext cx="0" cy="0"/>
          <a:chOff x="0" y="0"/>
          <a:chExt cx="0" cy="0"/>
        </a:xfrm>
      </p:grpSpPr>
      <p:sp>
        <p:nvSpPr>
          <p:cNvPr id="504" name="Shape 5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05" name="Shape 5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3" name="Shape 513"/>
        <p:cNvGrpSpPr/>
        <p:nvPr/>
      </p:nvGrpSpPr>
      <p:grpSpPr>
        <a:xfrm>
          <a:off x="0" y="0"/>
          <a:ext cx="0" cy="0"/>
          <a:chOff x="0" y="0"/>
          <a:chExt cx="0" cy="0"/>
        </a:xfrm>
      </p:grpSpPr>
      <p:sp>
        <p:nvSpPr>
          <p:cNvPr id="514" name="Shape 5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5" name="Shape 5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6" name="Shape 56"/>
        <p:cNvGrpSpPr/>
        <p:nvPr/>
      </p:nvGrpSpPr>
      <p:grpSpPr>
        <a:xfrm>
          <a:off x="0" y="0"/>
          <a:ext cx="0" cy="0"/>
          <a:chOff x="0" y="0"/>
          <a:chExt cx="0" cy="0"/>
        </a:xfrm>
      </p:grpSpPr>
      <p:sp>
        <p:nvSpPr>
          <p:cNvPr id="57" name="Shape 57"/>
          <p:cNvSpPr txBox="1"/>
          <p:nvPr>
            <p:ph type="ctrTitle"/>
          </p:nvPr>
        </p:nvSpPr>
        <p:spPr>
          <a:xfrm>
            <a:off x="1143000" y="841772"/>
            <a:ext cx="6858000" cy="1790700"/>
          </a:xfrm>
          <a:prstGeom prst="rect">
            <a:avLst/>
          </a:prstGeom>
          <a:noFill/>
          <a:ln>
            <a:noFill/>
          </a:ln>
        </p:spPr>
        <p:txBody>
          <a:bodyPr anchorCtr="0" anchor="b" bIns="68575" lIns="68575" rIns="68575" tIns="68575"/>
          <a:lstStyle>
            <a:lvl1pPr indent="0" lvl="0" marL="0" marR="0" rtl="0" algn="ctr">
              <a:lnSpc>
                <a:spcPct val="90000"/>
              </a:lnSpc>
              <a:spcBef>
                <a:spcPts val="0"/>
              </a:spcBef>
              <a:buClr>
                <a:schemeClr val="dk1"/>
              </a:buClr>
              <a:buFont typeface="Calibri"/>
              <a:buNone/>
              <a:defRPr b="0" i="0" sz="4500" u="none" cap="none" strike="noStrike">
                <a:solidFill>
                  <a:schemeClr val="dk1"/>
                </a:solidFill>
                <a:latin typeface="Calibri"/>
                <a:ea typeface="Calibri"/>
                <a:cs typeface="Calibri"/>
                <a:sym typeface="Calibri"/>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58" name="Shape 58"/>
          <p:cNvSpPr txBox="1"/>
          <p:nvPr>
            <p:ph idx="1" type="subTitle"/>
          </p:nvPr>
        </p:nvSpPr>
        <p:spPr>
          <a:xfrm>
            <a:off x="1143000" y="2701528"/>
            <a:ext cx="6858000" cy="1241821"/>
          </a:xfrm>
          <a:prstGeom prst="rect">
            <a:avLst/>
          </a:prstGeom>
          <a:noFill/>
          <a:ln>
            <a:noFill/>
          </a:ln>
        </p:spPr>
        <p:txBody>
          <a:bodyPr anchorCtr="0" anchor="t" bIns="68575" lIns="68575" rIns="68575" tIns="68575"/>
          <a:lstStyle>
            <a:lvl1pPr indent="0" lvl="0" marL="0" marR="0" rtl="0" algn="ctr">
              <a:lnSpc>
                <a:spcPct val="90000"/>
              </a:lnSpc>
              <a:spcBef>
                <a:spcPts val="800"/>
              </a:spcBef>
              <a:buClr>
                <a:schemeClr val="dk1"/>
              </a:buClr>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400"/>
              </a:spcBef>
              <a:buClr>
                <a:schemeClr val="dk1"/>
              </a:buClr>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400"/>
              </a:spcBef>
              <a:buClr>
                <a:schemeClr val="dk1"/>
              </a:buClr>
              <a:buFont typeface="Arial"/>
              <a:buNone/>
              <a:defRPr b="0" i="0" sz="1400" u="none" cap="none" strike="noStrike">
                <a:solidFill>
                  <a:schemeClr val="dk1"/>
                </a:solidFill>
                <a:latin typeface="Calibri"/>
                <a:ea typeface="Calibri"/>
                <a:cs typeface="Calibri"/>
                <a:sym typeface="Calibri"/>
              </a:defRPr>
            </a:lvl3pPr>
            <a:lvl4pPr indent="0" lvl="3" marL="10287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9pPr>
          </a:lstStyle>
          <a:p/>
        </p:txBody>
      </p:sp>
      <p:sp>
        <p:nvSpPr>
          <p:cNvPr id="59" name="Shape 59"/>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60" name="Shape 60"/>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61" name="Shape 61"/>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62" name="Shape 62"/>
        <p:cNvGrpSpPr/>
        <p:nvPr/>
      </p:nvGrpSpPr>
      <p:grpSpPr>
        <a:xfrm>
          <a:off x="0" y="0"/>
          <a:ext cx="0" cy="0"/>
          <a:chOff x="0" y="0"/>
          <a:chExt cx="0" cy="0"/>
        </a:xfrm>
      </p:grpSpPr>
      <p:sp>
        <p:nvSpPr>
          <p:cNvPr id="63" name="Shape 63"/>
          <p:cNvSpPr txBox="1"/>
          <p:nvPr>
            <p:ph type="title"/>
          </p:nvPr>
        </p:nvSpPr>
        <p:spPr>
          <a:xfrm>
            <a:off x="628650" y="273843"/>
            <a:ext cx="7886699" cy="994172"/>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64" name="Shape 64"/>
          <p:cNvSpPr txBox="1"/>
          <p:nvPr>
            <p:ph idx="1" type="body"/>
          </p:nvPr>
        </p:nvSpPr>
        <p:spPr>
          <a:xfrm>
            <a:off x="628650" y="1369218"/>
            <a:ext cx="7886699" cy="3263503"/>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68" name="Shape 68"/>
        <p:cNvGrpSpPr/>
        <p:nvPr/>
      </p:nvGrpSpPr>
      <p:grpSpPr>
        <a:xfrm>
          <a:off x="0" y="0"/>
          <a:ext cx="0" cy="0"/>
          <a:chOff x="0" y="0"/>
          <a:chExt cx="0" cy="0"/>
        </a:xfrm>
      </p:grpSpPr>
      <p:sp>
        <p:nvSpPr>
          <p:cNvPr id="69" name="Shape 69"/>
          <p:cNvSpPr txBox="1"/>
          <p:nvPr>
            <p:ph type="title"/>
          </p:nvPr>
        </p:nvSpPr>
        <p:spPr>
          <a:xfrm>
            <a:off x="623887" y="1282303"/>
            <a:ext cx="7886699" cy="2139552"/>
          </a:xfrm>
          <a:prstGeom prst="rect">
            <a:avLst/>
          </a:prstGeom>
          <a:noFill/>
          <a:ln>
            <a:noFill/>
          </a:ln>
        </p:spPr>
        <p:txBody>
          <a:bodyPr anchorCtr="0" anchor="b" bIns="68575" lIns="68575" rIns="68575" tIns="68575"/>
          <a:lstStyle>
            <a:lvl1pPr indent="0" lvl="0" marL="0" marR="0" rtl="0" algn="l">
              <a:lnSpc>
                <a:spcPct val="90000"/>
              </a:lnSpc>
              <a:spcBef>
                <a:spcPts val="0"/>
              </a:spcBef>
              <a:buClr>
                <a:schemeClr val="dk1"/>
              </a:buClr>
              <a:buFont typeface="Calibri"/>
              <a:buNone/>
              <a:defRPr b="0" i="0" sz="4500" u="none" cap="none" strike="noStrike">
                <a:solidFill>
                  <a:schemeClr val="dk1"/>
                </a:solidFill>
                <a:latin typeface="Calibri"/>
                <a:ea typeface="Calibri"/>
                <a:cs typeface="Calibri"/>
                <a:sym typeface="Calibri"/>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70" name="Shape 70"/>
          <p:cNvSpPr txBox="1"/>
          <p:nvPr>
            <p:ph idx="1" type="body"/>
          </p:nvPr>
        </p:nvSpPr>
        <p:spPr>
          <a:xfrm>
            <a:off x="623887" y="3442097"/>
            <a:ext cx="7886699" cy="1125140"/>
          </a:xfrm>
          <a:prstGeom prst="rect">
            <a:avLst/>
          </a:prstGeom>
          <a:noFill/>
          <a:ln>
            <a:noFill/>
          </a:ln>
        </p:spPr>
        <p:txBody>
          <a:bodyPr anchorCtr="0" anchor="t" bIns="68575" lIns="68575" rIns="68575" tIns="68575"/>
          <a:lstStyle>
            <a:lvl1pPr indent="0" lvl="0" marL="0" marR="0" rtl="0" algn="l">
              <a:lnSpc>
                <a:spcPct val="90000"/>
              </a:lnSpc>
              <a:spcBef>
                <a:spcPts val="800"/>
              </a:spcBef>
              <a:buClr>
                <a:srgbClr val="888888"/>
              </a:buClr>
              <a:buFont typeface="Arial"/>
              <a:buNone/>
              <a:defRPr b="0" i="0" sz="1800" u="none" cap="none" strike="noStrike">
                <a:solidFill>
                  <a:srgbClr val="888888"/>
                </a:solidFill>
                <a:latin typeface="Calibri"/>
                <a:ea typeface="Calibri"/>
                <a:cs typeface="Calibri"/>
                <a:sym typeface="Calibri"/>
              </a:defRPr>
            </a:lvl1pPr>
            <a:lvl2pPr indent="0" lvl="1" marL="342900" marR="0" rtl="0" algn="l">
              <a:lnSpc>
                <a:spcPct val="90000"/>
              </a:lnSpc>
              <a:spcBef>
                <a:spcPts val="400"/>
              </a:spcBef>
              <a:buClr>
                <a:srgbClr val="888888"/>
              </a:buClr>
              <a:buFont typeface="Arial"/>
              <a:buNone/>
              <a:defRPr b="0" i="0" sz="1500" u="none" cap="none" strike="noStrike">
                <a:solidFill>
                  <a:srgbClr val="888888"/>
                </a:solidFill>
                <a:latin typeface="Calibri"/>
                <a:ea typeface="Calibri"/>
                <a:cs typeface="Calibri"/>
                <a:sym typeface="Calibri"/>
              </a:defRPr>
            </a:lvl2pPr>
            <a:lvl3pPr indent="0" lvl="2" marL="685800" marR="0" rtl="0" algn="l">
              <a:lnSpc>
                <a:spcPct val="90000"/>
              </a:lnSpc>
              <a:spcBef>
                <a:spcPts val="400"/>
              </a:spcBef>
              <a:buClr>
                <a:srgbClr val="888888"/>
              </a:buClr>
              <a:buFont typeface="Arial"/>
              <a:buNone/>
              <a:defRPr b="0" i="0" sz="1400" u="none" cap="none" strike="noStrike">
                <a:solidFill>
                  <a:srgbClr val="888888"/>
                </a:solidFill>
                <a:latin typeface="Calibri"/>
                <a:ea typeface="Calibri"/>
                <a:cs typeface="Calibri"/>
                <a:sym typeface="Calibri"/>
              </a:defRPr>
            </a:lvl3pPr>
            <a:lvl4pPr indent="0" lvl="3" marL="10287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4pPr>
            <a:lvl5pPr indent="0" lvl="4" marL="13716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5pPr>
            <a:lvl6pPr indent="0" lvl="5" marL="17145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6pPr>
            <a:lvl7pPr indent="0" lvl="6" marL="20574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7pPr>
            <a:lvl8pPr indent="0" lvl="7" marL="24003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8pPr>
            <a:lvl9pPr indent="0" lvl="8" marL="27432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9pPr>
          </a:lstStyle>
          <a:p/>
        </p:txBody>
      </p:sp>
      <p:sp>
        <p:nvSpPr>
          <p:cNvPr id="71" name="Shape 71"/>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4" name="Shape 74"/>
        <p:cNvGrpSpPr/>
        <p:nvPr/>
      </p:nvGrpSpPr>
      <p:grpSpPr>
        <a:xfrm>
          <a:off x="0" y="0"/>
          <a:ext cx="0" cy="0"/>
          <a:chOff x="0" y="0"/>
          <a:chExt cx="0" cy="0"/>
        </a:xfrm>
      </p:grpSpPr>
      <p:sp>
        <p:nvSpPr>
          <p:cNvPr id="75" name="Shape 75"/>
          <p:cNvSpPr txBox="1"/>
          <p:nvPr>
            <p:ph type="title"/>
          </p:nvPr>
        </p:nvSpPr>
        <p:spPr>
          <a:xfrm>
            <a:off x="628650" y="273843"/>
            <a:ext cx="7886699" cy="994172"/>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76" name="Shape 76"/>
          <p:cNvSpPr txBox="1"/>
          <p:nvPr>
            <p:ph idx="1" type="body"/>
          </p:nvPr>
        </p:nvSpPr>
        <p:spPr>
          <a:xfrm>
            <a:off x="628650" y="1369218"/>
            <a:ext cx="3886200" cy="3263503"/>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77" name="Shape 77"/>
          <p:cNvSpPr txBox="1"/>
          <p:nvPr>
            <p:ph idx="2" type="body"/>
          </p:nvPr>
        </p:nvSpPr>
        <p:spPr>
          <a:xfrm>
            <a:off x="4629150" y="1369218"/>
            <a:ext cx="3886200" cy="3263503"/>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78" name="Shape 78"/>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9" name="Shape 79"/>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80" name="Shape 80"/>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81" name="Shape 81"/>
        <p:cNvGrpSpPr/>
        <p:nvPr/>
      </p:nvGrpSpPr>
      <p:grpSpPr>
        <a:xfrm>
          <a:off x="0" y="0"/>
          <a:ext cx="0" cy="0"/>
          <a:chOff x="0" y="0"/>
          <a:chExt cx="0" cy="0"/>
        </a:xfrm>
      </p:grpSpPr>
      <p:sp>
        <p:nvSpPr>
          <p:cNvPr id="82" name="Shape 82"/>
          <p:cNvSpPr txBox="1"/>
          <p:nvPr>
            <p:ph type="title"/>
          </p:nvPr>
        </p:nvSpPr>
        <p:spPr>
          <a:xfrm>
            <a:off x="629840" y="273843"/>
            <a:ext cx="7886699" cy="994172"/>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83" name="Shape 83"/>
          <p:cNvSpPr txBox="1"/>
          <p:nvPr>
            <p:ph idx="1" type="body"/>
          </p:nvPr>
        </p:nvSpPr>
        <p:spPr>
          <a:xfrm>
            <a:off x="629840" y="1260872"/>
            <a:ext cx="3868340" cy="617934"/>
          </a:xfrm>
          <a:prstGeom prst="rect">
            <a:avLst/>
          </a:prstGeom>
          <a:noFill/>
          <a:ln>
            <a:noFill/>
          </a:ln>
        </p:spPr>
        <p:txBody>
          <a:bodyPr anchorCtr="0" anchor="b" bIns="68575" lIns="68575" rIns="68575" tIns="68575"/>
          <a:lstStyle>
            <a:lvl1pPr indent="0" lvl="0" marL="0" marR="0" rtl="0" algn="l">
              <a:lnSpc>
                <a:spcPct val="90000"/>
              </a:lnSpc>
              <a:spcBef>
                <a:spcPts val="800"/>
              </a:spcBef>
              <a:buClr>
                <a:schemeClr val="dk1"/>
              </a:buClr>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9pPr>
          </a:lstStyle>
          <a:p/>
        </p:txBody>
      </p:sp>
      <p:sp>
        <p:nvSpPr>
          <p:cNvPr id="84" name="Shape 84"/>
          <p:cNvSpPr txBox="1"/>
          <p:nvPr>
            <p:ph idx="2" type="body"/>
          </p:nvPr>
        </p:nvSpPr>
        <p:spPr>
          <a:xfrm>
            <a:off x="629840" y="1878806"/>
            <a:ext cx="3868340" cy="2763441"/>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85" name="Shape 85"/>
          <p:cNvSpPr txBox="1"/>
          <p:nvPr>
            <p:ph idx="3" type="body"/>
          </p:nvPr>
        </p:nvSpPr>
        <p:spPr>
          <a:xfrm>
            <a:off x="4629150" y="1260872"/>
            <a:ext cx="3887390" cy="617934"/>
          </a:xfrm>
          <a:prstGeom prst="rect">
            <a:avLst/>
          </a:prstGeom>
          <a:noFill/>
          <a:ln>
            <a:noFill/>
          </a:ln>
        </p:spPr>
        <p:txBody>
          <a:bodyPr anchorCtr="0" anchor="b" bIns="68575" lIns="68575" rIns="68575" tIns="68575"/>
          <a:lstStyle>
            <a:lvl1pPr indent="0" lvl="0" marL="0" marR="0" rtl="0" algn="l">
              <a:lnSpc>
                <a:spcPct val="90000"/>
              </a:lnSpc>
              <a:spcBef>
                <a:spcPts val="800"/>
              </a:spcBef>
              <a:buClr>
                <a:schemeClr val="dk1"/>
              </a:buClr>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9pPr>
          </a:lstStyle>
          <a:p/>
        </p:txBody>
      </p:sp>
      <p:sp>
        <p:nvSpPr>
          <p:cNvPr id="86" name="Shape 86"/>
          <p:cNvSpPr txBox="1"/>
          <p:nvPr>
            <p:ph idx="4" type="body"/>
          </p:nvPr>
        </p:nvSpPr>
        <p:spPr>
          <a:xfrm>
            <a:off x="4629150" y="1878806"/>
            <a:ext cx="3887390" cy="2763441"/>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87" name="Shape 87"/>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88" name="Shape 88"/>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89" name="Shape 89"/>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0" name="Shape 90"/>
        <p:cNvGrpSpPr/>
        <p:nvPr/>
      </p:nvGrpSpPr>
      <p:grpSpPr>
        <a:xfrm>
          <a:off x="0" y="0"/>
          <a:ext cx="0" cy="0"/>
          <a:chOff x="0" y="0"/>
          <a:chExt cx="0" cy="0"/>
        </a:xfrm>
      </p:grpSpPr>
      <p:sp>
        <p:nvSpPr>
          <p:cNvPr id="91" name="Shape 91"/>
          <p:cNvSpPr txBox="1"/>
          <p:nvPr>
            <p:ph type="title"/>
          </p:nvPr>
        </p:nvSpPr>
        <p:spPr>
          <a:xfrm>
            <a:off x="628650" y="273843"/>
            <a:ext cx="7886699" cy="994172"/>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92" name="Shape 92"/>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3" name="Shape 93"/>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4" name="Shape 94"/>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5" name="Shape 95"/>
        <p:cNvGrpSpPr/>
        <p:nvPr/>
      </p:nvGrpSpPr>
      <p:grpSpPr>
        <a:xfrm>
          <a:off x="0" y="0"/>
          <a:ext cx="0" cy="0"/>
          <a:chOff x="0" y="0"/>
          <a:chExt cx="0" cy="0"/>
        </a:xfrm>
      </p:grpSpPr>
      <p:sp>
        <p:nvSpPr>
          <p:cNvPr id="96" name="Shape 96"/>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7" name="Shape 97"/>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8" name="Shape 98"/>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99" name="Shape 99"/>
        <p:cNvGrpSpPr/>
        <p:nvPr/>
      </p:nvGrpSpPr>
      <p:grpSpPr>
        <a:xfrm>
          <a:off x="0" y="0"/>
          <a:ext cx="0" cy="0"/>
          <a:chOff x="0" y="0"/>
          <a:chExt cx="0" cy="0"/>
        </a:xfrm>
      </p:grpSpPr>
      <p:sp>
        <p:nvSpPr>
          <p:cNvPr id="100" name="Shape 100"/>
          <p:cNvSpPr txBox="1"/>
          <p:nvPr>
            <p:ph type="title"/>
          </p:nvPr>
        </p:nvSpPr>
        <p:spPr>
          <a:xfrm>
            <a:off x="629840" y="342900"/>
            <a:ext cx="2949177" cy="1200149"/>
          </a:xfrm>
          <a:prstGeom prst="rect">
            <a:avLst/>
          </a:prstGeom>
          <a:noFill/>
          <a:ln>
            <a:noFill/>
          </a:ln>
        </p:spPr>
        <p:txBody>
          <a:bodyPr anchorCtr="0" anchor="b" bIns="68575" lIns="68575" rIns="68575" tIns="68575"/>
          <a:lstStyle>
            <a:lvl1pPr indent="0" lvl="0" marL="0" marR="0" rtl="0" algn="l">
              <a:lnSpc>
                <a:spcPct val="90000"/>
              </a:lnSpc>
              <a:spcBef>
                <a:spcPts val="0"/>
              </a:spcBef>
              <a:buClr>
                <a:schemeClr val="dk1"/>
              </a:buClr>
              <a:buFont typeface="Calibri"/>
              <a:buNone/>
              <a:defRPr b="0" i="0" sz="2400" u="none" cap="none" strike="noStrike">
                <a:solidFill>
                  <a:schemeClr val="dk1"/>
                </a:solidFill>
                <a:latin typeface="Calibri"/>
                <a:ea typeface="Calibri"/>
                <a:cs typeface="Calibri"/>
                <a:sym typeface="Calibri"/>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101" name="Shape 101"/>
          <p:cNvSpPr txBox="1"/>
          <p:nvPr>
            <p:ph idx="1" type="body"/>
          </p:nvPr>
        </p:nvSpPr>
        <p:spPr>
          <a:xfrm>
            <a:off x="3887390" y="740568"/>
            <a:ext cx="4629149" cy="3655218"/>
          </a:xfrm>
          <a:prstGeom prst="rect">
            <a:avLst/>
          </a:prstGeom>
          <a:noFill/>
          <a:ln>
            <a:noFill/>
          </a:ln>
        </p:spPr>
        <p:txBody>
          <a:bodyPr anchorCtr="0" anchor="t" bIns="68575" lIns="68575" rIns="68575" tIns="68575"/>
          <a:lstStyle>
            <a:lvl1pPr indent="-25400" lvl="0" marL="177800" marR="0" rtl="0" algn="l">
              <a:lnSpc>
                <a:spcPct val="90000"/>
              </a:lnSpc>
              <a:spcBef>
                <a:spcPts val="8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38100" lvl="1" marL="520700" marR="0" rtl="0" algn="l">
              <a:lnSpc>
                <a:spcPct val="90000"/>
              </a:lnSpc>
              <a:spcBef>
                <a:spcPts val="4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2pPr>
            <a:lvl3pPr indent="-63500" lvl="2" marL="8636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76200" lvl="3" marL="12065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4pPr>
            <a:lvl5pPr indent="-76200" lvl="4" marL="15494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5pPr>
            <a:lvl6pPr indent="-76200" lvl="5" marL="18923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6pPr>
            <a:lvl7pPr indent="-76200" lvl="6" marL="22352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7pPr>
            <a:lvl8pPr indent="-76200" lvl="7" marL="25781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8pPr>
            <a:lvl9pPr indent="-76200" lvl="8" marL="29210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9pPr>
          </a:lstStyle>
          <a:p/>
        </p:txBody>
      </p:sp>
      <p:sp>
        <p:nvSpPr>
          <p:cNvPr id="102" name="Shape 102"/>
          <p:cNvSpPr txBox="1"/>
          <p:nvPr>
            <p:ph idx="2" type="body"/>
          </p:nvPr>
        </p:nvSpPr>
        <p:spPr>
          <a:xfrm>
            <a:off x="629840" y="1543050"/>
            <a:ext cx="2949177" cy="2858691"/>
          </a:xfrm>
          <a:prstGeom prst="rect">
            <a:avLst/>
          </a:prstGeom>
          <a:noFill/>
          <a:ln>
            <a:noFill/>
          </a:ln>
        </p:spPr>
        <p:txBody>
          <a:bodyPr anchorCtr="0" anchor="t" bIns="68575" lIns="68575" rIns="68575" tIns="68575"/>
          <a:lstStyle>
            <a:lvl1pPr indent="0" lvl="0" marL="0" marR="0" rtl="0" algn="l">
              <a:lnSpc>
                <a:spcPct val="90000"/>
              </a:lnSpc>
              <a:spcBef>
                <a:spcPts val="800"/>
              </a:spcBef>
              <a:buClr>
                <a:schemeClr val="dk1"/>
              </a:buClr>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9pPr>
          </a:lstStyle>
          <a:p/>
        </p:txBody>
      </p:sp>
      <p:sp>
        <p:nvSpPr>
          <p:cNvPr id="103" name="Shape 103"/>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04" name="Shape 104"/>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05" name="Shape 105"/>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06" name="Shape 106"/>
        <p:cNvGrpSpPr/>
        <p:nvPr/>
      </p:nvGrpSpPr>
      <p:grpSpPr>
        <a:xfrm>
          <a:off x="0" y="0"/>
          <a:ext cx="0" cy="0"/>
          <a:chOff x="0" y="0"/>
          <a:chExt cx="0" cy="0"/>
        </a:xfrm>
      </p:grpSpPr>
      <p:sp>
        <p:nvSpPr>
          <p:cNvPr id="107" name="Shape 107"/>
          <p:cNvSpPr txBox="1"/>
          <p:nvPr>
            <p:ph type="title"/>
          </p:nvPr>
        </p:nvSpPr>
        <p:spPr>
          <a:xfrm>
            <a:off x="629840" y="342900"/>
            <a:ext cx="2949177" cy="1200149"/>
          </a:xfrm>
          <a:prstGeom prst="rect">
            <a:avLst/>
          </a:prstGeom>
          <a:noFill/>
          <a:ln>
            <a:noFill/>
          </a:ln>
        </p:spPr>
        <p:txBody>
          <a:bodyPr anchorCtr="0" anchor="b" bIns="68575" lIns="68575" rIns="68575" tIns="68575"/>
          <a:lstStyle>
            <a:lvl1pPr indent="0" lvl="0" marL="0" marR="0" rtl="0" algn="l">
              <a:lnSpc>
                <a:spcPct val="90000"/>
              </a:lnSpc>
              <a:spcBef>
                <a:spcPts val="0"/>
              </a:spcBef>
              <a:buClr>
                <a:schemeClr val="dk1"/>
              </a:buClr>
              <a:buFont typeface="Calibri"/>
              <a:buNone/>
              <a:defRPr b="0" i="0" sz="2400" u="none" cap="none" strike="noStrike">
                <a:solidFill>
                  <a:schemeClr val="dk1"/>
                </a:solidFill>
                <a:latin typeface="Calibri"/>
                <a:ea typeface="Calibri"/>
                <a:cs typeface="Calibri"/>
                <a:sym typeface="Calibri"/>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108" name="Shape 108"/>
          <p:cNvSpPr/>
          <p:nvPr>
            <p:ph idx="2" type="pic"/>
          </p:nvPr>
        </p:nvSpPr>
        <p:spPr>
          <a:xfrm>
            <a:off x="3887390" y="740568"/>
            <a:ext cx="4629149" cy="3655218"/>
          </a:xfrm>
          <a:prstGeom prst="rect">
            <a:avLst/>
          </a:prstGeom>
          <a:noFill/>
          <a:ln>
            <a:noFill/>
          </a:ln>
        </p:spPr>
        <p:txBody>
          <a:bodyPr anchorCtr="0" anchor="t" bIns="68575" lIns="68575" rIns="68575" tIns="68575"/>
          <a:lstStyle>
            <a:lvl1pPr indent="0" lvl="0" marL="0" marR="0" rtl="0" algn="l">
              <a:lnSpc>
                <a:spcPct val="90000"/>
              </a:lnSpc>
              <a:spcBef>
                <a:spcPts val="800"/>
              </a:spcBef>
              <a:buClr>
                <a:schemeClr val="dk1"/>
              </a:buClr>
              <a:buSzPct val="45833"/>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SzPct val="5238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SzPct val="61111"/>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9pPr>
          </a:lstStyle>
          <a:p/>
        </p:txBody>
      </p:sp>
      <p:sp>
        <p:nvSpPr>
          <p:cNvPr id="109" name="Shape 109"/>
          <p:cNvSpPr txBox="1"/>
          <p:nvPr>
            <p:ph idx="1" type="body"/>
          </p:nvPr>
        </p:nvSpPr>
        <p:spPr>
          <a:xfrm>
            <a:off x="629840" y="1543050"/>
            <a:ext cx="2949177" cy="2858691"/>
          </a:xfrm>
          <a:prstGeom prst="rect">
            <a:avLst/>
          </a:prstGeom>
          <a:noFill/>
          <a:ln>
            <a:noFill/>
          </a:ln>
        </p:spPr>
        <p:txBody>
          <a:bodyPr anchorCtr="0" anchor="t" bIns="68575" lIns="68575" rIns="68575" tIns="68575"/>
          <a:lstStyle>
            <a:lvl1pPr indent="0" lvl="0" marL="0" marR="0" rtl="0" algn="l">
              <a:lnSpc>
                <a:spcPct val="90000"/>
              </a:lnSpc>
              <a:spcBef>
                <a:spcPts val="800"/>
              </a:spcBef>
              <a:buClr>
                <a:schemeClr val="dk1"/>
              </a:buClr>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9pPr>
          </a:lstStyle>
          <a:p/>
        </p:txBody>
      </p:sp>
      <p:sp>
        <p:nvSpPr>
          <p:cNvPr id="110" name="Shape 110"/>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1" name="Shape 111"/>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2" name="Shape 112"/>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13" name="Shape 113"/>
        <p:cNvGrpSpPr/>
        <p:nvPr/>
      </p:nvGrpSpPr>
      <p:grpSpPr>
        <a:xfrm>
          <a:off x="0" y="0"/>
          <a:ext cx="0" cy="0"/>
          <a:chOff x="0" y="0"/>
          <a:chExt cx="0" cy="0"/>
        </a:xfrm>
      </p:grpSpPr>
      <p:sp>
        <p:nvSpPr>
          <p:cNvPr id="114" name="Shape 114"/>
          <p:cNvSpPr txBox="1"/>
          <p:nvPr>
            <p:ph type="title"/>
          </p:nvPr>
        </p:nvSpPr>
        <p:spPr>
          <a:xfrm>
            <a:off x="628650" y="273843"/>
            <a:ext cx="7886699" cy="994172"/>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115" name="Shape 115"/>
          <p:cNvSpPr txBox="1"/>
          <p:nvPr>
            <p:ph idx="1" type="body"/>
          </p:nvPr>
        </p:nvSpPr>
        <p:spPr>
          <a:xfrm rot="5400000">
            <a:off x="2940248" y="-942379"/>
            <a:ext cx="3263503" cy="7886699"/>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16" name="Shape 116"/>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7" name="Shape 117"/>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8" name="Shape 118"/>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19" name="Shape 119"/>
        <p:cNvGrpSpPr/>
        <p:nvPr/>
      </p:nvGrpSpPr>
      <p:grpSpPr>
        <a:xfrm>
          <a:off x="0" y="0"/>
          <a:ext cx="0" cy="0"/>
          <a:chOff x="0" y="0"/>
          <a:chExt cx="0" cy="0"/>
        </a:xfrm>
      </p:grpSpPr>
      <p:sp>
        <p:nvSpPr>
          <p:cNvPr id="120" name="Shape 120"/>
          <p:cNvSpPr txBox="1"/>
          <p:nvPr>
            <p:ph type="title"/>
          </p:nvPr>
        </p:nvSpPr>
        <p:spPr>
          <a:xfrm rot="5400000">
            <a:off x="5350073" y="1467445"/>
            <a:ext cx="4358878" cy="1971674"/>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121" name="Shape 121"/>
          <p:cNvSpPr txBox="1"/>
          <p:nvPr>
            <p:ph idx="1" type="body"/>
          </p:nvPr>
        </p:nvSpPr>
        <p:spPr>
          <a:xfrm rot="5400000">
            <a:off x="1349573" y="-447079"/>
            <a:ext cx="4358878" cy="5800724"/>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22" name="Shape 122"/>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23" name="Shape 123"/>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24" name="Shape 124"/>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628650" y="273843"/>
            <a:ext cx="7886699" cy="994172"/>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SzPct val="33333"/>
              <a:buFont typeface="Calibri"/>
              <a:buNone/>
              <a:defRPr b="0" i="0" sz="3300" u="none" cap="none" strike="noStrike">
                <a:solidFill>
                  <a:schemeClr val="dk1"/>
                </a:solidFill>
                <a:latin typeface="Calibri"/>
                <a:ea typeface="Calibri"/>
                <a:cs typeface="Calibri"/>
                <a:sym typeface="Calibri"/>
              </a:defRPr>
            </a:lvl1pPr>
            <a:lvl2pPr indent="0" lvl="1">
              <a:spcBef>
                <a:spcPts val="0"/>
              </a:spcBef>
              <a:buSzPct val="78571"/>
              <a:buNone/>
              <a:defRPr sz="1400"/>
            </a:lvl2pPr>
            <a:lvl3pPr indent="0" lvl="2">
              <a:spcBef>
                <a:spcPts val="0"/>
              </a:spcBef>
              <a:buSzPct val="78571"/>
              <a:buNone/>
              <a:defRPr sz="1400"/>
            </a:lvl3pPr>
            <a:lvl4pPr indent="0" lvl="3">
              <a:spcBef>
                <a:spcPts val="0"/>
              </a:spcBef>
              <a:buSzPct val="78571"/>
              <a:buNone/>
              <a:defRPr sz="1400"/>
            </a:lvl4pPr>
            <a:lvl5pPr indent="0" lvl="4">
              <a:spcBef>
                <a:spcPts val="0"/>
              </a:spcBef>
              <a:buSzPct val="78571"/>
              <a:buNone/>
              <a:defRPr sz="1400"/>
            </a:lvl5pPr>
            <a:lvl6pPr indent="0" lvl="5">
              <a:spcBef>
                <a:spcPts val="0"/>
              </a:spcBef>
              <a:buSzPct val="78571"/>
              <a:buNone/>
              <a:defRPr sz="1400"/>
            </a:lvl6pPr>
            <a:lvl7pPr indent="0" lvl="6">
              <a:spcBef>
                <a:spcPts val="0"/>
              </a:spcBef>
              <a:buSzPct val="78571"/>
              <a:buNone/>
              <a:defRPr sz="1400"/>
            </a:lvl7pPr>
            <a:lvl8pPr indent="0" lvl="7">
              <a:spcBef>
                <a:spcPts val="0"/>
              </a:spcBef>
              <a:buSzPct val="78571"/>
              <a:buNone/>
              <a:defRPr sz="1400"/>
            </a:lvl8pPr>
            <a:lvl9pPr indent="0" lvl="8">
              <a:spcBef>
                <a:spcPts val="0"/>
              </a:spcBef>
              <a:buSzPct val="78571"/>
              <a:buNone/>
              <a:defRPr sz="1400"/>
            </a:lvl9pPr>
          </a:lstStyle>
          <a:p/>
        </p:txBody>
      </p:sp>
      <p:sp>
        <p:nvSpPr>
          <p:cNvPr id="52" name="Shape 52"/>
          <p:cNvSpPr txBox="1"/>
          <p:nvPr>
            <p:ph idx="1" type="body"/>
          </p:nvPr>
        </p:nvSpPr>
        <p:spPr>
          <a:xfrm>
            <a:off x="628650" y="1369218"/>
            <a:ext cx="7886699" cy="3263503"/>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SzPct val="122222"/>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SzPct val="78571"/>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SzPct val="78571"/>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SzPct val="78571"/>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SzPct val="78571"/>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SzPct val="78571"/>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SzPct val="78571"/>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SzPct val="78571"/>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SzPct val="78571"/>
              <a:buNone/>
              <a:defRPr b="0" i="0" sz="14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SzPct val="122222"/>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SzPct val="78571"/>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SzPct val="78571"/>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SzPct val="78571"/>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SzPct val="78571"/>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SzPct val="78571"/>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SzPct val="78571"/>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SzPct val="78571"/>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SzPct val="78571"/>
              <a:buNone/>
              <a:defRPr b="0" i="0" sz="14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 Id="rId4"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1.png"/><Relationship Id="rId4" Type="http://schemas.openxmlformats.org/officeDocument/2006/relationships/image" Target="../media/image0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comments" Target="../comments/comment2.xml"/><Relationship Id="rId4" Type="http://schemas.openxmlformats.org/officeDocument/2006/relationships/image" Target="../media/image01.png"/><Relationship Id="rId5" Type="http://schemas.openxmlformats.org/officeDocument/2006/relationships/image" Target="../media/image0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1.png"/><Relationship Id="rId4" Type="http://schemas.openxmlformats.org/officeDocument/2006/relationships/image" Target="../media/image06.png"/><Relationship Id="rId5" Type="http://schemas.openxmlformats.org/officeDocument/2006/relationships/image" Target="../media/image0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03.png"/><Relationship Id="rId4" Type="http://schemas.openxmlformats.org/officeDocument/2006/relationships/image" Target="../media/image01.png"/><Relationship Id="rId5" Type="http://schemas.openxmlformats.org/officeDocument/2006/relationships/image" Target="../media/image0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01.png"/><Relationship Id="rId4" Type="http://schemas.openxmlformats.org/officeDocument/2006/relationships/image" Target="../media/image10.png"/><Relationship Id="rId5" Type="http://schemas.openxmlformats.org/officeDocument/2006/relationships/image" Target="../media/image0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01.png"/><Relationship Id="rId4" Type="http://schemas.openxmlformats.org/officeDocument/2006/relationships/image" Target="../media/image0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comments" Target="../comments/comment3.xml"/><Relationship Id="rId4" Type="http://schemas.openxmlformats.org/officeDocument/2006/relationships/image" Target="../media/image05.png"/><Relationship Id="rId5" Type="http://schemas.openxmlformats.org/officeDocument/2006/relationships/image" Target="../media/image00.png"/><Relationship Id="rId6" Type="http://schemas.openxmlformats.org/officeDocument/2006/relationships/image" Target="../media/image0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2.png"/><Relationship Id="rId4" Type="http://schemas.openxmlformats.org/officeDocument/2006/relationships/image" Target="../media/image01.png"/><Relationship Id="rId5" Type="http://schemas.openxmlformats.org/officeDocument/2006/relationships/image" Target="../media/image0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7.png"/><Relationship Id="rId4" Type="http://schemas.openxmlformats.org/officeDocument/2006/relationships/image" Target="../media/image13.jpg"/><Relationship Id="rId5" Type="http://schemas.openxmlformats.org/officeDocument/2006/relationships/image" Target="../media/image01.png"/><Relationship Id="rId6" Type="http://schemas.openxmlformats.org/officeDocument/2006/relationships/image" Target="../media/image0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8.png"/><Relationship Id="rId4" Type="http://schemas.openxmlformats.org/officeDocument/2006/relationships/image" Target="../media/image00.png"/><Relationship Id="rId5" Type="http://schemas.openxmlformats.org/officeDocument/2006/relationships/image" Target="../media/image0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00.png"/><Relationship Id="rId4" Type="http://schemas.openxmlformats.org/officeDocument/2006/relationships/image" Target="../media/image14.png"/><Relationship Id="rId5" Type="http://schemas.openxmlformats.org/officeDocument/2006/relationships/image" Target="../media/image0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jpg"/><Relationship Id="rId4" Type="http://schemas.openxmlformats.org/officeDocument/2006/relationships/image" Target="../media/image00.png"/><Relationship Id="rId5" Type="http://schemas.openxmlformats.org/officeDocument/2006/relationships/image" Target="../media/image0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01.png"/><Relationship Id="rId5" Type="http://schemas.openxmlformats.org/officeDocument/2006/relationships/image" Target="../media/image0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2.jpg"/><Relationship Id="rId4" Type="http://schemas.openxmlformats.org/officeDocument/2006/relationships/image" Target="../media/image0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00.png"/><Relationship Id="rId4" Type="http://schemas.openxmlformats.org/officeDocument/2006/relationships/image" Target="../media/image11.png"/><Relationship Id="rId5" Type="http://schemas.openxmlformats.org/officeDocument/2006/relationships/image" Target="../media/image0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00.png"/><Relationship Id="rId4" Type="http://schemas.openxmlformats.org/officeDocument/2006/relationships/image" Target="../media/image18.png"/><Relationship Id="rId5" Type="http://schemas.openxmlformats.org/officeDocument/2006/relationships/image" Target="../media/image0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01.png"/><Relationship Id="rId4" Type="http://schemas.openxmlformats.org/officeDocument/2006/relationships/image" Target="../media/image0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01.png"/><Relationship Id="rId4" Type="http://schemas.openxmlformats.org/officeDocument/2006/relationships/image" Target="../media/image0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01.png"/><Relationship Id="rId5" Type="http://schemas.openxmlformats.org/officeDocument/2006/relationships/image" Target="../media/image0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6.png"/><Relationship Id="rId4" Type="http://schemas.openxmlformats.org/officeDocument/2006/relationships/image" Target="../media/image00.png"/><Relationship Id="rId5" Type="http://schemas.openxmlformats.org/officeDocument/2006/relationships/image" Target="../media/image0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image" Target="../media/image01.png"/><Relationship Id="rId5" Type="http://schemas.openxmlformats.org/officeDocument/2006/relationships/image" Target="../media/image0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0.png"/><Relationship Id="rId4" Type="http://schemas.openxmlformats.org/officeDocument/2006/relationships/image" Target="../media/image00.png"/><Relationship Id="rId5" Type="http://schemas.openxmlformats.org/officeDocument/2006/relationships/image" Target="../media/image0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1.png"/><Relationship Id="rId4" Type="http://schemas.openxmlformats.org/officeDocument/2006/relationships/image" Target="../media/image00.png"/><Relationship Id="rId5" Type="http://schemas.openxmlformats.org/officeDocument/2006/relationships/image" Target="../media/image0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comments" Target="../comments/comment4.xml"/><Relationship Id="rId4" Type="http://schemas.openxmlformats.org/officeDocument/2006/relationships/image" Target="../media/image01.png"/><Relationship Id="rId5" Type="http://schemas.openxmlformats.org/officeDocument/2006/relationships/image" Target="../media/image0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01.png"/><Relationship Id="rId4" Type="http://schemas.openxmlformats.org/officeDocument/2006/relationships/image" Target="../media/image0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01.png"/><Relationship Id="rId4" Type="http://schemas.openxmlformats.org/officeDocument/2006/relationships/image" Target="../media/image0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01.png"/><Relationship Id="rId4" Type="http://schemas.openxmlformats.org/officeDocument/2006/relationships/image" Target="../media/image0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01.png"/><Relationship Id="rId4" Type="http://schemas.openxmlformats.org/officeDocument/2006/relationships/image" Target="../media/image0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comments" Target="../comments/comment5.xml"/><Relationship Id="rId4" Type="http://schemas.openxmlformats.org/officeDocument/2006/relationships/image" Target="../media/image01.png"/><Relationship Id="rId5" Type="http://schemas.openxmlformats.org/officeDocument/2006/relationships/image" Target="../media/image0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3.png"/><Relationship Id="rId4" Type="http://schemas.openxmlformats.org/officeDocument/2006/relationships/image" Target="../media/image01.png"/><Relationship Id="rId5" Type="http://schemas.openxmlformats.org/officeDocument/2006/relationships/image" Target="../media/image0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01.png"/><Relationship Id="rId4"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1.png"/><Relationship Id="rId4" Type="http://schemas.openxmlformats.org/officeDocument/2006/relationships/image" Target="../media/image0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01.png"/><Relationship Id="rId4" Type="http://schemas.openxmlformats.org/officeDocument/2006/relationships/image" Target="../media/image0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01.png"/><Relationship Id="rId4" Type="http://schemas.openxmlformats.org/officeDocument/2006/relationships/image" Target="../media/image0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01.png"/><Relationship Id="rId4" Type="http://schemas.openxmlformats.org/officeDocument/2006/relationships/image" Target="../media/image0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image" Target="../media/image01.png"/><Relationship Id="rId4" Type="http://schemas.openxmlformats.org/officeDocument/2006/relationships/image" Target="../media/image0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01.png"/><Relationship Id="rId4" Type="http://schemas.openxmlformats.org/officeDocument/2006/relationships/image" Target="../media/image0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01.png"/><Relationship Id="rId4" Type="http://schemas.openxmlformats.org/officeDocument/2006/relationships/image" Target="../media/image0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01.png"/><Relationship Id="rId4" Type="http://schemas.openxmlformats.org/officeDocument/2006/relationships/image" Target="../media/image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0.png"/><Relationship Id="rId4" Type="http://schemas.openxmlformats.org/officeDocument/2006/relationships/image" Target="../media/image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4.png"/><Relationship Id="rId4" Type="http://schemas.openxmlformats.org/officeDocument/2006/relationships/image" Target="../media/image00.png"/><Relationship Id="rId5" Type="http://schemas.openxmlformats.org/officeDocument/2006/relationships/image" Target="../media/image01.png"/><Relationship Id="rId6" Type="http://schemas.openxmlformats.org/officeDocument/2006/relationships/image" Target="../media/image0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1.png"/><Relationship Id="rId4" Type="http://schemas.openxmlformats.org/officeDocument/2006/relationships/image" Target="../media/image0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1.png"/><Relationship Id="rId4" Type="http://schemas.openxmlformats.org/officeDocument/2006/relationships/image" Target="../media/image0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1.png"/><Relationship Id="rId4" Type="http://schemas.openxmlformats.org/officeDocument/2006/relationships/image" Target="../media/image0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pic>
        <p:nvPicPr>
          <p:cNvPr descr="SADADQW.PNG" id="129" name="Shape 129"/>
          <p:cNvPicPr preferRelativeResize="0"/>
          <p:nvPr/>
        </p:nvPicPr>
        <p:blipFill>
          <a:blip r:embed="rId3">
            <a:alphaModFix/>
          </a:blip>
          <a:stretch>
            <a:fillRect/>
          </a:stretch>
        </p:blipFill>
        <p:spPr>
          <a:xfrm>
            <a:off x="1779513" y="1094624"/>
            <a:ext cx="5584973" cy="4048875"/>
          </a:xfrm>
          <a:prstGeom prst="rect">
            <a:avLst/>
          </a:prstGeom>
          <a:noFill/>
          <a:ln>
            <a:noFill/>
          </a:ln>
        </p:spPr>
      </p:pic>
      <p:sp>
        <p:nvSpPr>
          <p:cNvPr id="130" name="Shape 130"/>
          <p:cNvSpPr txBox="1"/>
          <p:nvPr>
            <p:ph type="ctrTitle"/>
          </p:nvPr>
        </p:nvSpPr>
        <p:spPr>
          <a:xfrm>
            <a:off x="222250" y="104375"/>
            <a:ext cx="8520600" cy="829200"/>
          </a:xfrm>
          <a:prstGeom prst="rect">
            <a:avLst/>
          </a:prstGeom>
        </p:spPr>
        <p:txBody>
          <a:bodyPr anchorCtr="0" anchor="b" bIns="91425" lIns="91425" rIns="91425" tIns="91425">
            <a:noAutofit/>
          </a:bodyPr>
          <a:lstStyle/>
          <a:p>
            <a:pPr lvl="0" rtl="0">
              <a:lnSpc>
                <a:spcPct val="115000"/>
              </a:lnSpc>
              <a:spcBef>
                <a:spcPts val="0"/>
              </a:spcBef>
              <a:buNone/>
            </a:pPr>
            <a:r>
              <a:rPr b="1" lang="en" sz="3600">
                <a:solidFill>
                  <a:srgbClr val="FF0000"/>
                </a:solidFill>
              </a:rPr>
              <a:t>P</a:t>
            </a:r>
            <a:r>
              <a:rPr b="1" lang="en" sz="3600">
                <a:solidFill>
                  <a:srgbClr val="000000"/>
                </a:solidFill>
              </a:rPr>
              <a:t>reliminary</a:t>
            </a:r>
            <a:r>
              <a:rPr b="1" lang="en" sz="3200"/>
              <a:t> </a:t>
            </a:r>
            <a:r>
              <a:rPr b="1" lang="en" sz="3600">
                <a:solidFill>
                  <a:srgbClr val="FF0000"/>
                </a:solidFill>
              </a:rPr>
              <a:t>D</a:t>
            </a:r>
            <a:r>
              <a:rPr b="1" lang="en" sz="3600">
                <a:solidFill>
                  <a:srgbClr val="000000"/>
                </a:solidFill>
              </a:rPr>
              <a:t>esign</a:t>
            </a:r>
            <a:r>
              <a:rPr b="1" lang="en" sz="3200"/>
              <a:t> </a:t>
            </a:r>
            <a:r>
              <a:rPr b="1" lang="en" sz="3200">
                <a:solidFill>
                  <a:srgbClr val="FF0000"/>
                </a:solidFill>
              </a:rPr>
              <a:t>R</a:t>
            </a:r>
            <a:r>
              <a:rPr b="1" lang="en" sz="3200"/>
              <a:t>eview</a:t>
            </a:r>
          </a:p>
        </p:txBody>
      </p:sp>
      <p:sp>
        <p:nvSpPr>
          <p:cNvPr id="131" name="Shape 131"/>
          <p:cNvSpPr txBox="1"/>
          <p:nvPr/>
        </p:nvSpPr>
        <p:spPr>
          <a:xfrm>
            <a:off x="3053775" y="4673700"/>
            <a:ext cx="3000000" cy="546000"/>
          </a:xfrm>
          <a:prstGeom prst="rect">
            <a:avLst/>
          </a:prstGeom>
          <a:noFill/>
          <a:ln>
            <a:noFill/>
          </a:ln>
        </p:spPr>
        <p:txBody>
          <a:bodyPr anchorCtr="0" anchor="ctr" bIns="91425" lIns="91425" rIns="91425" tIns="91425">
            <a:noAutofit/>
          </a:bodyPr>
          <a:lstStyle/>
          <a:p>
            <a:pPr lvl="0" rtl="0" algn="ctr">
              <a:lnSpc>
                <a:spcPct val="115000"/>
              </a:lnSpc>
              <a:spcBef>
                <a:spcPts val="0"/>
              </a:spcBef>
              <a:buNone/>
            </a:pPr>
            <a:r>
              <a:rPr b="1" lang="en">
                <a:solidFill>
                  <a:schemeClr val="dk1"/>
                </a:solidFill>
              </a:rPr>
              <a:t>Team G</a:t>
            </a:r>
          </a:p>
        </p:txBody>
      </p:sp>
      <p:pic>
        <p:nvPicPr>
          <p:cNvPr id="132" name="Shape 132"/>
          <p:cNvPicPr preferRelativeResize="0"/>
          <p:nvPr/>
        </p:nvPicPr>
        <p:blipFill>
          <a:blip r:embed="rId4">
            <a:alphaModFix/>
          </a:blip>
          <a:stretch>
            <a:fillRect/>
          </a:stretch>
        </p:blipFill>
        <p:spPr>
          <a:xfrm>
            <a:off x="222250" y="4368246"/>
            <a:ext cx="1956375" cy="700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ctrTitle"/>
          </p:nvPr>
        </p:nvSpPr>
        <p:spPr>
          <a:xfrm>
            <a:off x="222250" y="104375"/>
            <a:ext cx="8520600" cy="829200"/>
          </a:xfrm>
          <a:prstGeom prst="rect">
            <a:avLst/>
          </a:prstGeom>
        </p:spPr>
        <p:txBody>
          <a:bodyPr anchorCtr="0" anchor="b" bIns="91425" lIns="91425" rIns="91425" tIns="91425">
            <a:noAutofit/>
          </a:bodyPr>
          <a:lstStyle/>
          <a:p>
            <a:pPr lvl="0" rtl="0">
              <a:lnSpc>
                <a:spcPct val="115000"/>
              </a:lnSpc>
              <a:spcBef>
                <a:spcPts val="0"/>
              </a:spcBef>
              <a:buNone/>
            </a:pPr>
            <a:r>
              <a:rPr b="1" lang="en" sz="3600">
                <a:solidFill>
                  <a:srgbClr val="FF0000"/>
                </a:solidFill>
              </a:rPr>
              <a:t>S</a:t>
            </a:r>
            <a:r>
              <a:rPr b="1" lang="en" sz="3600">
                <a:solidFill>
                  <a:srgbClr val="000000"/>
                </a:solidFill>
              </a:rPr>
              <a:t>ystem</a:t>
            </a:r>
            <a:r>
              <a:rPr b="1" lang="en" sz="3200"/>
              <a:t> </a:t>
            </a:r>
            <a:r>
              <a:rPr b="1" lang="en" sz="3600">
                <a:solidFill>
                  <a:srgbClr val="FF0000"/>
                </a:solidFill>
              </a:rPr>
              <a:t>L</a:t>
            </a:r>
            <a:r>
              <a:rPr b="1" lang="en" sz="3600">
                <a:solidFill>
                  <a:srgbClr val="000000"/>
                </a:solidFill>
              </a:rPr>
              <a:t>evel </a:t>
            </a:r>
            <a:r>
              <a:rPr b="1" lang="en" sz="3600">
                <a:solidFill>
                  <a:srgbClr val="FF0000"/>
                </a:solidFill>
              </a:rPr>
              <a:t>R</a:t>
            </a:r>
            <a:r>
              <a:rPr b="1" lang="en" sz="3600"/>
              <a:t>equirements </a:t>
            </a:r>
          </a:p>
        </p:txBody>
      </p:sp>
      <p:pic>
        <p:nvPicPr>
          <p:cNvPr descr="SADADQW.PNG" id="200" name="Shape 200"/>
          <p:cNvPicPr preferRelativeResize="0"/>
          <p:nvPr/>
        </p:nvPicPr>
        <p:blipFill>
          <a:blip r:embed="rId3">
            <a:alphaModFix amt="15000"/>
          </a:blip>
          <a:stretch>
            <a:fillRect/>
          </a:stretch>
        </p:blipFill>
        <p:spPr>
          <a:xfrm>
            <a:off x="1779513" y="1094624"/>
            <a:ext cx="5584973" cy="4048875"/>
          </a:xfrm>
          <a:prstGeom prst="rect">
            <a:avLst/>
          </a:prstGeom>
          <a:noFill/>
          <a:ln>
            <a:noFill/>
          </a:ln>
        </p:spPr>
      </p:pic>
      <p:graphicFrame>
        <p:nvGraphicFramePr>
          <p:cNvPr id="201" name="Shape 201"/>
          <p:cNvGraphicFramePr/>
          <p:nvPr/>
        </p:nvGraphicFramePr>
        <p:xfrm>
          <a:off x="172250" y="893800"/>
          <a:ext cx="3000000" cy="3000000"/>
        </p:xfrm>
        <a:graphic>
          <a:graphicData uri="http://schemas.openxmlformats.org/drawingml/2006/table">
            <a:tbl>
              <a:tblPr>
                <a:noFill/>
                <a:tableStyleId>{7229EBB9-9E97-4703-A991-89F6CFC80892}</a:tableStyleId>
              </a:tblPr>
              <a:tblGrid>
                <a:gridCol w="4403175"/>
                <a:gridCol w="4403175"/>
              </a:tblGrid>
              <a:tr h="580550">
                <a:tc>
                  <a:txBody>
                    <a:bodyPr>
                      <a:noAutofit/>
                    </a:bodyPr>
                    <a:lstStyle/>
                    <a:p>
                      <a:pPr lvl="0" rtl="0" algn="ctr">
                        <a:spcBef>
                          <a:spcPts val="0"/>
                        </a:spcBef>
                        <a:buNone/>
                      </a:pPr>
                      <a:r>
                        <a:rPr lang="en"/>
                        <a:t>	 	 	</a:t>
                      </a:r>
                    </a:p>
                    <a:p>
                      <a:pPr lvl="0" rtl="0" algn="ctr">
                        <a:spcBef>
                          <a:spcPts val="0"/>
                        </a:spcBef>
                        <a:buNone/>
                      </a:pPr>
                      <a:r>
                        <a:rPr b="1" lang="en"/>
                        <a:t>MANDATORY SYSTEM LEVEL REQUIREMENTS</a:t>
                      </a:r>
                    </a:p>
                  </a:txBody>
                  <a:tcPr marT="91425" marB="91425" marR="91425" marL="91425"/>
                </a:tc>
                <a:tc>
                  <a:txBody>
                    <a:bodyPr>
                      <a:noAutofit/>
                    </a:bodyPr>
                    <a:lstStyle/>
                    <a:p>
                      <a:pPr lvl="0" rtl="0" algn="ctr">
                        <a:spcBef>
                          <a:spcPts val="0"/>
                        </a:spcBef>
                        <a:buNone/>
                      </a:pPr>
                      <a:r>
                        <a:rPr lang="en"/>
                        <a:t>	 	</a:t>
                      </a:r>
                    </a:p>
                    <a:p>
                      <a:pPr lvl="0" rtl="0" algn="ctr">
                        <a:spcBef>
                          <a:spcPts val="0"/>
                        </a:spcBef>
                        <a:buNone/>
                      </a:pPr>
                      <a:r>
                        <a:rPr b="1" lang="en"/>
                        <a:t>DESIRABLE SYSTEM LEVEL REQUIREMENTS</a:t>
                      </a:r>
                    </a:p>
                    <a:p>
                      <a:pPr lvl="0" rtl="0" algn="ctr">
                        <a:spcBef>
                          <a:spcPts val="0"/>
                        </a:spcBef>
                        <a:buNone/>
                      </a:pPr>
                      <a:r>
                        <a:t/>
                      </a:r>
                      <a:endParaRPr/>
                    </a:p>
                  </a:txBody>
                  <a:tcPr marT="91425" marB="91425" marR="91425" marL="91425"/>
                </a:tc>
              </a:tr>
              <a:tr h="3218575">
                <a:tc>
                  <a:txBody>
                    <a:bodyPr>
                      <a:noAutofit/>
                    </a:bodyPr>
                    <a:lstStyle/>
                    <a:p>
                      <a:pPr lvl="0" rtl="0">
                        <a:spcBef>
                          <a:spcPts val="0"/>
                        </a:spcBef>
                        <a:buNone/>
                      </a:pPr>
                      <a:r>
                        <a:rPr lang="en" sz="1100"/>
                        <a:t>	 	 	</a:t>
                      </a:r>
                    </a:p>
                    <a:p>
                      <a:pPr lvl="0" rtl="0">
                        <a:spcBef>
                          <a:spcPts val="0"/>
                        </a:spcBef>
                        <a:buClr>
                          <a:srgbClr val="A1E8D9"/>
                        </a:buClr>
                        <a:buSzPct val="100000"/>
                        <a:buFont typeface="Arial"/>
                        <a:buNone/>
                      </a:pPr>
                      <a:r>
                        <a:rPr lang="en" sz="1100"/>
                        <a:t>	 	 	</a:t>
                      </a:r>
                    </a:p>
                    <a:p>
                      <a:pPr lvl="0" rtl="0">
                        <a:spcBef>
                          <a:spcPts val="0"/>
                        </a:spcBef>
                        <a:buClr>
                          <a:srgbClr val="A1E8D9"/>
                        </a:buClr>
                        <a:buSzPct val="91666"/>
                        <a:buFont typeface="Arial"/>
                        <a:buNone/>
                      </a:pPr>
                      <a:r>
                        <a:rPr lang="en" sz="1200">
                          <a:solidFill>
                            <a:srgbClr val="38761D"/>
                          </a:solidFill>
                        </a:rPr>
                        <a:t>Operate autonomously</a:t>
                      </a:r>
                    </a:p>
                    <a:p>
                      <a:pPr lvl="0" rtl="0">
                        <a:spcBef>
                          <a:spcPts val="0"/>
                        </a:spcBef>
                        <a:buNone/>
                      </a:pPr>
                      <a:r>
                        <a:t/>
                      </a:r>
                      <a:endParaRPr/>
                    </a:p>
                  </a:txBody>
                  <a:tcPr marT="91425" marB="91425" marR="91425" marL="91425"/>
                </a:tc>
                <a:tc>
                  <a:txBody>
                    <a:bodyPr>
                      <a:noAutofit/>
                    </a:bodyPr>
                    <a:lstStyle/>
                    <a:p>
                      <a:pPr lvl="0" rtl="0">
                        <a:spcBef>
                          <a:spcPts val="0"/>
                        </a:spcBef>
                        <a:buNone/>
                      </a:pPr>
                      <a:r>
                        <a:rPr lang="en" sz="1100"/>
                        <a:t>	 	 	</a:t>
                      </a:r>
                    </a:p>
                    <a:p>
                      <a:pPr lvl="0" rtl="0">
                        <a:spcBef>
                          <a:spcPts val="0"/>
                        </a:spcBef>
                        <a:buNone/>
                      </a:pPr>
                      <a:r>
                        <a:rPr lang="en" sz="1100"/>
                        <a:t>	 	 	</a:t>
                      </a:r>
                    </a:p>
                    <a:p>
                      <a:pPr lvl="0" rtl="0">
                        <a:spcBef>
                          <a:spcPts val="0"/>
                        </a:spcBef>
                        <a:buNone/>
                      </a:pPr>
                      <a:r>
                        <a:rPr b="1" lang="en" sz="1200"/>
                        <a:t>Non-functional requirements:</a:t>
                      </a:r>
                    </a:p>
                    <a:p>
                      <a:pPr lvl="0" rtl="0">
                        <a:spcBef>
                          <a:spcPts val="0"/>
                        </a:spcBef>
                        <a:buNone/>
                      </a:pPr>
                      <a:r>
                        <a:rPr lang="en" sz="1200"/>
                        <a:t>D.N.1: Create a user-friendly GUI or physical button</a:t>
                      </a:r>
                    </a:p>
                    <a:p>
                      <a:pPr lvl="0" rtl="0">
                        <a:spcBef>
                          <a:spcPts val="0"/>
                        </a:spcBef>
                        <a:buNone/>
                      </a:pPr>
                      <a:r>
                        <a:t/>
                      </a:r>
                      <a:endParaRPr b="1" sz="1200"/>
                    </a:p>
                    <a:p>
                      <a:pPr lvl="0" rtl="0">
                        <a:spcBef>
                          <a:spcPts val="0"/>
                        </a:spcBef>
                        <a:buNone/>
                      </a:pPr>
                      <a:r>
                        <a:t/>
                      </a:r>
                      <a:endParaRPr/>
                    </a:p>
                  </a:txBody>
                  <a:tcPr marT="91425" marB="91425" marR="91425" marL="91425"/>
                </a:tc>
              </a:tr>
            </a:tbl>
          </a:graphicData>
        </a:graphic>
      </p:graphicFrame>
      <p:pic>
        <p:nvPicPr>
          <p:cNvPr id="202" name="Shape 202"/>
          <p:cNvPicPr preferRelativeResize="0"/>
          <p:nvPr/>
        </p:nvPicPr>
        <p:blipFill>
          <a:blip r:embed="rId4">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pic>
        <p:nvPicPr>
          <p:cNvPr descr="SADADQW.PNG" id="207" name="Shape 207"/>
          <p:cNvPicPr preferRelativeResize="0"/>
          <p:nvPr/>
        </p:nvPicPr>
        <p:blipFill>
          <a:blip r:embed="rId4">
            <a:alphaModFix amt="15000"/>
          </a:blip>
          <a:stretch>
            <a:fillRect/>
          </a:stretch>
        </p:blipFill>
        <p:spPr>
          <a:xfrm>
            <a:off x="1779513" y="1094624"/>
            <a:ext cx="5584973" cy="4048875"/>
          </a:xfrm>
          <a:prstGeom prst="rect">
            <a:avLst/>
          </a:prstGeom>
          <a:noFill/>
          <a:ln>
            <a:noFill/>
          </a:ln>
        </p:spPr>
      </p:pic>
      <p:sp>
        <p:nvSpPr>
          <p:cNvPr id="208" name="Shape 208"/>
          <p:cNvSpPr txBox="1"/>
          <p:nvPr>
            <p:ph type="ctrTitle"/>
          </p:nvPr>
        </p:nvSpPr>
        <p:spPr>
          <a:xfrm>
            <a:off x="1368925" y="1498500"/>
            <a:ext cx="5861100" cy="2298900"/>
          </a:xfrm>
          <a:prstGeom prst="rect">
            <a:avLst/>
          </a:prstGeom>
        </p:spPr>
        <p:txBody>
          <a:bodyPr anchorCtr="0" anchor="b" bIns="91425" lIns="91425" rIns="91425" tIns="91425">
            <a:noAutofit/>
          </a:bodyPr>
          <a:lstStyle/>
          <a:p>
            <a:pPr lvl="0" rtl="0">
              <a:lnSpc>
                <a:spcPct val="115000"/>
              </a:lnSpc>
              <a:spcBef>
                <a:spcPts val="0"/>
              </a:spcBef>
              <a:buNone/>
            </a:pPr>
            <a:r>
              <a:rPr b="1" lang="en" sz="4800">
                <a:solidFill>
                  <a:srgbClr val="FF0000"/>
                </a:solidFill>
              </a:rPr>
              <a:t>F</a:t>
            </a:r>
            <a:r>
              <a:rPr b="1" lang="en" sz="4800">
                <a:solidFill>
                  <a:srgbClr val="000000"/>
                </a:solidFill>
              </a:rPr>
              <a:t>unctional</a:t>
            </a:r>
            <a:r>
              <a:rPr b="1" lang="en" sz="4800">
                <a:solidFill>
                  <a:srgbClr val="FF0000"/>
                </a:solidFill>
              </a:rPr>
              <a:t> </a:t>
            </a:r>
            <a:r>
              <a:rPr b="1" lang="en" sz="4800">
                <a:solidFill>
                  <a:srgbClr val="000000"/>
                </a:solidFill>
              </a:rPr>
              <a:t>and </a:t>
            </a:r>
            <a:r>
              <a:rPr b="1" lang="en" sz="4800">
                <a:solidFill>
                  <a:srgbClr val="FF0000"/>
                </a:solidFill>
              </a:rPr>
              <a:t>C</a:t>
            </a:r>
            <a:r>
              <a:rPr b="1" lang="en" sz="4800"/>
              <a:t>yberphysical </a:t>
            </a:r>
            <a:r>
              <a:rPr b="1" lang="en" sz="4800">
                <a:solidFill>
                  <a:srgbClr val="FF0000"/>
                </a:solidFill>
              </a:rPr>
              <a:t>A</a:t>
            </a:r>
            <a:r>
              <a:rPr b="1" lang="en" sz="4800"/>
              <a:t>rchitecture</a:t>
            </a:r>
          </a:p>
        </p:txBody>
      </p:sp>
      <p:pic>
        <p:nvPicPr>
          <p:cNvPr id="209" name="Shape 209"/>
          <p:cNvPicPr preferRelativeResize="0"/>
          <p:nvPr/>
        </p:nvPicPr>
        <p:blipFill>
          <a:blip r:embed="rId5">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ctrTitle"/>
          </p:nvPr>
        </p:nvSpPr>
        <p:spPr>
          <a:xfrm>
            <a:off x="222250" y="104375"/>
            <a:ext cx="8520600" cy="829200"/>
          </a:xfrm>
          <a:prstGeom prst="rect">
            <a:avLst/>
          </a:prstGeom>
        </p:spPr>
        <p:txBody>
          <a:bodyPr anchorCtr="0" anchor="b" bIns="91425" lIns="91425" rIns="91425" tIns="91425">
            <a:noAutofit/>
          </a:bodyPr>
          <a:lstStyle/>
          <a:p>
            <a:pPr lvl="0" rtl="0">
              <a:lnSpc>
                <a:spcPct val="115000"/>
              </a:lnSpc>
              <a:spcBef>
                <a:spcPts val="0"/>
              </a:spcBef>
              <a:buNone/>
            </a:pPr>
            <a:r>
              <a:rPr b="1" lang="en" sz="3600">
                <a:solidFill>
                  <a:srgbClr val="FF0000"/>
                </a:solidFill>
              </a:rPr>
              <a:t>F</a:t>
            </a:r>
            <a:r>
              <a:rPr b="1" lang="en" sz="3600">
                <a:solidFill>
                  <a:srgbClr val="000000"/>
                </a:solidFill>
              </a:rPr>
              <a:t>unctional</a:t>
            </a:r>
            <a:r>
              <a:rPr b="1" lang="en" sz="3200"/>
              <a:t> </a:t>
            </a:r>
            <a:r>
              <a:rPr b="1" lang="en" sz="3600">
                <a:solidFill>
                  <a:srgbClr val="FF0000"/>
                </a:solidFill>
              </a:rPr>
              <a:t>A</a:t>
            </a:r>
            <a:r>
              <a:rPr b="1" lang="en" sz="3600">
                <a:solidFill>
                  <a:srgbClr val="000000"/>
                </a:solidFill>
              </a:rPr>
              <a:t>rchitecture</a:t>
            </a:r>
          </a:p>
        </p:txBody>
      </p:sp>
      <p:pic>
        <p:nvPicPr>
          <p:cNvPr descr="SADADQW.PNG" id="215" name="Shape 215"/>
          <p:cNvPicPr preferRelativeResize="0"/>
          <p:nvPr/>
        </p:nvPicPr>
        <p:blipFill>
          <a:blip r:embed="rId3">
            <a:alphaModFix amt="15000"/>
          </a:blip>
          <a:stretch>
            <a:fillRect/>
          </a:stretch>
        </p:blipFill>
        <p:spPr>
          <a:xfrm>
            <a:off x="1779513" y="1094624"/>
            <a:ext cx="5584973" cy="4048875"/>
          </a:xfrm>
          <a:prstGeom prst="rect">
            <a:avLst/>
          </a:prstGeom>
          <a:noFill/>
          <a:ln>
            <a:noFill/>
          </a:ln>
        </p:spPr>
      </p:pic>
      <p:pic>
        <p:nvPicPr>
          <p:cNvPr id="216" name="Shape 216"/>
          <p:cNvPicPr preferRelativeResize="0"/>
          <p:nvPr/>
        </p:nvPicPr>
        <p:blipFill>
          <a:blip r:embed="rId4">
            <a:alphaModFix amt="55000"/>
          </a:blip>
          <a:stretch>
            <a:fillRect/>
          </a:stretch>
        </p:blipFill>
        <p:spPr>
          <a:xfrm>
            <a:off x="1307900" y="1094637"/>
            <a:ext cx="6893726" cy="2703925"/>
          </a:xfrm>
          <a:prstGeom prst="rect">
            <a:avLst/>
          </a:prstGeom>
          <a:noFill/>
          <a:ln>
            <a:noFill/>
          </a:ln>
        </p:spPr>
      </p:pic>
      <p:sp>
        <p:nvSpPr>
          <p:cNvPr id="217" name="Shape 217"/>
          <p:cNvSpPr txBox="1"/>
          <p:nvPr/>
        </p:nvSpPr>
        <p:spPr>
          <a:xfrm>
            <a:off x="3664075" y="3722350"/>
            <a:ext cx="2310600" cy="522300"/>
          </a:xfrm>
          <a:prstGeom prst="rect">
            <a:avLst/>
          </a:prstGeom>
          <a:noFill/>
          <a:ln>
            <a:noFill/>
          </a:ln>
        </p:spPr>
        <p:txBody>
          <a:bodyPr anchorCtr="0" anchor="t" bIns="91425" lIns="91425" rIns="91425" tIns="91425">
            <a:noAutofit/>
          </a:bodyPr>
          <a:lstStyle/>
          <a:p>
            <a:pPr lvl="0">
              <a:spcBef>
                <a:spcPts val="0"/>
              </a:spcBef>
              <a:buNone/>
            </a:pPr>
            <a:r>
              <a:rPr b="1" lang="en"/>
              <a:t>To DECISION</a:t>
            </a:r>
            <a:r>
              <a:rPr b="1" lang="en"/>
              <a:t> BLOCK</a:t>
            </a:r>
          </a:p>
        </p:txBody>
      </p:sp>
      <p:pic>
        <p:nvPicPr>
          <p:cNvPr id="218" name="Shape 218"/>
          <p:cNvPicPr preferRelativeResize="0"/>
          <p:nvPr/>
        </p:nvPicPr>
        <p:blipFill>
          <a:blip r:embed="rId5">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pic>
        <p:nvPicPr>
          <p:cNvPr id="223" name="Shape 223"/>
          <p:cNvPicPr preferRelativeResize="0"/>
          <p:nvPr/>
        </p:nvPicPr>
        <p:blipFill rotWithShape="1">
          <a:blip r:embed="rId3">
            <a:alphaModFix/>
          </a:blip>
          <a:srcRect b="1719" l="0" r="0" t="0"/>
          <a:stretch/>
        </p:blipFill>
        <p:spPr>
          <a:xfrm>
            <a:off x="1187974" y="857375"/>
            <a:ext cx="6566449" cy="3731224"/>
          </a:xfrm>
          <a:prstGeom prst="rect">
            <a:avLst/>
          </a:prstGeom>
          <a:noFill/>
          <a:ln>
            <a:noFill/>
          </a:ln>
        </p:spPr>
      </p:pic>
      <p:pic>
        <p:nvPicPr>
          <p:cNvPr descr="SADADQW.PNG" id="224" name="Shape 224"/>
          <p:cNvPicPr preferRelativeResize="0"/>
          <p:nvPr/>
        </p:nvPicPr>
        <p:blipFill>
          <a:blip r:embed="rId4">
            <a:alphaModFix amt="15000"/>
          </a:blip>
          <a:stretch>
            <a:fillRect/>
          </a:stretch>
        </p:blipFill>
        <p:spPr>
          <a:xfrm>
            <a:off x="1779513" y="1094624"/>
            <a:ext cx="5584973" cy="4048875"/>
          </a:xfrm>
          <a:prstGeom prst="rect">
            <a:avLst/>
          </a:prstGeom>
          <a:noFill/>
          <a:ln>
            <a:noFill/>
          </a:ln>
        </p:spPr>
      </p:pic>
      <p:sp>
        <p:nvSpPr>
          <p:cNvPr id="225" name="Shape 225"/>
          <p:cNvSpPr txBox="1"/>
          <p:nvPr>
            <p:ph type="ctrTitle"/>
          </p:nvPr>
        </p:nvSpPr>
        <p:spPr>
          <a:xfrm>
            <a:off x="222250" y="104375"/>
            <a:ext cx="8520600" cy="829200"/>
          </a:xfrm>
          <a:prstGeom prst="rect">
            <a:avLst/>
          </a:prstGeom>
        </p:spPr>
        <p:txBody>
          <a:bodyPr anchorCtr="0" anchor="b" bIns="91425" lIns="91425" rIns="91425" tIns="91425">
            <a:noAutofit/>
          </a:bodyPr>
          <a:lstStyle/>
          <a:p>
            <a:pPr lvl="0" rtl="0">
              <a:lnSpc>
                <a:spcPct val="115000"/>
              </a:lnSpc>
              <a:spcBef>
                <a:spcPts val="0"/>
              </a:spcBef>
              <a:buNone/>
            </a:pPr>
            <a:r>
              <a:rPr b="1" lang="en" sz="3600">
                <a:solidFill>
                  <a:srgbClr val="FF0000"/>
                </a:solidFill>
              </a:rPr>
              <a:t>F</a:t>
            </a:r>
            <a:r>
              <a:rPr b="1" lang="en" sz="3600">
                <a:solidFill>
                  <a:srgbClr val="000000"/>
                </a:solidFill>
              </a:rPr>
              <a:t>unctional</a:t>
            </a:r>
            <a:r>
              <a:rPr b="1" lang="en" sz="3200"/>
              <a:t> </a:t>
            </a:r>
            <a:r>
              <a:rPr b="1" lang="en" sz="3600">
                <a:solidFill>
                  <a:srgbClr val="FF0000"/>
                </a:solidFill>
              </a:rPr>
              <a:t>A</a:t>
            </a:r>
            <a:r>
              <a:rPr b="1" lang="en" sz="3600">
                <a:solidFill>
                  <a:srgbClr val="000000"/>
                </a:solidFill>
              </a:rPr>
              <a:t>rchitecture</a:t>
            </a:r>
          </a:p>
        </p:txBody>
      </p:sp>
      <p:sp>
        <p:nvSpPr>
          <p:cNvPr id="226" name="Shape 226"/>
          <p:cNvSpPr txBox="1"/>
          <p:nvPr/>
        </p:nvSpPr>
        <p:spPr>
          <a:xfrm>
            <a:off x="3327250" y="4588600"/>
            <a:ext cx="2310600" cy="522300"/>
          </a:xfrm>
          <a:prstGeom prst="rect">
            <a:avLst/>
          </a:prstGeom>
          <a:noFill/>
          <a:ln>
            <a:noFill/>
          </a:ln>
        </p:spPr>
        <p:txBody>
          <a:bodyPr anchorCtr="0" anchor="t" bIns="91425" lIns="91425" rIns="91425" tIns="91425">
            <a:noAutofit/>
          </a:bodyPr>
          <a:lstStyle/>
          <a:p>
            <a:pPr lvl="0" rtl="0">
              <a:spcBef>
                <a:spcPts val="0"/>
              </a:spcBef>
              <a:buNone/>
            </a:pPr>
            <a:r>
              <a:rPr b="1" lang="en" sz="1800"/>
              <a:t>DECISION BLOCK</a:t>
            </a:r>
          </a:p>
        </p:txBody>
      </p:sp>
      <p:pic>
        <p:nvPicPr>
          <p:cNvPr id="227" name="Shape 227"/>
          <p:cNvPicPr preferRelativeResize="0"/>
          <p:nvPr/>
        </p:nvPicPr>
        <p:blipFill>
          <a:blip r:embed="rId5">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ctrTitle"/>
          </p:nvPr>
        </p:nvSpPr>
        <p:spPr>
          <a:xfrm>
            <a:off x="222250" y="104375"/>
            <a:ext cx="8520600" cy="829200"/>
          </a:xfrm>
          <a:prstGeom prst="rect">
            <a:avLst/>
          </a:prstGeom>
        </p:spPr>
        <p:txBody>
          <a:bodyPr anchorCtr="0" anchor="b" bIns="91425" lIns="91425" rIns="91425" tIns="91425">
            <a:noAutofit/>
          </a:bodyPr>
          <a:lstStyle/>
          <a:p>
            <a:pPr lvl="0" rtl="0">
              <a:lnSpc>
                <a:spcPct val="115000"/>
              </a:lnSpc>
              <a:spcBef>
                <a:spcPts val="0"/>
              </a:spcBef>
              <a:buNone/>
            </a:pPr>
            <a:r>
              <a:rPr b="1" lang="en" sz="3600">
                <a:solidFill>
                  <a:srgbClr val="FF0000"/>
                </a:solidFill>
              </a:rPr>
              <a:t>C</a:t>
            </a:r>
            <a:r>
              <a:rPr b="1" lang="en" sz="3600">
                <a:solidFill>
                  <a:srgbClr val="000000"/>
                </a:solidFill>
              </a:rPr>
              <a:t>yberphysical</a:t>
            </a:r>
            <a:r>
              <a:rPr b="1" lang="en" sz="3200">
                <a:solidFill>
                  <a:srgbClr val="000000"/>
                </a:solidFill>
              </a:rPr>
              <a:t> </a:t>
            </a:r>
            <a:r>
              <a:rPr b="1" lang="en" sz="3600">
                <a:solidFill>
                  <a:srgbClr val="FF0000"/>
                </a:solidFill>
              </a:rPr>
              <a:t>A</a:t>
            </a:r>
            <a:r>
              <a:rPr b="1" lang="en" sz="3600">
                <a:solidFill>
                  <a:srgbClr val="000000"/>
                </a:solidFill>
              </a:rPr>
              <a:t>rchitecture</a:t>
            </a:r>
          </a:p>
        </p:txBody>
      </p:sp>
      <p:pic>
        <p:nvPicPr>
          <p:cNvPr descr="SADADQW.PNG" id="233" name="Shape 233"/>
          <p:cNvPicPr preferRelativeResize="0"/>
          <p:nvPr/>
        </p:nvPicPr>
        <p:blipFill>
          <a:blip r:embed="rId3">
            <a:alphaModFix amt="15000"/>
          </a:blip>
          <a:stretch>
            <a:fillRect/>
          </a:stretch>
        </p:blipFill>
        <p:spPr>
          <a:xfrm>
            <a:off x="1779513" y="1094624"/>
            <a:ext cx="5584973" cy="4048875"/>
          </a:xfrm>
          <a:prstGeom prst="rect">
            <a:avLst/>
          </a:prstGeom>
          <a:noFill/>
          <a:ln>
            <a:noFill/>
          </a:ln>
        </p:spPr>
      </p:pic>
      <p:pic>
        <p:nvPicPr>
          <p:cNvPr id="234" name="Shape 234"/>
          <p:cNvPicPr preferRelativeResize="0"/>
          <p:nvPr/>
        </p:nvPicPr>
        <p:blipFill>
          <a:blip r:embed="rId4">
            <a:alphaModFix/>
          </a:blip>
          <a:stretch>
            <a:fillRect/>
          </a:stretch>
        </p:blipFill>
        <p:spPr>
          <a:xfrm>
            <a:off x="1019737" y="857375"/>
            <a:ext cx="7078024" cy="4048874"/>
          </a:xfrm>
          <a:prstGeom prst="rect">
            <a:avLst/>
          </a:prstGeom>
          <a:noFill/>
          <a:ln>
            <a:noFill/>
          </a:ln>
        </p:spPr>
      </p:pic>
      <p:pic>
        <p:nvPicPr>
          <p:cNvPr id="235" name="Shape 235"/>
          <p:cNvPicPr preferRelativeResize="0"/>
          <p:nvPr/>
        </p:nvPicPr>
        <p:blipFill>
          <a:blip r:embed="rId5">
            <a:alphaModFix amt="15000"/>
          </a:blip>
          <a:stretch>
            <a:fillRect/>
          </a:stretch>
        </p:blipFill>
        <p:spPr>
          <a:xfrm>
            <a:off x="222250" y="4368246"/>
            <a:ext cx="1956375" cy="700700"/>
          </a:xfrm>
          <a:prstGeom prst="rect">
            <a:avLst/>
          </a:prstGeom>
          <a:noFill/>
          <a:ln>
            <a:noFill/>
          </a:ln>
        </p:spPr>
      </p:pic>
      <p:pic>
        <p:nvPicPr>
          <p:cNvPr descr="SADADQW.PNG" id="236" name="Shape 236"/>
          <p:cNvPicPr preferRelativeResize="0"/>
          <p:nvPr/>
        </p:nvPicPr>
        <p:blipFill>
          <a:blip r:embed="rId3">
            <a:alphaModFix amt="15000"/>
          </a:blip>
          <a:stretch>
            <a:fillRect/>
          </a:stretch>
        </p:blipFill>
        <p:spPr>
          <a:xfrm>
            <a:off x="1779513" y="1094624"/>
            <a:ext cx="5584973" cy="4048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pic>
        <p:nvPicPr>
          <p:cNvPr descr="SADADQW.PNG" id="241" name="Shape 241"/>
          <p:cNvPicPr preferRelativeResize="0"/>
          <p:nvPr/>
        </p:nvPicPr>
        <p:blipFill>
          <a:blip r:embed="rId3">
            <a:alphaModFix amt="15000"/>
          </a:blip>
          <a:stretch>
            <a:fillRect/>
          </a:stretch>
        </p:blipFill>
        <p:spPr>
          <a:xfrm>
            <a:off x="1779513" y="1094624"/>
            <a:ext cx="5584973" cy="4048875"/>
          </a:xfrm>
          <a:prstGeom prst="rect">
            <a:avLst/>
          </a:prstGeom>
          <a:noFill/>
          <a:ln>
            <a:noFill/>
          </a:ln>
        </p:spPr>
      </p:pic>
      <p:sp>
        <p:nvSpPr>
          <p:cNvPr id="242" name="Shape 242"/>
          <p:cNvSpPr txBox="1"/>
          <p:nvPr>
            <p:ph type="ctrTitle"/>
          </p:nvPr>
        </p:nvSpPr>
        <p:spPr>
          <a:xfrm>
            <a:off x="1381975" y="1094625"/>
            <a:ext cx="5861100" cy="2298900"/>
          </a:xfrm>
          <a:prstGeom prst="rect">
            <a:avLst/>
          </a:prstGeom>
        </p:spPr>
        <p:txBody>
          <a:bodyPr anchorCtr="0" anchor="b" bIns="91425" lIns="91425" rIns="91425" tIns="91425">
            <a:noAutofit/>
          </a:bodyPr>
          <a:lstStyle/>
          <a:p>
            <a:pPr lvl="0" rtl="0">
              <a:lnSpc>
                <a:spcPct val="115000"/>
              </a:lnSpc>
              <a:spcBef>
                <a:spcPts val="0"/>
              </a:spcBef>
              <a:buNone/>
            </a:pPr>
            <a:r>
              <a:rPr b="1" lang="en" sz="4800">
                <a:solidFill>
                  <a:srgbClr val="FF0000"/>
                </a:solidFill>
              </a:rPr>
              <a:t>S</a:t>
            </a:r>
            <a:r>
              <a:rPr b="1" lang="en" sz="4800">
                <a:solidFill>
                  <a:srgbClr val="000000"/>
                </a:solidFill>
              </a:rPr>
              <a:t>ubsystem and</a:t>
            </a:r>
          </a:p>
          <a:p>
            <a:pPr lvl="0" rtl="0">
              <a:lnSpc>
                <a:spcPct val="115000"/>
              </a:lnSpc>
              <a:spcBef>
                <a:spcPts val="0"/>
              </a:spcBef>
              <a:buClr>
                <a:schemeClr val="dk1"/>
              </a:buClr>
              <a:buSzPct val="25000"/>
              <a:buFont typeface="Arial"/>
              <a:buNone/>
            </a:pPr>
            <a:r>
              <a:rPr b="1" lang="en" sz="4800">
                <a:solidFill>
                  <a:srgbClr val="FF0000"/>
                </a:solidFill>
              </a:rPr>
              <a:t>C</a:t>
            </a:r>
            <a:r>
              <a:rPr b="1" lang="en" sz="4800"/>
              <a:t>urrent</a:t>
            </a:r>
            <a:r>
              <a:rPr b="1" lang="en" sz="4800">
                <a:solidFill>
                  <a:srgbClr val="FF0000"/>
                </a:solidFill>
              </a:rPr>
              <a:t> S</a:t>
            </a:r>
            <a:r>
              <a:rPr b="1" lang="en" sz="4800"/>
              <a:t>ystem </a:t>
            </a:r>
            <a:r>
              <a:rPr b="1" lang="en" sz="4800">
                <a:solidFill>
                  <a:srgbClr val="FF0000"/>
                </a:solidFill>
              </a:rPr>
              <a:t>D</a:t>
            </a:r>
            <a:r>
              <a:rPr b="1" lang="en" sz="4800"/>
              <a:t>escription</a:t>
            </a:r>
          </a:p>
        </p:txBody>
      </p:sp>
      <p:pic>
        <p:nvPicPr>
          <p:cNvPr id="243" name="Shape 243"/>
          <p:cNvPicPr preferRelativeResize="0"/>
          <p:nvPr/>
        </p:nvPicPr>
        <p:blipFill>
          <a:blip r:embed="rId4">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pic>
        <p:nvPicPr>
          <p:cNvPr descr="lund.PNG" id="248" name="Shape 248"/>
          <p:cNvPicPr preferRelativeResize="0"/>
          <p:nvPr/>
        </p:nvPicPr>
        <p:blipFill>
          <a:blip r:embed="rId4">
            <a:alphaModFix/>
          </a:blip>
          <a:stretch>
            <a:fillRect/>
          </a:stretch>
        </p:blipFill>
        <p:spPr>
          <a:xfrm>
            <a:off x="1855725" y="903774"/>
            <a:ext cx="5005649" cy="3793149"/>
          </a:xfrm>
          <a:prstGeom prst="rect">
            <a:avLst/>
          </a:prstGeom>
          <a:noFill/>
          <a:ln>
            <a:noFill/>
          </a:ln>
        </p:spPr>
      </p:pic>
      <p:pic>
        <p:nvPicPr>
          <p:cNvPr id="249" name="Shape 249"/>
          <p:cNvPicPr preferRelativeResize="0"/>
          <p:nvPr/>
        </p:nvPicPr>
        <p:blipFill>
          <a:blip r:embed="rId5">
            <a:alphaModFix amt="15000"/>
          </a:blip>
          <a:stretch>
            <a:fillRect/>
          </a:stretch>
        </p:blipFill>
        <p:spPr>
          <a:xfrm>
            <a:off x="222250" y="4368246"/>
            <a:ext cx="1956375" cy="700700"/>
          </a:xfrm>
          <a:prstGeom prst="rect">
            <a:avLst/>
          </a:prstGeom>
          <a:noFill/>
          <a:ln>
            <a:noFill/>
          </a:ln>
        </p:spPr>
      </p:pic>
      <p:sp>
        <p:nvSpPr>
          <p:cNvPr id="250" name="Shape 250"/>
          <p:cNvSpPr txBox="1"/>
          <p:nvPr>
            <p:ph type="ctrTitle"/>
          </p:nvPr>
        </p:nvSpPr>
        <p:spPr>
          <a:xfrm>
            <a:off x="222250" y="104375"/>
            <a:ext cx="8520600" cy="829200"/>
          </a:xfrm>
          <a:prstGeom prst="rect">
            <a:avLst/>
          </a:prstGeom>
        </p:spPr>
        <p:txBody>
          <a:bodyPr anchorCtr="0" anchor="b" bIns="91425" lIns="91425" rIns="91425" tIns="91425">
            <a:noAutofit/>
          </a:bodyPr>
          <a:lstStyle/>
          <a:p>
            <a:pPr lvl="0" rtl="0">
              <a:lnSpc>
                <a:spcPct val="115000"/>
              </a:lnSpc>
              <a:spcBef>
                <a:spcPts val="0"/>
              </a:spcBef>
              <a:buNone/>
            </a:pPr>
            <a:r>
              <a:rPr b="1" lang="en" sz="3600">
                <a:solidFill>
                  <a:srgbClr val="FF0000"/>
                </a:solidFill>
              </a:rPr>
              <a:t>G</a:t>
            </a:r>
            <a:r>
              <a:rPr b="1" lang="en" sz="3600">
                <a:solidFill>
                  <a:srgbClr val="000000"/>
                </a:solidFill>
              </a:rPr>
              <a:t>eometric</a:t>
            </a:r>
            <a:r>
              <a:rPr b="1" lang="en" sz="3600">
                <a:solidFill>
                  <a:srgbClr val="FF0000"/>
                </a:solidFill>
              </a:rPr>
              <a:t> C</a:t>
            </a:r>
            <a:r>
              <a:rPr b="1" lang="en" sz="3600">
                <a:solidFill>
                  <a:srgbClr val="000000"/>
                </a:solidFill>
              </a:rPr>
              <a:t>alibration</a:t>
            </a:r>
          </a:p>
        </p:txBody>
      </p:sp>
      <p:pic>
        <p:nvPicPr>
          <p:cNvPr descr="SADADQW.PNG" id="251" name="Shape 251"/>
          <p:cNvPicPr preferRelativeResize="0"/>
          <p:nvPr/>
        </p:nvPicPr>
        <p:blipFill>
          <a:blip r:embed="rId6">
            <a:alphaModFix amt="15000"/>
          </a:blip>
          <a:stretch>
            <a:fillRect/>
          </a:stretch>
        </p:blipFill>
        <p:spPr>
          <a:xfrm>
            <a:off x="1779513" y="1094624"/>
            <a:ext cx="5584973" cy="4048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pic>
        <p:nvPicPr>
          <p:cNvPr id="256" name="Shape 256"/>
          <p:cNvPicPr preferRelativeResize="0"/>
          <p:nvPr/>
        </p:nvPicPr>
        <p:blipFill>
          <a:blip r:embed="rId3">
            <a:alphaModFix/>
          </a:blip>
          <a:stretch>
            <a:fillRect/>
          </a:stretch>
        </p:blipFill>
        <p:spPr>
          <a:xfrm>
            <a:off x="311699" y="1180375"/>
            <a:ext cx="8520600" cy="2066925"/>
          </a:xfrm>
          <a:prstGeom prst="rect">
            <a:avLst/>
          </a:prstGeom>
          <a:noFill/>
          <a:ln>
            <a:noFill/>
          </a:ln>
        </p:spPr>
      </p:pic>
      <p:sp>
        <p:nvSpPr>
          <p:cNvPr id="257" name="Shape 257"/>
          <p:cNvSpPr txBox="1"/>
          <p:nvPr/>
        </p:nvSpPr>
        <p:spPr>
          <a:xfrm>
            <a:off x="311700" y="3313725"/>
            <a:ext cx="6892200" cy="1556100"/>
          </a:xfrm>
          <a:prstGeom prst="rect">
            <a:avLst/>
          </a:prstGeom>
          <a:noFill/>
          <a:ln>
            <a:noFill/>
          </a:ln>
        </p:spPr>
        <p:txBody>
          <a:bodyPr anchorCtr="0" anchor="t" bIns="91425" lIns="91425" rIns="91425" tIns="91425">
            <a:noAutofit/>
          </a:bodyPr>
          <a:lstStyle/>
          <a:p>
            <a:pPr indent="-381000" lvl="0" marL="457200" rtl="0">
              <a:spcBef>
                <a:spcPts val="0"/>
              </a:spcBef>
              <a:buSzPct val="100000"/>
              <a:buFont typeface="Times New Roman"/>
              <a:buAutoNum type="arabicPeriod"/>
            </a:pPr>
            <a:r>
              <a:rPr lang="en" sz="2400">
                <a:latin typeface="Times New Roman"/>
                <a:ea typeface="Times New Roman"/>
                <a:cs typeface="Times New Roman"/>
                <a:sym typeface="Times New Roman"/>
              </a:rPr>
              <a:t>3D shape (</a:t>
            </a:r>
            <a:r>
              <a:rPr lang="en" sz="2400">
                <a:solidFill>
                  <a:schemeClr val="dk1"/>
                </a:solidFill>
                <a:latin typeface="Times New Roman"/>
                <a:ea typeface="Times New Roman"/>
                <a:cs typeface="Times New Roman"/>
                <a:sym typeface="Times New Roman"/>
              </a:rPr>
              <a:t>Rhombicuboctahedron) </a:t>
            </a:r>
          </a:p>
          <a:p>
            <a:pPr indent="-381000" lvl="0" marL="457200" rtl="0">
              <a:spcBef>
                <a:spcPts val="0"/>
              </a:spcBef>
              <a:buSzPct val="100000"/>
              <a:buFont typeface="Times New Roman"/>
              <a:buAutoNum type="arabicPeriod"/>
            </a:pPr>
            <a:r>
              <a:rPr lang="en" sz="2400">
                <a:latin typeface="Times New Roman"/>
                <a:ea typeface="Times New Roman"/>
                <a:cs typeface="Times New Roman"/>
                <a:sym typeface="Times New Roman"/>
              </a:rPr>
              <a:t>Size:20x20x20cm( ~human face)</a:t>
            </a:r>
          </a:p>
          <a:p>
            <a:pPr indent="-381000" lvl="0" marL="457200" rtl="0">
              <a:spcBef>
                <a:spcPts val="0"/>
              </a:spcBef>
              <a:buSzPct val="100000"/>
              <a:buFont typeface="Times New Roman"/>
              <a:buAutoNum type="arabicPeriod"/>
            </a:pPr>
            <a:r>
              <a:rPr lang="en" sz="2400">
                <a:latin typeface="Times New Roman"/>
                <a:ea typeface="Times New Roman"/>
                <a:cs typeface="Times New Roman"/>
                <a:sym typeface="Times New Roman"/>
              </a:rPr>
              <a:t>11x11 checkerboard with Apri tags</a:t>
            </a:r>
          </a:p>
        </p:txBody>
      </p:sp>
      <p:sp>
        <p:nvSpPr>
          <p:cNvPr id="258" name="Shape 258"/>
          <p:cNvSpPr txBox="1"/>
          <p:nvPr>
            <p:ph idx="4294967295" type="ctrTitle"/>
          </p:nvPr>
        </p:nvSpPr>
        <p:spPr>
          <a:xfrm>
            <a:off x="222250" y="104375"/>
            <a:ext cx="8520600" cy="829200"/>
          </a:xfrm>
          <a:prstGeom prst="rect">
            <a:avLst/>
          </a:prstGeom>
        </p:spPr>
        <p:txBody>
          <a:bodyPr anchorCtr="0" anchor="t" bIns="91425" lIns="91425" rIns="91425" tIns="91425">
            <a:noAutofit/>
          </a:bodyPr>
          <a:lstStyle/>
          <a:p>
            <a:pPr lvl="0" rtl="0">
              <a:lnSpc>
                <a:spcPct val="115000"/>
              </a:lnSpc>
              <a:spcBef>
                <a:spcPts val="0"/>
              </a:spcBef>
              <a:buNone/>
            </a:pPr>
            <a:r>
              <a:rPr b="1" lang="en" sz="3600">
                <a:solidFill>
                  <a:srgbClr val="FF0000"/>
                </a:solidFill>
              </a:rPr>
              <a:t>C</a:t>
            </a:r>
            <a:r>
              <a:rPr b="1" lang="en" sz="3600">
                <a:solidFill>
                  <a:srgbClr val="000000"/>
                </a:solidFill>
              </a:rPr>
              <a:t>alibration</a:t>
            </a:r>
            <a:r>
              <a:rPr b="1" lang="en" sz="3600">
                <a:solidFill>
                  <a:srgbClr val="FF0000"/>
                </a:solidFill>
              </a:rPr>
              <a:t> T</a:t>
            </a:r>
            <a:r>
              <a:rPr b="1" lang="en" sz="3600">
                <a:solidFill>
                  <a:srgbClr val="000000"/>
                </a:solidFill>
              </a:rPr>
              <a:t>arget</a:t>
            </a:r>
          </a:p>
        </p:txBody>
      </p:sp>
      <p:pic>
        <p:nvPicPr>
          <p:cNvPr descr="SADADQW.PNG" id="259" name="Shape 259"/>
          <p:cNvPicPr preferRelativeResize="0"/>
          <p:nvPr/>
        </p:nvPicPr>
        <p:blipFill>
          <a:blip r:embed="rId4">
            <a:alphaModFix amt="15000"/>
          </a:blip>
          <a:stretch>
            <a:fillRect/>
          </a:stretch>
        </p:blipFill>
        <p:spPr>
          <a:xfrm>
            <a:off x="1779513" y="1094624"/>
            <a:ext cx="5584973" cy="4048875"/>
          </a:xfrm>
          <a:prstGeom prst="rect">
            <a:avLst/>
          </a:prstGeom>
          <a:noFill/>
          <a:ln>
            <a:noFill/>
          </a:ln>
        </p:spPr>
      </p:pic>
      <p:pic>
        <p:nvPicPr>
          <p:cNvPr id="260" name="Shape 260"/>
          <p:cNvPicPr preferRelativeResize="0"/>
          <p:nvPr/>
        </p:nvPicPr>
        <p:blipFill>
          <a:blip r:embed="rId5">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p:nvPr/>
        </p:nvSpPr>
        <p:spPr>
          <a:xfrm>
            <a:off x="100" y="3486625"/>
            <a:ext cx="9144000" cy="1656900"/>
          </a:xfrm>
          <a:prstGeom prst="rect">
            <a:avLst/>
          </a:prstGeom>
          <a:solidFill>
            <a:srgbClr val="D9EAD3"/>
          </a:solidFill>
          <a:ln>
            <a:noFill/>
          </a:ln>
        </p:spPr>
        <p:txBody>
          <a:bodyPr anchorCtr="0" anchor="ctr" bIns="91425" lIns="91425" rIns="91425" tIns="91425">
            <a:noAutofit/>
          </a:bodyPr>
          <a:lstStyle/>
          <a:p>
            <a:pPr lvl="0" rtl="0">
              <a:spcBef>
                <a:spcPts val="0"/>
              </a:spcBef>
              <a:buNone/>
            </a:pPr>
            <a:r>
              <a:t/>
            </a:r>
            <a:endParaRPr/>
          </a:p>
        </p:txBody>
      </p:sp>
      <p:sp>
        <p:nvSpPr>
          <p:cNvPr id="266" name="Shape 266"/>
          <p:cNvSpPr/>
          <p:nvPr/>
        </p:nvSpPr>
        <p:spPr>
          <a:xfrm>
            <a:off x="0" y="950325"/>
            <a:ext cx="9144000" cy="25650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pic>
        <p:nvPicPr>
          <p:cNvPr id="267" name="Shape 267"/>
          <p:cNvPicPr preferRelativeResize="0"/>
          <p:nvPr/>
        </p:nvPicPr>
        <p:blipFill rotWithShape="1">
          <a:blip r:embed="rId3">
            <a:alphaModFix/>
          </a:blip>
          <a:srcRect b="0" l="0" r="0" t="9049"/>
          <a:stretch/>
        </p:blipFill>
        <p:spPr>
          <a:xfrm>
            <a:off x="326612" y="1115400"/>
            <a:ext cx="2656250" cy="2273550"/>
          </a:xfrm>
          <a:prstGeom prst="rect">
            <a:avLst/>
          </a:prstGeom>
          <a:noFill/>
          <a:ln>
            <a:noFill/>
          </a:ln>
        </p:spPr>
      </p:pic>
      <p:sp>
        <p:nvSpPr>
          <p:cNvPr id="268" name="Shape 268"/>
          <p:cNvSpPr txBox="1"/>
          <p:nvPr/>
        </p:nvSpPr>
        <p:spPr>
          <a:xfrm>
            <a:off x="3510150" y="1017725"/>
            <a:ext cx="4994700" cy="2484900"/>
          </a:xfrm>
          <a:prstGeom prst="rect">
            <a:avLst/>
          </a:prstGeom>
          <a:noFill/>
          <a:ln>
            <a:noFill/>
          </a:ln>
        </p:spPr>
        <p:txBody>
          <a:bodyPr anchorCtr="0" anchor="t" bIns="91425" lIns="91425" rIns="91425" tIns="91425">
            <a:noAutofit/>
          </a:bodyPr>
          <a:lstStyle/>
          <a:p>
            <a:pPr indent="0" lvl="0" marL="0" rtl="0">
              <a:lnSpc>
                <a:spcPct val="100000"/>
              </a:lnSpc>
              <a:spcBef>
                <a:spcPts val="0"/>
              </a:spcBef>
              <a:spcAft>
                <a:spcPts val="1600"/>
              </a:spcAft>
              <a:buNone/>
            </a:pPr>
            <a:r>
              <a:rPr b="1" lang="en" sz="1800">
                <a:solidFill>
                  <a:schemeClr val="dk1"/>
                </a:solidFill>
                <a:latin typeface="Times New Roman"/>
                <a:ea typeface="Times New Roman"/>
                <a:cs typeface="Times New Roman"/>
                <a:sym typeface="Times New Roman"/>
              </a:rPr>
              <a:t>Robot arm</a:t>
            </a:r>
          </a:p>
          <a:p>
            <a:pPr indent="-69850" lvl="0" marL="0" rtl="0">
              <a:lnSpc>
                <a:spcPct val="100000"/>
              </a:lnSpc>
              <a:spcBef>
                <a:spcPts val="0"/>
              </a:spcBef>
              <a:spcAft>
                <a:spcPts val="1600"/>
              </a:spcAft>
              <a:buClr>
                <a:schemeClr val="dk1"/>
              </a:buClr>
              <a:buFont typeface="Arial"/>
              <a:buNone/>
            </a:pPr>
            <a:r>
              <a:rPr lang="en">
                <a:solidFill>
                  <a:schemeClr val="dk1"/>
                </a:solidFill>
                <a:latin typeface="Times New Roman"/>
                <a:ea typeface="Times New Roman"/>
                <a:cs typeface="Times New Roman"/>
                <a:sym typeface="Times New Roman"/>
              </a:rPr>
              <a:t>Type: PRO225SL + PRO165SL*2</a:t>
            </a:r>
          </a:p>
          <a:p>
            <a:pPr indent="0" lvl="0" marL="0" rtl="0">
              <a:lnSpc>
                <a:spcPct val="100000"/>
              </a:lnSpc>
              <a:spcBef>
                <a:spcPts val="0"/>
              </a:spcBef>
              <a:spcAft>
                <a:spcPts val="1600"/>
              </a:spcAft>
              <a:buNone/>
            </a:pPr>
            <a:r>
              <a:rPr lang="en">
                <a:solidFill>
                  <a:schemeClr val="dk1"/>
                </a:solidFill>
                <a:latin typeface="Times New Roman"/>
                <a:ea typeface="Times New Roman"/>
                <a:cs typeface="Times New Roman"/>
                <a:sym typeface="Times New Roman"/>
              </a:rPr>
              <a:t>Controller: A3200 Hpe</a:t>
            </a:r>
          </a:p>
          <a:p>
            <a:pPr indent="-69850" lvl="0" marL="0" rtl="0">
              <a:lnSpc>
                <a:spcPct val="100000"/>
              </a:lnSpc>
              <a:spcBef>
                <a:spcPts val="0"/>
              </a:spcBef>
              <a:spcAft>
                <a:spcPts val="1600"/>
              </a:spcAft>
              <a:buClr>
                <a:schemeClr val="dk1"/>
              </a:buClr>
              <a:buFont typeface="Arial"/>
              <a:buNone/>
            </a:pPr>
            <a:r>
              <a:rPr lang="en">
                <a:solidFill>
                  <a:schemeClr val="dk1"/>
                </a:solidFill>
                <a:latin typeface="Times New Roman"/>
                <a:ea typeface="Times New Roman"/>
                <a:cs typeface="Times New Roman"/>
                <a:sym typeface="Times New Roman"/>
              </a:rPr>
              <a:t>Travel: X :800mm, Y: 500mm, Z: 500mm</a:t>
            </a:r>
          </a:p>
          <a:p>
            <a:pPr indent="-69850" lvl="0" marL="0" rtl="0">
              <a:lnSpc>
                <a:spcPct val="100000"/>
              </a:lnSpc>
              <a:spcBef>
                <a:spcPts val="0"/>
              </a:spcBef>
              <a:spcAft>
                <a:spcPts val="1600"/>
              </a:spcAft>
              <a:buClr>
                <a:schemeClr val="dk1"/>
              </a:buClr>
              <a:buFont typeface="Arial"/>
              <a:buNone/>
            </a:pPr>
            <a:r>
              <a:rPr lang="en">
                <a:solidFill>
                  <a:schemeClr val="dk1"/>
                </a:solidFill>
                <a:latin typeface="Times New Roman"/>
                <a:ea typeface="Times New Roman"/>
                <a:cs typeface="Times New Roman"/>
                <a:sym typeface="Times New Roman"/>
              </a:rPr>
              <a:t>Accuracy: 17um for 800mm travel for X axis</a:t>
            </a:r>
          </a:p>
          <a:p>
            <a:pPr indent="-69850" lvl="0" marL="0" rtl="0">
              <a:lnSpc>
                <a:spcPct val="100000"/>
              </a:lnSpc>
              <a:spcBef>
                <a:spcPts val="0"/>
              </a:spcBef>
              <a:spcAft>
                <a:spcPts val="1600"/>
              </a:spcAft>
              <a:buClr>
                <a:schemeClr val="dk1"/>
              </a:buClr>
              <a:buFont typeface="Arial"/>
              <a:buNone/>
            </a:pPr>
            <a:r>
              <a:rPr lang="en">
                <a:solidFill>
                  <a:schemeClr val="dk1"/>
                </a:solidFill>
                <a:latin typeface="Times New Roman"/>
                <a:ea typeface="Times New Roman"/>
                <a:cs typeface="Times New Roman"/>
                <a:sym typeface="Times New Roman"/>
              </a:rPr>
              <a:t> 14um for 500mm travel for Y, Z axis</a:t>
            </a:r>
          </a:p>
          <a:p>
            <a:pPr lvl="0">
              <a:spcBef>
                <a:spcPts val="0"/>
              </a:spcBef>
              <a:buNone/>
            </a:pPr>
            <a:r>
              <a:t/>
            </a:r>
            <a:endParaRPr/>
          </a:p>
        </p:txBody>
      </p:sp>
      <p:pic>
        <p:nvPicPr>
          <p:cNvPr descr="IMG_2804.JPG" id="269" name="Shape 269"/>
          <p:cNvPicPr preferRelativeResize="0"/>
          <p:nvPr/>
        </p:nvPicPr>
        <p:blipFill>
          <a:blip r:embed="rId4">
            <a:alphaModFix/>
          </a:blip>
          <a:stretch>
            <a:fillRect/>
          </a:stretch>
        </p:blipFill>
        <p:spPr>
          <a:xfrm>
            <a:off x="608775" y="3530600"/>
            <a:ext cx="2091924" cy="1568951"/>
          </a:xfrm>
          <a:prstGeom prst="rect">
            <a:avLst/>
          </a:prstGeom>
          <a:noFill/>
          <a:ln>
            <a:noFill/>
          </a:ln>
        </p:spPr>
      </p:pic>
      <p:sp>
        <p:nvSpPr>
          <p:cNvPr id="270" name="Shape 270"/>
          <p:cNvSpPr txBox="1"/>
          <p:nvPr/>
        </p:nvSpPr>
        <p:spPr>
          <a:xfrm>
            <a:off x="3510150" y="3640225"/>
            <a:ext cx="3000000" cy="1349700"/>
          </a:xfrm>
          <a:prstGeom prst="rect">
            <a:avLst/>
          </a:prstGeom>
          <a:noFill/>
          <a:ln>
            <a:noFill/>
          </a:ln>
        </p:spPr>
        <p:txBody>
          <a:bodyPr anchorCtr="0" anchor="ctr" bIns="91425" lIns="91425" rIns="91425" tIns="91425">
            <a:noAutofit/>
          </a:bodyPr>
          <a:lstStyle/>
          <a:p>
            <a:pPr lvl="0" rtl="0">
              <a:lnSpc>
                <a:spcPct val="100000"/>
              </a:lnSpc>
              <a:spcBef>
                <a:spcPts val="1400"/>
              </a:spcBef>
              <a:spcAft>
                <a:spcPts val="400"/>
              </a:spcAft>
              <a:buNone/>
            </a:pPr>
            <a:r>
              <a:rPr b="1" lang="en" sz="1800">
                <a:solidFill>
                  <a:schemeClr val="dk1"/>
                </a:solidFill>
                <a:latin typeface="Times New Roman"/>
                <a:ea typeface="Times New Roman"/>
                <a:cs typeface="Times New Roman"/>
                <a:sym typeface="Times New Roman"/>
              </a:rPr>
              <a:t>Camera</a:t>
            </a:r>
          </a:p>
          <a:p>
            <a:pPr lvl="0" rtl="0">
              <a:lnSpc>
                <a:spcPct val="100000"/>
              </a:lnSpc>
              <a:spcBef>
                <a:spcPts val="1400"/>
              </a:spcBef>
              <a:spcAft>
                <a:spcPts val="400"/>
              </a:spcAft>
              <a:buNone/>
            </a:pPr>
            <a:r>
              <a:rPr lang="en">
                <a:solidFill>
                  <a:schemeClr val="dk1"/>
                </a:solidFill>
                <a:latin typeface="Times New Roman"/>
                <a:ea typeface="Times New Roman"/>
                <a:cs typeface="Times New Roman"/>
                <a:sym typeface="Times New Roman"/>
              </a:rPr>
              <a:t>Type: </a:t>
            </a:r>
            <a:r>
              <a:rPr lang="en">
                <a:solidFill>
                  <a:schemeClr val="dk1"/>
                </a:solidFill>
                <a:latin typeface="Times New Roman"/>
                <a:ea typeface="Times New Roman"/>
                <a:cs typeface="Times New Roman"/>
                <a:sym typeface="Times New Roman"/>
              </a:rPr>
              <a:t>HR-12000</a:t>
            </a:r>
          </a:p>
          <a:p>
            <a:pPr lvl="0" rtl="0">
              <a:lnSpc>
                <a:spcPct val="100000"/>
              </a:lnSpc>
              <a:spcBef>
                <a:spcPts val="0"/>
              </a:spcBef>
              <a:spcAft>
                <a:spcPts val="800"/>
              </a:spcAft>
              <a:buNone/>
            </a:pPr>
            <a:r>
              <a:rPr lang="en">
                <a:solidFill>
                  <a:schemeClr val="dk1"/>
                </a:solidFill>
                <a:latin typeface="Times New Roman"/>
                <a:ea typeface="Times New Roman"/>
                <a:cs typeface="Times New Roman"/>
                <a:sym typeface="Times New Roman"/>
              </a:rPr>
              <a:t>Resolution: 12 MP</a:t>
            </a:r>
          </a:p>
          <a:p>
            <a:pPr lvl="0" rtl="0">
              <a:lnSpc>
                <a:spcPct val="100000"/>
              </a:lnSpc>
              <a:spcBef>
                <a:spcPts val="0"/>
              </a:spcBef>
              <a:spcAft>
                <a:spcPts val="800"/>
              </a:spcAft>
              <a:buNone/>
            </a:pPr>
            <a:r>
              <a:rPr lang="en">
                <a:solidFill>
                  <a:schemeClr val="dk1"/>
                </a:solidFill>
                <a:latin typeface="Times New Roman"/>
                <a:ea typeface="Times New Roman"/>
                <a:cs typeface="Times New Roman"/>
                <a:sym typeface="Times New Roman"/>
              </a:rPr>
              <a:t>Capture Speed: 84 FPS</a:t>
            </a:r>
          </a:p>
        </p:txBody>
      </p:sp>
      <p:sp>
        <p:nvSpPr>
          <p:cNvPr id="271" name="Shape 271"/>
          <p:cNvSpPr txBox="1"/>
          <p:nvPr>
            <p:ph idx="4294967295" type="ctrTitle"/>
          </p:nvPr>
        </p:nvSpPr>
        <p:spPr>
          <a:xfrm>
            <a:off x="222250" y="104375"/>
            <a:ext cx="8520600" cy="829200"/>
          </a:xfrm>
          <a:prstGeom prst="rect">
            <a:avLst/>
          </a:prstGeom>
        </p:spPr>
        <p:txBody>
          <a:bodyPr anchorCtr="0" anchor="t" bIns="91425" lIns="91425" rIns="91425" tIns="91425">
            <a:noAutofit/>
          </a:bodyPr>
          <a:lstStyle/>
          <a:p>
            <a:pPr lvl="0" rtl="0">
              <a:lnSpc>
                <a:spcPct val="115000"/>
              </a:lnSpc>
              <a:spcBef>
                <a:spcPts val="0"/>
              </a:spcBef>
              <a:buNone/>
            </a:pPr>
            <a:r>
              <a:rPr b="1" lang="en" sz="3600">
                <a:solidFill>
                  <a:srgbClr val="FF0000"/>
                </a:solidFill>
              </a:rPr>
              <a:t>R</a:t>
            </a:r>
            <a:r>
              <a:rPr b="1" lang="en" sz="3600">
                <a:solidFill>
                  <a:srgbClr val="000000"/>
                </a:solidFill>
              </a:rPr>
              <a:t>obotic</a:t>
            </a:r>
            <a:r>
              <a:rPr b="1" lang="en" sz="3600">
                <a:solidFill>
                  <a:srgbClr val="FF0000"/>
                </a:solidFill>
              </a:rPr>
              <a:t> A</a:t>
            </a:r>
            <a:r>
              <a:rPr b="1" lang="en" sz="3600">
                <a:solidFill>
                  <a:srgbClr val="000000"/>
                </a:solidFill>
              </a:rPr>
              <a:t>rm</a:t>
            </a:r>
            <a:r>
              <a:rPr b="1" lang="en" sz="3200">
                <a:solidFill>
                  <a:srgbClr val="000000"/>
                </a:solidFill>
              </a:rPr>
              <a:t>  and </a:t>
            </a:r>
            <a:r>
              <a:rPr b="1" lang="en" sz="3600">
                <a:solidFill>
                  <a:srgbClr val="FF0000"/>
                </a:solidFill>
              </a:rPr>
              <a:t>C</a:t>
            </a:r>
            <a:r>
              <a:rPr b="1" lang="en" sz="3600">
                <a:solidFill>
                  <a:srgbClr val="000000"/>
                </a:solidFill>
              </a:rPr>
              <a:t>amera</a:t>
            </a:r>
          </a:p>
        </p:txBody>
      </p:sp>
      <p:pic>
        <p:nvPicPr>
          <p:cNvPr descr="SADADQW.PNG" id="272" name="Shape 272"/>
          <p:cNvPicPr preferRelativeResize="0"/>
          <p:nvPr/>
        </p:nvPicPr>
        <p:blipFill>
          <a:blip r:embed="rId5">
            <a:alphaModFix amt="15000"/>
          </a:blip>
          <a:stretch>
            <a:fillRect/>
          </a:stretch>
        </p:blipFill>
        <p:spPr>
          <a:xfrm>
            <a:off x="1779513" y="1094624"/>
            <a:ext cx="5584973" cy="4048875"/>
          </a:xfrm>
          <a:prstGeom prst="rect">
            <a:avLst/>
          </a:prstGeom>
          <a:noFill/>
          <a:ln>
            <a:noFill/>
          </a:ln>
        </p:spPr>
      </p:pic>
      <p:pic>
        <p:nvPicPr>
          <p:cNvPr id="273" name="Shape 273"/>
          <p:cNvPicPr preferRelativeResize="0"/>
          <p:nvPr/>
        </p:nvPicPr>
        <p:blipFill>
          <a:blip r:embed="rId6">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pic>
        <p:nvPicPr>
          <p:cNvPr id="278" name="Shape 278"/>
          <p:cNvPicPr preferRelativeResize="0"/>
          <p:nvPr/>
        </p:nvPicPr>
        <p:blipFill>
          <a:blip r:embed="rId3">
            <a:alphaModFix/>
          </a:blip>
          <a:stretch>
            <a:fillRect/>
          </a:stretch>
        </p:blipFill>
        <p:spPr>
          <a:xfrm>
            <a:off x="4674750" y="1114850"/>
            <a:ext cx="4382825" cy="2972649"/>
          </a:xfrm>
          <a:prstGeom prst="rect">
            <a:avLst/>
          </a:prstGeom>
          <a:noFill/>
          <a:ln>
            <a:noFill/>
          </a:ln>
        </p:spPr>
      </p:pic>
      <p:sp>
        <p:nvSpPr>
          <p:cNvPr id="279" name="Shape 279"/>
          <p:cNvSpPr txBox="1"/>
          <p:nvPr>
            <p:ph idx="1" type="body"/>
          </p:nvPr>
        </p:nvSpPr>
        <p:spPr>
          <a:xfrm>
            <a:off x="311700" y="1304875"/>
            <a:ext cx="4587000" cy="3416400"/>
          </a:xfrm>
          <a:prstGeom prst="rect">
            <a:avLst/>
          </a:prstGeom>
        </p:spPr>
        <p:txBody>
          <a:bodyPr anchorCtr="0" anchor="t" bIns="91425" lIns="91425" rIns="91425" tIns="91425">
            <a:noAutofit/>
          </a:bodyPr>
          <a:lstStyle/>
          <a:p>
            <a:pPr indent="-228600" lvl="0" marL="457200" rtl="0">
              <a:spcBef>
                <a:spcPts val="0"/>
              </a:spcBef>
              <a:buClr>
                <a:srgbClr val="000000"/>
              </a:buClr>
            </a:pPr>
            <a:r>
              <a:rPr b="1" lang="en">
                <a:solidFill>
                  <a:srgbClr val="000000"/>
                </a:solidFill>
              </a:rPr>
              <a:t>Data collection</a:t>
            </a:r>
          </a:p>
          <a:p>
            <a:pPr indent="457200" lvl="0" rtl="0">
              <a:spcBef>
                <a:spcPts val="0"/>
              </a:spcBef>
              <a:buNone/>
            </a:pPr>
            <a:r>
              <a:rPr lang="en">
                <a:solidFill>
                  <a:srgbClr val="000000"/>
                </a:solidFill>
              </a:rPr>
              <a:t>--Position Matrix and Corresponding images</a:t>
            </a:r>
          </a:p>
          <a:p>
            <a:pPr indent="-228600" lvl="0" marL="457200" rtl="0">
              <a:spcBef>
                <a:spcPts val="0"/>
              </a:spcBef>
              <a:buClr>
                <a:srgbClr val="000000"/>
              </a:buClr>
            </a:pPr>
            <a:r>
              <a:rPr b="1" lang="en">
                <a:solidFill>
                  <a:srgbClr val="000000"/>
                </a:solidFill>
              </a:rPr>
              <a:t>Image processing</a:t>
            </a:r>
          </a:p>
          <a:p>
            <a:pPr indent="457200" lvl="0" rtl="0">
              <a:spcBef>
                <a:spcPts val="0"/>
              </a:spcBef>
              <a:buNone/>
            </a:pPr>
            <a:r>
              <a:rPr lang="en">
                <a:solidFill>
                  <a:srgbClr val="000000"/>
                </a:solidFill>
              </a:rPr>
              <a:t>--Remove FPN </a:t>
            </a:r>
          </a:p>
          <a:p>
            <a:pPr indent="457200" lvl="0" rtl="0">
              <a:spcBef>
                <a:spcPts val="0"/>
              </a:spcBef>
              <a:buNone/>
            </a:pPr>
            <a:r>
              <a:rPr lang="en">
                <a:solidFill>
                  <a:srgbClr val="000000"/>
                </a:solidFill>
              </a:rPr>
              <a:t>--Conduct photometric calibration</a:t>
            </a:r>
          </a:p>
          <a:p>
            <a:pPr lvl="0">
              <a:spcBef>
                <a:spcPts val="0"/>
              </a:spcBef>
              <a:buNone/>
            </a:pPr>
            <a:r>
              <a:t/>
            </a:r>
            <a:endParaRPr/>
          </a:p>
        </p:txBody>
      </p:sp>
      <p:sp>
        <p:nvSpPr>
          <p:cNvPr id="280" name="Shape 280"/>
          <p:cNvSpPr txBox="1"/>
          <p:nvPr>
            <p:ph idx="4294967295" type="ctrTitle"/>
          </p:nvPr>
        </p:nvSpPr>
        <p:spPr>
          <a:xfrm>
            <a:off x="222250" y="104375"/>
            <a:ext cx="8520600" cy="829200"/>
          </a:xfrm>
          <a:prstGeom prst="rect">
            <a:avLst/>
          </a:prstGeom>
        </p:spPr>
        <p:txBody>
          <a:bodyPr anchorCtr="0" anchor="t" bIns="91425" lIns="91425" rIns="91425" tIns="91425">
            <a:noAutofit/>
          </a:bodyPr>
          <a:lstStyle/>
          <a:p>
            <a:pPr lvl="0" rtl="0">
              <a:lnSpc>
                <a:spcPct val="115000"/>
              </a:lnSpc>
              <a:spcBef>
                <a:spcPts val="0"/>
              </a:spcBef>
              <a:buNone/>
            </a:pPr>
            <a:r>
              <a:rPr b="1" lang="en" sz="3600">
                <a:solidFill>
                  <a:srgbClr val="FF0000"/>
                </a:solidFill>
              </a:rPr>
              <a:t>G</a:t>
            </a:r>
            <a:r>
              <a:rPr b="1" lang="en" sz="3600">
                <a:solidFill>
                  <a:srgbClr val="000000"/>
                </a:solidFill>
              </a:rPr>
              <a:t>eometric</a:t>
            </a:r>
            <a:r>
              <a:rPr b="1" lang="en" sz="3200">
                <a:solidFill>
                  <a:srgbClr val="000000"/>
                </a:solidFill>
              </a:rPr>
              <a:t> </a:t>
            </a:r>
            <a:r>
              <a:rPr b="1" lang="en" sz="3600">
                <a:solidFill>
                  <a:srgbClr val="FF0000"/>
                </a:solidFill>
              </a:rPr>
              <a:t>C</a:t>
            </a:r>
            <a:r>
              <a:rPr b="1" lang="en" sz="3600">
                <a:solidFill>
                  <a:srgbClr val="000000"/>
                </a:solidFill>
              </a:rPr>
              <a:t>alibration </a:t>
            </a:r>
          </a:p>
        </p:txBody>
      </p:sp>
      <p:pic>
        <p:nvPicPr>
          <p:cNvPr id="281" name="Shape 281"/>
          <p:cNvPicPr preferRelativeResize="0"/>
          <p:nvPr/>
        </p:nvPicPr>
        <p:blipFill>
          <a:blip r:embed="rId4">
            <a:alphaModFix amt="15000"/>
          </a:blip>
          <a:stretch>
            <a:fillRect/>
          </a:stretch>
        </p:blipFill>
        <p:spPr>
          <a:xfrm>
            <a:off x="222250" y="4368246"/>
            <a:ext cx="1956375" cy="700700"/>
          </a:xfrm>
          <a:prstGeom prst="rect">
            <a:avLst/>
          </a:prstGeom>
          <a:noFill/>
          <a:ln>
            <a:noFill/>
          </a:ln>
        </p:spPr>
      </p:pic>
      <p:pic>
        <p:nvPicPr>
          <p:cNvPr id="282" name="Shape 282"/>
          <p:cNvPicPr preferRelativeResize="0"/>
          <p:nvPr/>
        </p:nvPicPr>
        <p:blipFill>
          <a:blip r:embed="rId4">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pic>
        <p:nvPicPr>
          <p:cNvPr id="137" name="Shape 137"/>
          <p:cNvPicPr preferRelativeResize="0"/>
          <p:nvPr/>
        </p:nvPicPr>
        <p:blipFill rotWithShape="1">
          <a:blip r:embed="rId3">
            <a:alphaModFix/>
          </a:blip>
          <a:srcRect b="9828" l="695" r="0" t="0"/>
          <a:stretch/>
        </p:blipFill>
        <p:spPr>
          <a:xfrm>
            <a:off x="154650" y="1063325"/>
            <a:ext cx="8130001" cy="3583625"/>
          </a:xfrm>
          <a:prstGeom prst="rect">
            <a:avLst/>
          </a:prstGeom>
          <a:noFill/>
          <a:ln>
            <a:noFill/>
          </a:ln>
        </p:spPr>
      </p:pic>
      <p:pic>
        <p:nvPicPr>
          <p:cNvPr id="138" name="Shape 138"/>
          <p:cNvPicPr preferRelativeResize="0"/>
          <p:nvPr/>
        </p:nvPicPr>
        <p:blipFill>
          <a:blip r:embed="rId4">
            <a:alphaModFix amt="15000"/>
          </a:blip>
          <a:stretch>
            <a:fillRect/>
          </a:stretch>
        </p:blipFill>
        <p:spPr>
          <a:xfrm>
            <a:off x="222250" y="4368246"/>
            <a:ext cx="1956375" cy="700700"/>
          </a:xfrm>
          <a:prstGeom prst="rect">
            <a:avLst/>
          </a:prstGeom>
          <a:noFill/>
          <a:ln>
            <a:noFill/>
          </a:ln>
        </p:spPr>
      </p:pic>
      <p:sp>
        <p:nvSpPr>
          <p:cNvPr id="139" name="Shape 139"/>
          <p:cNvSpPr txBox="1"/>
          <p:nvPr>
            <p:ph type="ctrTitle"/>
          </p:nvPr>
        </p:nvSpPr>
        <p:spPr>
          <a:xfrm>
            <a:off x="222250" y="104375"/>
            <a:ext cx="8520600" cy="829200"/>
          </a:xfrm>
          <a:prstGeom prst="rect">
            <a:avLst/>
          </a:prstGeom>
        </p:spPr>
        <p:txBody>
          <a:bodyPr anchorCtr="0" anchor="b" bIns="91425" lIns="91425" rIns="91425" tIns="91425">
            <a:noAutofit/>
          </a:bodyPr>
          <a:lstStyle/>
          <a:p>
            <a:pPr lvl="0" rtl="0">
              <a:lnSpc>
                <a:spcPct val="115000"/>
              </a:lnSpc>
              <a:spcBef>
                <a:spcPts val="0"/>
              </a:spcBef>
              <a:buNone/>
            </a:pPr>
            <a:r>
              <a:rPr b="1" lang="en" sz="3600">
                <a:solidFill>
                  <a:srgbClr val="FF0000"/>
                </a:solidFill>
              </a:rPr>
              <a:t>M</a:t>
            </a:r>
            <a:r>
              <a:rPr b="1" lang="en" sz="3600">
                <a:solidFill>
                  <a:srgbClr val="000000"/>
                </a:solidFill>
              </a:rPr>
              <a:t>eet</a:t>
            </a:r>
            <a:r>
              <a:rPr b="1" lang="en" sz="3200"/>
              <a:t> </a:t>
            </a:r>
            <a:r>
              <a:rPr b="1" lang="en" sz="3600">
                <a:solidFill>
                  <a:srgbClr val="FF0000"/>
                </a:solidFill>
              </a:rPr>
              <a:t>T</a:t>
            </a:r>
            <a:r>
              <a:rPr b="1" lang="en" sz="3600">
                <a:solidFill>
                  <a:srgbClr val="000000"/>
                </a:solidFill>
              </a:rPr>
              <a:t>he</a:t>
            </a:r>
            <a:r>
              <a:rPr b="1" lang="en" sz="3200"/>
              <a:t> </a:t>
            </a:r>
            <a:r>
              <a:rPr b="1" lang="en" sz="3200">
                <a:solidFill>
                  <a:srgbClr val="FF0000"/>
                </a:solidFill>
              </a:rPr>
              <a:t>T</a:t>
            </a:r>
            <a:r>
              <a:rPr b="1" lang="en" sz="3200"/>
              <a:t>eam</a:t>
            </a:r>
          </a:p>
        </p:txBody>
      </p:sp>
      <p:pic>
        <p:nvPicPr>
          <p:cNvPr descr="SADADQW.PNG" id="140" name="Shape 140"/>
          <p:cNvPicPr preferRelativeResize="0"/>
          <p:nvPr/>
        </p:nvPicPr>
        <p:blipFill>
          <a:blip r:embed="rId5">
            <a:alphaModFix amt="15000"/>
          </a:blip>
          <a:stretch>
            <a:fillRect/>
          </a:stretch>
        </p:blipFill>
        <p:spPr>
          <a:xfrm>
            <a:off x="1779513" y="942224"/>
            <a:ext cx="5584973" cy="40488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6" name="Shape 286"/>
        <p:cNvGrpSpPr/>
        <p:nvPr/>
      </p:nvGrpSpPr>
      <p:grpSpPr>
        <a:xfrm>
          <a:off x="0" y="0"/>
          <a:ext cx="0" cy="0"/>
          <a:chOff x="0" y="0"/>
          <a:chExt cx="0" cy="0"/>
        </a:xfrm>
      </p:grpSpPr>
      <p:pic>
        <p:nvPicPr>
          <p:cNvPr id="287" name="Shape 287"/>
          <p:cNvPicPr preferRelativeResize="0"/>
          <p:nvPr/>
        </p:nvPicPr>
        <p:blipFill>
          <a:blip r:embed="rId3">
            <a:alphaModFix amt="15000"/>
          </a:blip>
          <a:stretch>
            <a:fillRect/>
          </a:stretch>
        </p:blipFill>
        <p:spPr>
          <a:xfrm>
            <a:off x="222250" y="4368246"/>
            <a:ext cx="1956375" cy="700700"/>
          </a:xfrm>
          <a:prstGeom prst="rect">
            <a:avLst/>
          </a:prstGeom>
          <a:noFill/>
          <a:ln>
            <a:noFill/>
          </a:ln>
        </p:spPr>
      </p:pic>
      <p:sp>
        <p:nvSpPr>
          <p:cNvPr id="288" name="Shape 288"/>
          <p:cNvSpPr txBox="1"/>
          <p:nvPr>
            <p:ph type="ctrTitle"/>
          </p:nvPr>
        </p:nvSpPr>
        <p:spPr>
          <a:xfrm>
            <a:off x="222250" y="104375"/>
            <a:ext cx="8520600" cy="829200"/>
          </a:xfrm>
          <a:prstGeom prst="rect">
            <a:avLst/>
          </a:prstGeom>
        </p:spPr>
        <p:txBody>
          <a:bodyPr anchorCtr="0" anchor="b" bIns="91425" lIns="91425" rIns="91425" tIns="91425">
            <a:noAutofit/>
          </a:bodyPr>
          <a:lstStyle/>
          <a:p>
            <a:pPr lvl="0" rtl="0">
              <a:lnSpc>
                <a:spcPct val="115000"/>
              </a:lnSpc>
              <a:spcBef>
                <a:spcPts val="0"/>
              </a:spcBef>
              <a:buNone/>
            </a:pPr>
            <a:r>
              <a:rPr b="1" lang="en" sz="3600">
                <a:solidFill>
                  <a:srgbClr val="FF0000"/>
                </a:solidFill>
              </a:rPr>
              <a:t>P</a:t>
            </a:r>
            <a:r>
              <a:rPr b="1" lang="en" sz="3600">
                <a:solidFill>
                  <a:srgbClr val="000000"/>
                </a:solidFill>
              </a:rPr>
              <a:t>hotometric</a:t>
            </a:r>
            <a:r>
              <a:rPr b="1" lang="en" sz="3600">
                <a:solidFill>
                  <a:srgbClr val="FF0000"/>
                </a:solidFill>
              </a:rPr>
              <a:t> C</a:t>
            </a:r>
            <a:r>
              <a:rPr b="1" lang="en" sz="3600">
                <a:solidFill>
                  <a:srgbClr val="000000"/>
                </a:solidFill>
              </a:rPr>
              <a:t>alibration</a:t>
            </a:r>
          </a:p>
        </p:txBody>
      </p:sp>
      <p:pic>
        <p:nvPicPr>
          <p:cNvPr descr="lund2.PNG" id="289" name="Shape 289"/>
          <p:cNvPicPr preferRelativeResize="0"/>
          <p:nvPr/>
        </p:nvPicPr>
        <p:blipFill>
          <a:blip r:embed="rId4">
            <a:alphaModFix/>
          </a:blip>
          <a:stretch>
            <a:fillRect/>
          </a:stretch>
        </p:blipFill>
        <p:spPr>
          <a:xfrm>
            <a:off x="1961625" y="750774"/>
            <a:ext cx="5169050" cy="4093800"/>
          </a:xfrm>
          <a:prstGeom prst="rect">
            <a:avLst/>
          </a:prstGeom>
          <a:noFill/>
          <a:ln>
            <a:noFill/>
          </a:ln>
        </p:spPr>
      </p:pic>
      <p:pic>
        <p:nvPicPr>
          <p:cNvPr descr="SADADQW.PNG" id="290" name="Shape 290"/>
          <p:cNvPicPr preferRelativeResize="0"/>
          <p:nvPr/>
        </p:nvPicPr>
        <p:blipFill>
          <a:blip r:embed="rId5">
            <a:alphaModFix amt="15000"/>
          </a:blip>
          <a:stretch>
            <a:fillRect/>
          </a:stretch>
        </p:blipFill>
        <p:spPr>
          <a:xfrm>
            <a:off x="1779513" y="1094624"/>
            <a:ext cx="5584973" cy="4048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pic>
        <p:nvPicPr>
          <p:cNvPr descr="raw13000.jpg" id="295" name="Shape 295"/>
          <p:cNvPicPr preferRelativeResize="0"/>
          <p:nvPr/>
        </p:nvPicPr>
        <p:blipFill rotWithShape="1">
          <a:blip r:embed="rId3">
            <a:alphaModFix/>
          </a:blip>
          <a:srcRect b="24977" l="12875" r="9188" t="21492"/>
          <a:stretch/>
        </p:blipFill>
        <p:spPr>
          <a:xfrm>
            <a:off x="1124025" y="1243600"/>
            <a:ext cx="7126251" cy="2332674"/>
          </a:xfrm>
          <a:prstGeom prst="rect">
            <a:avLst/>
          </a:prstGeom>
          <a:noFill/>
          <a:ln>
            <a:noFill/>
          </a:ln>
        </p:spPr>
      </p:pic>
      <p:sp>
        <p:nvSpPr>
          <p:cNvPr id="296" name="Shape 296"/>
          <p:cNvSpPr txBox="1"/>
          <p:nvPr/>
        </p:nvSpPr>
        <p:spPr>
          <a:xfrm>
            <a:off x="1124025" y="4064575"/>
            <a:ext cx="7557900" cy="881700"/>
          </a:xfrm>
          <a:prstGeom prst="rect">
            <a:avLst/>
          </a:prstGeom>
          <a:noFill/>
          <a:ln>
            <a:noFill/>
          </a:ln>
        </p:spPr>
        <p:txBody>
          <a:bodyPr anchorCtr="0" anchor="t" bIns="91425" lIns="91425" rIns="91425" tIns="91425">
            <a:noAutofit/>
          </a:bodyPr>
          <a:lstStyle/>
          <a:p>
            <a:pPr lvl="0">
              <a:spcBef>
                <a:spcPts val="0"/>
              </a:spcBef>
              <a:buNone/>
            </a:pPr>
            <a:r>
              <a:rPr lang="en"/>
              <a:t>While applying our algorithm on regular scenes, the calibrated image looks smoother. Stripes and vignetting should be eliminated.</a:t>
            </a:r>
          </a:p>
        </p:txBody>
      </p:sp>
      <p:sp>
        <p:nvSpPr>
          <p:cNvPr id="297" name="Shape 297"/>
          <p:cNvSpPr txBox="1"/>
          <p:nvPr/>
        </p:nvSpPr>
        <p:spPr>
          <a:xfrm>
            <a:off x="1495825" y="3713300"/>
            <a:ext cx="1705800" cy="351300"/>
          </a:xfrm>
          <a:prstGeom prst="rect">
            <a:avLst/>
          </a:prstGeom>
          <a:noFill/>
          <a:ln>
            <a:noFill/>
          </a:ln>
        </p:spPr>
        <p:txBody>
          <a:bodyPr anchorCtr="0" anchor="t" bIns="91425" lIns="91425" rIns="91425" tIns="91425">
            <a:noAutofit/>
          </a:bodyPr>
          <a:lstStyle/>
          <a:p>
            <a:pPr lvl="0">
              <a:spcBef>
                <a:spcPts val="0"/>
              </a:spcBef>
              <a:buNone/>
            </a:pPr>
            <a:r>
              <a:rPr lang="en"/>
              <a:t>Raw image</a:t>
            </a:r>
          </a:p>
        </p:txBody>
      </p:sp>
      <p:sp>
        <p:nvSpPr>
          <p:cNvPr id="298" name="Shape 298"/>
          <p:cNvSpPr txBox="1"/>
          <p:nvPr/>
        </p:nvSpPr>
        <p:spPr>
          <a:xfrm>
            <a:off x="5445275" y="3713300"/>
            <a:ext cx="7557900" cy="881700"/>
          </a:xfrm>
          <a:prstGeom prst="rect">
            <a:avLst/>
          </a:prstGeom>
          <a:noFill/>
          <a:ln>
            <a:noFill/>
          </a:ln>
        </p:spPr>
        <p:txBody>
          <a:bodyPr anchorCtr="0" anchor="t" bIns="91425" lIns="91425" rIns="91425" tIns="91425">
            <a:noAutofit/>
          </a:bodyPr>
          <a:lstStyle/>
          <a:p>
            <a:pPr lvl="0">
              <a:spcBef>
                <a:spcPts val="0"/>
              </a:spcBef>
              <a:buNone/>
            </a:pPr>
            <a:r>
              <a:rPr lang="en"/>
              <a:t>Calibrated image</a:t>
            </a:r>
          </a:p>
        </p:txBody>
      </p:sp>
      <p:sp>
        <p:nvSpPr>
          <p:cNvPr id="299" name="Shape 299"/>
          <p:cNvSpPr txBox="1"/>
          <p:nvPr>
            <p:ph idx="4294967295" type="ctrTitle"/>
          </p:nvPr>
        </p:nvSpPr>
        <p:spPr>
          <a:xfrm>
            <a:off x="222250" y="104375"/>
            <a:ext cx="8520600" cy="829200"/>
          </a:xfrm>
          <a:prstGeom prst="rect">
            <a:avLst/>
          </a:prstGeom>
        </p:spPr>
        <p:txBody>
          <a:bodyPr anchorCtr="0" anchor="t" bIns="91425" lIns="91425" rIns="91425" tIns="91425">
            <a:noAutofit/>
          </a:bodyPr>
          <a:lstStyle/>
          <a:p>
            <a:pPr lvl="0" rtl="0">
              <a:lnSpc>
                <a:spcPct val="115000"/>
              </a:lnSpc>
              <a:spcBef>
                <a:spcPts val="0"/>
              </a:spcBef>
              <a:buNone/>
            </a:pPr>
            <a:r>
              <a:rPr b="1" lang="en" sz="3600">
                <a:solidFill>
                  <a:srgbClr val="FF0000"/>
                </a:solidFill>
              </a:rPr>
              <a:t>F</a:t>
            </a:r>
            <a:r>
              <a:rPr b="1" lang="en" sz="3600">
                <a:solidFill>
                  <a:srgbClr val="000000"/>
                </a:solidFill>
              </a:rPr>
              <a:t>ixed</a:t>
            </a:r>
            <a:r>
              <a:rPr b="1" lang="en" sz="3200">
                <a:solidFill>
                  <a:srgbClr val="000000"/>
                </a:solidFill>
              </a:rPr>
              <a:t> </a:t>
            </a:r>
            <a:r>
              <a:rPr b="1" lang="en" sz="3600">
                <a:solidFill>
                  <a:srgbClr val="FF0000"/>
                </a:solidFill>
              </a:rPr>
              <a:t>P</a:t>
            </a:r>
            <a:r>
              <a:rPr b="1" lang="en" sz="3600">
                <a:solidFill>
                  <a:srgbClr val="000000"/>
                </a:solidFill>
              </a:rPr>
              <a:t>attern </a:t>
            </a:r>
            <a:r>
              <a:rPr b="1" lang="en" sz="3600">
                <a:solidFill>
                  <a:srgbClr val="FF0000"/>
                </a:solidFill>
              </a:rPr>
              <a:t>N</a:t>
            </a:r>
            <a:r>
              <a:rPr b="1" lang="en" sz="3600"/>
              <a:t>oise</a:t>
            </a:r>
          </a:p>
        </p:txBody>
      </p:sp>
      <p:pic>
        <p:nvPicPr>
          <p:cNvPr id="300" name="Shape 300"/>
          <p:cNvPicPr preferRelativeResize="0"/>
          <p:nvPr/>
        </p:nvPicPr>
        <p:blipFill>
          <a:blip r:embed="rId4">
            <a:alphaModFix amt="15000"/>
          </a:blip>
          <a:stretch>
            <a:fillRect/>
          </a:stretch>
        </p:blipFill>
        <p:spPr>
          <a:xfrm>
            <a:off x="222250" y="4368246"/>
            <a:ext cx="1956375" cy="700700"/>
          </a:xfrm>
          <a:prstGeom prst="rect">
            <a:avLst/>
          </a:prstGeom>
          <a:noFill/>
          <a:ln>
            <a:noFill/>
          </a:ln>
        </p:spPr>
      </p:pic>
      <p:pic>
        <p:nvPicPr>
          <p:cNvPr descr="SADADQW.PNG" id="301" name="Shape 301"/>
          <p:cNvPicPr preferRelativeResize="0"/>
          <p:nvPr/>
        </p:nvPicPr>
        <p:blipFill>
          <a:blip r:embed="rId5">
            <a:alphaModFix amt="15000"/>
          </a:blip>
          <a:stretch>
            <a:fillRect/>
          </a:stretch>
        </p:blipFill>
        <p:spPr>
          <a:xfrm>
            <a:off x="1779513" y="1094624"/>
            <a:ext cx="5584973" cy="4048875"/>
          </a:xfrm>
          <a:prstGeom prst="rect">
            <a:avLst/>
          </a:prstGeom>
          <a:noFill/>
          <a:ln>
            <a:noFill/>
          </a:ln>
        </p:spPr>
      </p:pic>
      <p:pic>
        <p:nvPicPr>
          <p:cNvPr id="302" name="Shape 302"/>
          <p:cNvPicPr preferRelativeResize="0"/>
          <p:nvPr/>
        </p:nvPicPr>
        <p:blipFill>
          <a:blip r:embed="rId4">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sp>
        <p:nvSpPr>
          <p:cNvPr id="307" name="Shape 307"/>
          <p:cNvSpPr/>
          <p:nvPr/>
        </p:nvSpPr>
        <p:spPr>
          <a:xfrm>
            <a:off x="1935443" y="3684912"/>
            <a:ext cx="1741968" cy="2769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lang="en" sz="1400">
                <a:solidFill>
                  <a:schemeClr val="dk1"/>
                </a:solidFill>
                <a:latin typeface="Calibri"/>
                <a:ea typeface="Calibri"/>
                <a:cs typeface="Calibri"/>
                <a:sym typeface="Calibri"/>
              </a:rPr>
              <a:t>NOISY I</a:t>
            </a:r>
            <a:r>
              <a:rPr b="0" i="0" lang="en" sz="1400" u="none" cap="none" strike="noStrike">
                <a:solidFill>
                  <a:schemeClr val="dk1"/>
                </a:solidFill>
                <a:latin typeface="Calibri"/>
                <a:ea typeface="Calibri"/>
                <a:cs typeface="Calibri"/>
                <a:sym typeface="Calibri"/>
              </a:rPr>
              <a:t>MAGE</a:t>
            </a:r>
          </a:p>
        </p:txBody>
      </p:sp>
      <p:sp>
        <p:nvSpPr>
          <p:cNvPr id="308" name="Shape 308"/>
          <p:cNvSpPr/>
          <p:nvPr/>
        </p:nvSpPr>
        <p:spPr>
          <a:xfrm>
            <a:off x="5858712" y="3684922"/>
            <a:ext cx="1741950" cy="276975"/>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lang="en" sz="1400">
                <a:solidFill>
                  <a:schemeClr val="dk1"/>
                </a:solidFill>
                <a:latin typeface="Calibri"/>
                <a:ea typeface="Calibri"/>
                <a:cs typeface="Calibri"/>
                <a:sym typeface="Calibri"/>
              </a:rPr>
              <a:t>CORRECTED </a:t>
            </a:r>
            <a:r>
              <a:rPr lang="en" sz="1400">
                <a:solidFill>
                  <a:schemeClr val="dk1"/>
                </a:solidFill>
                <a:latin typeface="Calibri"/>
                <a:ea typeface="Calibri"/>
                <a:cs typeface="Calibri"/>
                <a:sym typeface="Calibri"/>
              </a:rPr>
              <a:t>I</a:t>
            </a:r>
            <a:r>
              <a:rPr b="0" i="0" lang="en" sz="1400" u="none" cap="none" strike="noStrike">
                <a:solidFill>
                  <a:schemeClr val="dk1"/>
                </a:solidFill>
                <a:latin typeface="Calibri"/>
                <a:ea typeface="Calibri"/>
                <a:cs typeface="Calibri"/>
                <a:sym typeface="Calibri"/>
              </a:rPr>
              <a:t>MAGE</a:t>
            </a:r>
          </a:p>
        </p:txBody>
      </p:sp>
      <p:pic>
        <p:nvPicPr>
          <p:cNvPr descr="FPN.png" id="309" name="Shape 309"/>
          <p:cNvPicPr preferRelativeResize="0"/>
          <p:nvPr/>
        </p:nvPicPr>
        <p:blipFill rotWithShape="1">
          <a:blip r:embed="rId3">
            <a:alphaModFix/>
          </a:blip>
          <a:srcRect b="0" l="3148" r="3139" t="0"/>
          <a:stretch/>
        </p:blipFill>
        <p:spPr>
          <a:xfrm>
            <a:off x="122334" y="994275"/>
            <a:ext cx="8899331" cy="3450356"/>
          </a:xfrm>
          <a:prstGeom prst="rect">
            <a:avLst/>
          </a:prstGeom>
          <a:noFill/>
          <a:ln>
            <a:noFill/>
          </a:ln>
        </p:spPr>
      </p:pic>
      <p:sp>
        <p:nvSpPr>
          <p:cNvPr id="310" name="Shape 310"/>
          <p:cNvSpPr txBox="1"/>
          <p:nvPr/>
        </p:nvSpPr>
        <p:spPr>
          <a:xfrm>
            <a:off x="501525" y="4478700"/>
            <a:ext cx="3032550" cy="276975"/>
          </a:xfrm>
          <a:prstGeom prst="rect">
            <a:avLst/>
          </a:prstGeom>
          <a:noFill/>
          <a:ln>
            <a:noFill/>
          </a:ln>
        </p:spPr>
        <p:txBody>
          <a:bodyPr anchorCtr="0" anchor="t" bIns="68575" lIns="68575" rIns="68575" tIns="68575">
            <a:noAutofit/>
          </a:bodyPr>
          <a:lstStyle/>
          <a:p>
            <a:pPr lvl="0">
              <a:spcBef>
                <a:spcPts val="0"/>
              </a:spcBef>
              <a:buNone/>
            </a:pPr>
            <a:r>
              <a:rPr lang="en" sz="2300"/>
              <a:t>variance = </a:t>
            </a:r>
            <a:r>
              <a:rPr lang="en" sz="2300">
                <a:solidFill>
                  <a:schemeClr val="dk1"/>
                </a:solidFill>
              </a:rPr>
              <a:t>147.1256</a:t>
            </a:r>
          </a:p>
        </p:txBody>
      </p:sp>
      <p:sp>
        <p:nvSpPr>
          <p:cNvPr id="311" name="Shape 311"/>
          <p:cNvSpPr txBox="1"/>
          <p:nvPr/>
        </p:nvSpPr>
        <p:spPr>
          <a:xfrm>
            <a:off x="5295131" y="4478700"/>
            <a:ext cx="6718050" cy="783675"/>
          </a:xfrm>
          <a:prstGeom prst="rect">
            <a:avLst/>
          </a:prstGeom>
          <a:noFill/>
          <a:ln>
            <a:noFill/>
          </a:ln>
        </p:spPr>
        <p:txBody>
          <a:bodyPr anchorCtr="0" anchor="t" bIns="68575" lIns="68575" rIns="68575" tIns="68575">
            <a:noAutofit/>
          </a:bodyPr>
          <a:lstStyle/>
          <a:p>
            <a:pPr lvl="0">
              <a:spcBef>
                <a:spcPts val="0"/>
              </a:spcBef>
              <a:buNone/>
            </a:pPr>
            <a:r>
              <a:rPr lang="en" sz="2300"/>
              <a:t>variance = </a:t>
            </a:r>
            <a:r>
              <a:rPr lang="en" sz="2300">
                <a:solidFill>
                  <a:srgbClr val="FF0000"/>
                </a:solidFill>
              </a:rPr>
              <a:t>4.8328</a:t>
            </a:r>
          </a:p>
        </p:txBody>
      </p:sp>
      <p:pic>
        <p:nvPicPr>
          <p:cNvPr descr="SADADQW.PNG" id="312" name="Shape 312"/>
          <p:cNvPicPr preferRelativeResize="0"/>
          <p:nvPr/>
        </p:nvPicPr>
        <p:blipFill>
          <a:blip r:embed="rId4">
            <a:alphaModFix amt="15000"/>
          </a:blip>
          <a:stretch>
            <a:fillRect/>
          </a:stretch>
        </p:blipFill>
        <p:spPr>
          <a:xfrm>
            <a:off x="1779513" y="1094624"/>
            <a:ext cx="5584973" cy="4048875"/>
          </a:xfrm>
          <a:prstGeom prst="rect">
            <a:avLst/>
          </a:prstGeom>
          <a:noFill/>
          <a:ln>
            <a:noFill/>
          </a:ln>
        </p:spPr>
      </p:pic>
      <p:pic>
        <p:nvPicPr>
          <p:cNvPr id="313" name="Shape 313"/>
          <p:cNvPicPr preferRelativeResize="0"/>
          <p:nvPr/>
        </p:nvPicPr>
        <p:blipFill>
          <a:blip r:embed="rId5">
            <a:alphaModFix amt="15000"/>
          </a:blip>
          <a:stretch>
            <a:fillRect/>
          </a:stretch>
        </p:blipFill>
        <p:spPr>
          <a:xfrm>
            <a:off x="222250" y="4368246"/>
            <a:ext cx="1956375" cy="700700"/>
          </a:xfrm>
          <a:prstGeom prst="rect">
            <a:avLst/>
          </a:prstGeom>
          <a:noFill/>
          <a:ln>
            <a:noFill/>
          </a:ln>
        </p:spPr>
      </p:pic>
      <p:sp>
        <p:nvSpPr>
          <p:cNvPr id="314" name="Shape 314"/>
          <p:cNvSpPr txBox="1"/>
          <p:nvPr>
            <p:ph idx="4294967295" type="ctrTitle"/>
          </p:nvPr>
        </p:nvSpPr>
        <p:spPr>
          <a:xfrm>
            <a:off x="222250" y="104375"/>
            <a:ext cx="8520600" cy="829200"/>
          </a:xfrm>
          <a:prstGeom prst="rect">
            <a:avLst/>
          </a:prstGeom>
        </p:spPr>
        <p:txBody>
          <a:bodyPr anchorCtr="0" anchor="ctr" bIns="68575" lIns="68575" rIns="68575" tIns="68575">
            <a:noAutofit/>
          </a:bodyPr>
          <a:lstStyle/>
          <a:p>
            <a:pPr lvl="0" rtl="0">
              <a:lnSpc>
                <a:spcPct val="115000"/>
              </a:lnSpc>
              <a:spcBef>
                <a:spcPts val="0"/>
              </a:spcBef>
              <a:buNone/>
            </a:pPr>
            <a:r>
              <a:rPr b="1" lang="en" sz="3600">
                <a:solidFill>
                  <a:srgbClr val="FF0000"/>
                </a:solidFill>
              </a:rPr>
              <a:t>F</a:t>
            </a:r>
            <a:r>
              <a:rPr b="1" lang="en" sz="3600">
                <a:solidFill>
                  <a:srgbClr val="000000"/>
                </a:solidFill>
              </a:rPr>
              <a:t>ixed</a:t>
            </a:r>
            <a:r>
              <a:rPr b="1" lang="en" sz="3200">
                <a:solidFill>
                  <a:srgbClr val="000000"/>
                </a:solidFill>
              </a:rPr>
              <a:t> </a:t>
            </a:r>
            <a:r>
              <a:rPr b="1" lang="en" sz="3600">
                <a:solidFill>
                  <a:srgbClr val="FF0000"/>
                </a:solidFill>
              </a:rPr>
              <a:t>P</a:t>
            </a:r>
            <a:r>
              <a:rPr b="1" lang="en" sz="3600">
                <a:solidFill>
                  <a:srgbClr val="000000"/>
                </a:solidFill>
              </a:rPr>
              <a:t>attern </a:t>
            </a:r>
            <a:r>
              <a:rPr b="1" lang="en" sz="3600">
                <a:solidFill>
                  <a:srgbClr val="FF0000"/>
                </a:solidFill>
              </a:rPr>
              <a:t>N</a:t>
            </a:r>
            <a:r>
              <a:rPr b="1" lang="en" sz="3600"/>
              <a:t>oise</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pic>
        <p:nvPicPr>
          <p:cNvPr descr="irradiance map.jpg" id="319" name="Shape 319"/>
          <p:cNvPicPr preferRelativeResize="0"/>
          <p:nvPr/>
        </p:nvPicPr>
        <p:blipFill>
          <a:blip r:embed="rId3">
            <a:alphaModFix/>
          </a:blip>
          <a:stretch>
            <a:fillRect/>
          </a:stretch>
        </p:blipFill>
        <p:spPr>
          <a:xfrm>
            <a:off x="4717124" y="1238250"/>
            <a:ext cx="4426875" cy="3320150"/>
          </a:xfrm>
          <a:prstGeom prst="rect">
            <a:avLst/>
          </a:prstGeom>
          <a:noFill/>
          <a:ln>
            <a:noFill/>
          </a:ln>
        </p:spPr>
      </p:pic>
      <p:sp>
        <p:nvSpPr>
          <p:cNvPr id="320" name="Shape 320"/>
          <p:cNvSpPr txBox="1"/>
          <p:nvPr>
            <p:ph idx="1" type="body"/>
          </p:nvPr>
        </p:nvSpPr>
        <p:spPr>
          <a:xfrm>
            <a:off x="355275" y="1514325"/>
            <a:ext cx="5182800" cy="2490900"/>
          </a:xfrm>
          <a:prstGeom prst="rect">
            <a:avLst/>
          </a:prstGeom>
        </p:spPr>
        <p:txBody>
          <a:bodyPr anchorCtr="0" anchor="t" bIns="91425" lIns="91425" rIns="91425" tIns="91425">
            <a:noAutofit/>
          </a:bodyPr>
          <a:lstStyle/>
          <a:p>
            <a:pPr indent="-228600" lvl="0" marL="457200" rtl="0">
              <a:lnSpc>
                <a:spcPct val="100000"/>
              </a:lnSpc>
              <a:spcBef>
                <a:spcPts val="0"/>
              </a:spcBef>
              <a:spcAft>
                <a:spcPts val="0"/>
              </a:spcAft>
              <a:buClr>
                <a:schemeClr val="dk1"/>
              </a:buClr>
            </a:pPr>
            <a:r>
              <a:rPr lang="en">
                <a:solidFill>
                  <a:schemeClr val="dk1"/>
                </a:solidFill>
              </a:rPr>
              <a:t>Data collection </a:t>
            </a:r>
          </a:p>
          <a:p>
            <a:pPr lvl="0" rtl="0">
              <a:lnSpc>
                <a:spcPct val="100000"/>
              </a:lnSpc>
              <a:spcBef>
                <a:spcPts val="0"/>
              </a:spcBef>
              <a:spcAft>
                <a:spcPts val="0"/>
              </a:spcAft>
              <a:buNone/>
            </a:pPr>
            <a:r>
              <a:rPr lang="en">
                <a:solidFill>
                  <a:schemeClr val="dk1"/>
                </a:solidFill>
              </a:rPr>
              <a:t>    -- image too dark. For now, increase gain value; finally, enlarge aperture of the camera.</a:t>
            </a:r>
          </a:p>
          <a:p>
            <a:pPr lvl="0" rtl="0">
              <a:lnSpc>
                <a:spcPct val="100000"/>
              </a:lnSpc>
              <a:spcBef>
                <a:spcPts val="0"/>
              </a:spcBef>
              <a:spcAft>
                <a:spcPts val="0"/>
              </a:spcAft>
              <a:buNone/>
            </a:pPr>
            <a:r>
              <a:t/>
            </a:r>
            <a:endParaRPr>
              <a:solidFill>
                <a:schemeClr val="dk1"/>
              </a:solidFill>
            </a:endParaRPr>
          </a:p>
          <a:p>
            <a:pPr indent="-228600" lvl="0" marL="457200" rtl="0">
              <a:lnSpc>
                <a:spcPct val="100000"/>
              </a:lnSpc>
              <a:spcBef>
                <a:spcPts val="0"/>
              </a:spcBef>
              <a:spcAft>
                <a:spcPts val="0"/>
              </a:spcAft>
              <a:buClr>
                <a:schemeClr val="dk1"/>
              </a:buClr>
            </a:pPr>
            <a:r>
              <a:rPr lang="en">
                <a:solidFill>
                  <a:schemeClr val="dk1"/>
                </a:solidFill>
              </a:rPr>
              <a:t>Data processing </a:t>
            </a:r>
          </a:p>
          <a:p>
            <a:pPr lvl="0" rtl="0">
              <a:lnSpc>
                <a:spcPct val="100000"/>
              </a:lnSpc>
              <a:spcBef>
                <a:spcPts val="0"/>
              </a:spcBef>
              <a:spcAft>
                <a:spcPts val="0"/>
              </a:spcAft>
              <a:buNone/>
            </a:pPr>
            <a:r>
              <a:rPr lang="en">
                <a:solidFill>
                  <a:schemeClr val="dk1"/>
                </a:solidFill>
              </a:rPr>
              <a:t>    -- memory, downsampling the images</a:t>
            </a:r>
          </a:p>
          <a:p>
            <a:pPr lvl="0" rtl="0">
              <a:lnSpc>
                <a:spcPct val="100000"/>
              </a:lnSpc>
              <a:spcBef>
                <a:spcPts val="0"/>
              </a:spcBef>
              <a:spcAft>
                <a:spcPts val="0"/>
              </a:spcAft>
              <a:buNone/>
            </a:pPr>
            <a:r>
              <a:rPr lang="en">
                <a:solidFill>
                  <a:schemeClr val="dk1"/>
                </a:solidFill>
              </a:rPr>
              <a:t>    -- rank deficiency, get more image data </a:t>
            </a:r>
          </a:p>
          <a:p>
            <a:pPr lvl="0">
              <a:spcBef>
                <a:spcPts val="0"/>
              </a:spcBef>
              <a:buNone/>
            </a:pPr>
            <a:r>
              <a:t/>
            </a:r>
            <a:endParaRPr/>
          </a:p>
        </p:txBody>
      </p:sp>
      <p:sp>
        <p:nvSpPr>
          <p:cNvPr id="321" name="Shape 321"/>
          <p:cNvSpPr txBox="1"/>
          <p:nvPr>
            <p:ph idx="4294967295" type="ctrTitle"/>
          </p:nvPr>
        </p:nvSpPr>
        <p:spPr>
          <a:xfrm>
            <a:off x="222250" y="322100"/>
            <a:ext cx="8520600" cy="829200"/>
          </a:xfrm>
          <a:prstGeom prst="rect">
            <a:avLst/>
          </a:prstGeom>
        </p:spPr>
        <p:txBody>
          <a:bodyPr anchorCtr="0" anchor="t" bIns="91425" lIns="91425" rIns="91425" tIns="91425">
            <a:noAutofit/>
          </a:bodyPr>
          <a:lstStyle/>
          <a:p>
            <a:pPr lvl="0" rtl="0">
              <a:lnSpc>
                <a:spcPct val="115000"/>
              </a:lnSpc>
              <a:spcBef>
                <a:spcPts val="0"/>
              </a:spcBef>
              <a:buNone/>
            </a:pPr>
            <a:r>
              <a:rPr b="1" lang="en" sz="3600">
                <a:solidFill>
                  <a:srgbClr val="FF0000"/>
                </a:solidFill>
              </a:rPr>
              <a:t>P</a:t>
            </a:r>
            <a:r>
              <a:rPr b="1" lang="en" sz="3600">
                <a:solidFill>
                  <a:srgbClr val="000000"/>
                </a:solidFill>
              </a:rPr>
              <a:t>hotometric</a:t>
            </a:r>
            <a:r>
              <a:rPr b="1" lang="en" sz="3200">
                <a:solidFill>
                  <a:srgbClr val="000000"/>
                </a:solidFill>
              </a:rPr>
              <a:t> </a:t>
            </a:r>
            <a:r>
              <a:rPr b="1" lang="en" sz="3600">
                <a:solidFill>
                  <a:srgbClr val="FF0000"/>
                </a:solidFill>
              </a:rPr>
              <a:t>C</a:t>
            </a:r>
            <a:r>
              <a:rPr b="1" lang="en" sz="3600">
                <a:solidFill>
                  <a:srgbClr val="000000"/>
                </a:solidFill>
              </a:rPr>
              <a:t>alibration</a:t>
            </a:r>
          </a:p>
        </p:txBody>
      </p:sp>
      <p:pic>
        <p:nvPicPr>
          <p:cNvPr id="322" name="Shape 322"/>
          <p:cNvPicPr preferRelativeResize="0"/>
          <p:nvPr/>
        </p:nvPicPr>
        <p:blipFill>
          <a:blip r:embed="rId4">
            <a:alphaModFix amt="15000"/>
          </a:blip>
          <a:stretch>
            <a:fillRect/>
          </a:stretch>
        </p:blipFill>
        <p:spPr>
          <a:xfrm>
            <a:off x="222250" y="4368246"/>
            <a:ext cx="1956375" cy="700700"/>
          </a:xfrm>
          <a:prstGeom prst="rect">
            <a:avLst/>
          </a:prstGeom>
          <a:noFill/>
          <a:ln>
            <a:noFill/>
          </a:ln>
        </p:spPr>
      </p:pic>
      <p:pic>
        <p:nvPicPr>
          <p:cNvPr id="323" name="Shape 323"/>
          <p:cNvPicPr preferRelativeResize="0"/>
          <p:nvPr/>
        </p:nvPicPr>
        <p:blipFill>
          <a:blip r:embed="rId4">
            <a:alphaModFix amt="15000"/>
          </a:blip>
          <a:stretch>
            <a:fillRect/>
          </a:stretch>
        </p:blipFill>
        <p:spPr>
          <a:xfrm>
            <a:off x="222250" y="4368246"/>
            <a:ext cx="1956375" cy="700700"/>
          </a:xfrm>
          <a:prstGeom prst="rect">
            <a:avLst/>
          </a:prstGeom>
          <a:noFill/>
          <a:ln>
            <a:noFill/>
          </a:ln>
        </p:spPr>
      </p:pic>
      <p:sp>
        <p:nvSpPr>
          <p:cNvPr id="324" name="Shape 324"/>
          <p:cNvSpPr txBox="1"/>
          <p:nvPr/>
        </p:nvSpPr>
        <p:spPr>
          <a:xfrm>
            <a:off x="4937750" y="5270275"/>
            <a:ext cx="7767300" cy="9063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x="0" y="0"/>
          <a:ext cx="0" cy="0"/>
          <a:chOff x="0" y="0"/>
          <a:chExt cx="0" cy="0"/>
        </a:xfrm>
      </p:grpSpPr>
      <p:pic>
        <p:nvPicPr>
          <p:cNvPr id="329" name="Shape 329"/>
          <p:cNvPicPr preferRelativeResize="0"/>
          <p:nvPr/>
        </p:nvPicPr>
        <p:blipFill>
          <a:blip r:embed="rId3">
            <a:alphaModFix amt="15000"/>
          </a:blip>
          <a:stretch>
            <a:fillRect/>
          </a:stretch>
        </p:blipFill>
        <p:spPr>
          <a:xfrm>
            <a:off x="222250" y="4368246"/>
            <a:ext cx="1956375" cy="700700"/>
          </a:xfrm>
          <a:prstGeom prst="rect">
            <a:avLst/>
          </a:prstGeom>
          <a:noFill/>
          <a:ln>
            <a:noFill/>
          </a:ln>
        </p:spPr>
      </p:pic>
      <p:pic>
        <p:nvPicPr>
          <p:cNvPr descr="lund1.PNG" id="330" name="Shape 330"/>
          <p:cNvPicPr preferRelativeResize="0"/>
          <p:nvPr/>
        </p:nvPicPr>
        <p:blipFill>
          <a:blip r:embed="rId4">
            <a:alphaModFix/>
          </a:blip>
          <a:stretch>
            <a:fillRect/>
          </a:stretch>
        </p:blipFill>
        <p:spPr>
          <a:xfrm>
            <a:off x="1889714" y="741175"/>
            <a:ext cx="5364574" cy="4118349"/>
          </a:xfrm>
          <a:prstGeom prst="rect">
            <a:avLst/>
          </a:prstGeom>
          <a:noFill/>
          <a:ln>
            <a:noFill/>
          </a:ln>
        </p:spPr>
      </p:pic>
      <p:sp>
        <p:nvSpPr>
          <p:cNvPr id="331" name="Shape 331"/>
          <p:cNvSpPr txBox="1"/>
          <p:nvPr>
            <p:ph type="ctrTitle"/>
          </p:nvPr>
        </p:nvSpPr>
        <p:spPr>
          <a:xfrm>
            <a:off x="222250" y="104375"/>
            <a:ext cx="8520600" cy="829200"/>
          </a:xfrm>
          <a:prstGeom prst="rect">
            <a:avLst/>
          </a:prstGeom>
        </p:spPr>
        <p:txBody>
          <a:bodyPr anchorCtr="0" anchor="b" bIns="91425" lIns="91425" rIns="91425" tIns="91425">
            <a:noAutofit/>
          </a:bodyPr>
          <a:lstStyle/>
          <a:p>
            <a:pPr lvl="0" rtl="0">
              <a:lnSpc>
                <a:spcPct val="115000"/>
              </a:lnSpc>
              <a:spcBef>
                <a:spcPts val="0"/>
              </a:spcBef>
              <a:buNone/>
            </a:pPr>
            <a:r>
              <a:rPr b="1" lang="en" sz="3600">
                <a:solidFill>
                  <a:srgbClr val="FF0000"/>
                </a:solidFill>
              </a:rPr>
              <a:t>L</a:t>
            </a:r>
            <a:r>
              <a:rPr b="1" lang="en" sz="3600">
                <a:solidFill>
                  <a:srgbClr val="000000"/>
                </a:solidFill>
              </a:rPr>
              <a:t>ightfield</a:t>
            </a:r>
            <a:r>
              <a:rPr b="1" lang="en" sz="3600">
                <a:solidFill>
                  <a:srgbClr val="FF0000"/>
                </a:solidFill>
              </a:rPr>
              <a:t> C</a:t>
            </a:r>
            <a:r>
              <a:rPr b="1" lang="en" sz="3600">
                <a:solidFill>
                  <a:srgbClr val="000000"/>
                </a:solidFill>
              </a:rPr>
              <a:t>alibration (</a:t>
            </a:r>
            <a:r>
              <a:rPr b="1" lang="en" sz="3600">
                <a:solidFill>
                  <a:srgbClr val="FF0000"/>
                </a:solidFill>
              </a:rPr>
              <a:t>Spring</a:t>
            </a:r>
            <a:r>
              <a:rPr b="1" lang="en" sz="3600">
                <a:solidFill>
                  <a:srgbClr val="000000"/>
                </a:solidFill>
              </a:rPr>
              <a:t>)</a:t>
            </a:r>
          </a:p>
        </p:txBody>
      </p:sp>
      <p:pic>
        <p:nvPicPr>
          <p:cNvPr descr="SADADQW.PNG" id="332" name="Shape 332"/>
          <p:cNvPicPr preferRelativeResize="0"/>
          <p:nvPr/>
        </p:nvPicPr>
        <p:blipFill>
          <a:blip r:embed="rId5">
            <a:alphaModFix amt="15000"/>
          </a:blip>
          <a:stretch>
            <a:fillRect/>
          </a:stretch>
        </p:blipFill>
        <p:spPr>
          <a:xfrm>
            <a:off x="1779513" y="1094624"/>
            <a:ext cx="5584973" cy="4048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6" name="Shape 336"/>
        <p:cNvGrpSpPr/>
        <p:nvPr/>
      </p:nvGrpSpPr>
      <p:grpSpPr>
        <a:xfrm>
          <a:off x="0" y="0"/>
          <a:ext cx="0" cy="0"/>
          <a:chOff x="0" y="0"/>
          <a:chExt cx="0" cy="0"/>
        </a:xfrm>
      </p:grpSpPr>
      <p:pic>
        <p:nvPicPr>
          <p:cNvPr id="337" name="Shape 337"/>
          <p:cNvPicPr preferRelativeResize="0"/>
          <p:nvPr/>
        </p:nvPicPr>
        <p:blipFill>
          <a:blip r:embed="rId3">
            <a:alphaModFix amt="15000"/>
          </a:blip>
          <a:stretch>
            <a:fillRect/>
          </a:stretch>
        </p:blipFill>
        <p:spPr>
          <a:xfrm>
            <a:off x="222250" y="4368246"/>
            <a:ext cx="1956375" cy="700700"/>
          </a:xfrm>
          <a:prstGeom prst="rect">
            <a:avLst/>
          </a:prstGeom>
          <a:noFill/>
          <a:ln>
            <a:noFill/>
          </a:ln>
        </p:spPr>
      </p:pic>
      <p:pic>
        <p:nvPicPr>
          <p:cNvPr descr="lunfd.PNG" id="338" name="Shape 338"/>
          <p:cNvPicPr preferRelativeResize="0"/>
          <p:nvPr/>
        </p:nvPicPr>
        <p:blipFill>
          <a:blip r:embed="rId4">
            <a:alphaModFix/>
          </a:blip>
          <a:stretch>
            <a:fillRect/>
          </a:stretch>
        </p:blipFill>
        <p:spPr>
          <a:xfrm>
            <a:off x="2184450" y="836300"/>
            <a:ext cx="5123676" cy="3887799"/>
          </a:xfrm>
          <a:prstGeom prst="rect">
            <a:avLst/>
          </a:prstGeom>
          <a:noFill/>
          <a:ln>
            <a:noFill/>
          </a:ln>
        </p:spPr>
      </p:pic>
      <p:sp>
        <p:nvSpPr>
          <p:cNvPr id="339" name="Shape 339"/>
          <p:cNvSpPr txBox="1"/>
          <p:nvPr>
            <p:ph type="ctrTitle"/>
          </p:nvPr>
        </p:nvSpPr>
        <p:spPr>
          <a:xfrm>
            <a:off x="222250" y="104375"/>
            <a:ext cx="8520600" cy="829200"/>
          </a:xfrm>
          <a:prstGeom prst="rect">
            <a:avLst/>
          </a:prstGeom>
          <a:ln>
            <a:noFill/>
          </a:ln>
        </p:spPr>
        <p:txBody>
          <a:bodyPr anchorCtr="0" anchor="b" bIns="91425" lIns="91425" rIns="91425" tIns="91425">
            <a:noAutofit/>
          </a:bodyPr>
          <a:lstStyle/>
          <a:p>
            <a:pPr lvl="0" rtl="0">
              <a:lnSpc>
                <a:spcPct val="115000"/>
              </a:lnSpc>
              <a:spcBef>
                <a:spcPts val="0"/>
              </a:spcBef>
              <a:buNone/>
            </a:pPr>
            <a:r>
              <a:rPr b="1" lang="en" sz="3600">
                <a:solidFill>
                  <a:srgbClr val="FF0000"/>
                </a:solidFill>
              </a:rPr>
              <a:t>A</a:t>
            </a:r>
            <a:r>
              <a:rPr b="1" lang="en" sz="3600">
                <a:solidFill>
                  <a:srgbClr val="000000"/>
                </a:solidFill>
              </a:rPr>
              <a:t>coustic</a:t>
            </a:r>
            <a:r>
              <a:rPr b="1" lang="en" sz="3600">
                <a:solidFill>
                  <a:srgbClr val="FF0000"/>
                </a:solidFill>
              </a:rPr>
              <a:t> C</a:t>
            </a:r>
            <a:r>
              <a:rPr b="1" lang="en" sz="3600">
                <a:solidFill>
                  <a:srgbClr val="000000"/>
                </a:solidFill>
              </a:rPr>
              <a:t>alibration (</a:t>
            </a:r>
            <a:r>
              <a:rPr b="1" lang="en" sz="3600">
                <a:solidFill>
                  <a:srgbClr val="FF0000"/>
                </a:solidFill>
              </a:rPr>
              <a:t>Spring</a:t>
            </a:r>
            <a:r>
              <a:rPr b="1" lang="en" sz="3600">
                <a:solidFill>
                  <a:srgbClr val="000000"/>
                </a:solidFill>
              </a:rPr>
              <a:t>)</a:t>
            </a:r>
          </a:p>
        </p:txBody>
      </p:sp>
      <p:pic>
        <p:nvPicPr>
          <p:cNvPr descr="SADADQW.PNG" id="340" name="Shape 340"/>
          <p:cNvPicPr preferRelativeResize="0"/>
          <p:nvPr/>
        </p:nvPicPr>
        <p:blipFill>
          <a:blip r:embed="rId5">
            <a:alphaModFix amt="15000"/>
          </a:blip>
          <a:stretch>
            <a:fillRect/>
          </a:stretch>
        </p:blipFill>
        <p:spPr>
          <a:xfrm>
            <a:off x="1779513" y="1094624"/>
            <a:ext cx="5584973" cy="4048875"/>
          </a:xfrm>
          <a:prstGeom prst="rect">
            <a:avLst/>
          </a:prstGeom>
          <a:noFill/>
          <a:ln>
            <a:noFill/>
          </a:ln>
        </p:spPr>
      </p:pic>
      <p:sp>
        <p:nvSpPr>
          <p:cNvPr id="341" name="Shape 341"/>
          <p:cNvSpPr txBox="1"/>
          <p:nvPr/>
        </p:nvSpPr>
        <p:spPr>
          <a:xfrm>
            <a:off x="305875" y="885425"/>
            <a:ext cx="1738800" cy="7008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5" name="Shape 345"/>
        <p:cNvGrpSpPr/>
        <p:nvPr/>
      </p:nvGrpSpPr>
      <p:grpSpPr>
        <a:xfrm>
          <a:off x="0" y="0"/>
          <a:ext cx="0" cy="0"/>
          <a:chOff x="0" y="0"/>
          <a:chExt cx="0" cy="0"/>
        </a:xfrm>
      </p:grpSpPr>
      <p:pic>
        <p:nvPicPr>
          <p:cNvPr descr="SADADQW.PNG" id="346" name="Shape 346"/>
          <p:cNvPicPr preferRelativeResize="0"/>
          <p:nvPr/>
        </p:nvPicPr>
        <p:blipFill>
          <a:blip r:embed="rId3">
            <a:alphaModFix amt="15000"/>
          </a:blip>
          <a:stretch>
            <a:fillRect/>
          </a:stretch>
        </p:blipFill>
        <p:spPr>
          <a:xfrm>
            <a:off x="1779513" y="1094624"/>
            <a:ext cx="5584973" cy="4048875"/>
          </a:xfrm>
          <a:prstGeom prst="rect">
            <a:avLst/>
          </a:prstGeom>
          <a:noFill/>
          <a:ln>
            <a:noFill/>
          </a:ln>
        </p:spPr>
      </p:pic>
      <p:sp>
        <p:nvSpPr>
          <p:cNvPr id="347" name="Shape 347"/>
          <p:cNvSpPr txBox="1"/>
          <p:nvPr>
            <p:ph type="ctrTitle"/>
          </p:nvPr>
        </p:nvSpPr>
        <p:spPr>
          <a:xfrm>
            <a:off x="1381975" y="1094625"/>
            <a:ext cx="5861100" cy="2298900"/>
          </a:xfrm>
          <a:prstGeom prst="rect">
            <a:avLst/>
          </a:prstGeom>
        </p:spPr>
        <p:txBody>
          <a:bodyPr anchorCtr="0" anchor="b" bIns="91425" lIns="91425" rIns="91425" tIns="91425">
            <a:noAutofit/>
          </a:bodyPr>
          <a:lstStyle/>
          <a:p>
            <a:pPr lvl="0" rtl="0">
              <a:lnSpc>
                <a:spcPct val="115000"/>
              </a:lnSpc>
              <a:spcBef>
                <a:spcPts val="0"/>
              </a:spcBef>
              <a:buNone/>
            </a:pPr>
            <a:r>
              <a:rPr b="1" lang="en" sz="4800">
                <a:solidFill>
                  <a:srgbClr val="FF0000"/>
                </a:solidFill>
              </a:rPr>
              <a:t>C</a:t>
            </a:r>
            <a:r>
              <a:rPr b="1" lang="en" sz="4800">
                <a:solidFill>
                  <a:srgbClr val="000000"/>
                </a:solidFill>
              </a:rPr>
              <a:t>urrent</a:t>
            </a:r>
            <a:r>
              <a:rPr b="1" lang="en" sz="4800">
                <a:solidFill>
                  <a:srgbClr val="FF0000"/>
                </a:solidFill>
              </a:rPr>
              <a:t> S</a:t>
            </a:r>
            <a:r>
              <a:rPr b="1" lang="en" sz="4800">
                <a:solidFill>
                  <a:srgbClr val="000000"/>
                </a:solidFill>
              </a:rPr>
              <a:t>ystem </a:t>
            </a:r>
            <a:r>
              <a:rPr b="1" lang="en" sz="4800">
                <a:solidFill>
                  <a:srgbClr val="FF0000"/>
                </a:solidFill>
              </a:rPr>
              <a:t>D</a:t>
            </a:r>
            <a:r>
              <a:rPr b="1" lang="en" sz="4800">
                <a:solidFill>
                  <a:srgbClr val="000000"/>
                </a:solidFill>
              </a:rPr>
              <a:t>escription</a:t>
            </a:r>
          </a:p>
        </p:txBody>
      </p:sp>
      <p:pic>
        <p:nvPicPr>
          <p:cNvPr id="348" name="Shape 348"/>
          <p:cNvPicPr preferRelativeResize="0"/>
          <p:nvPr/>
        </p:nvPicPr>
        <p:blipFill>
          <a:blip r:embed="rId4">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x="0" y="0"/>
          <a:ext cx="0" cy="0"/>
          <a:chOff x="0" y="0"/>
          <a:chExt cx="0" cy="0"/>
        </a:xfrm>
      </p:grpSpPr>
      <p:pic>
        <p:nvPicPr>
          <p:cNvPr descr="SADADQW.PNG" id="353" name="Shape 353"/>
          <p:cNvPicPr preferRelativeResize="0"/>
          <p:nvPr/>
        </p:nvPicPr>
        <p:blipFill>
          <a:blip r:embed="rId3">
            <a:alphaModFix amt="15000"/>
          </a:blip>
          <a:stretch>
            <a:fillRect/>
          </a:stretch>
        </p:blipFill>
        <p:spPr>
          <a:xfrm>
            <a:off x="1779513" y="1094624"/>
            <a:ext cx="5584973" cy="4048875"/>
          </a:xfrm>
          <a:prstGeom prst="rect">
            <a:avLst/>
          </a:prstGeom>
          <a:noFill/>
          <a:ln>
            <a:noFill/>
          </a:ln>
        </p:spPr>
      </p:pic>
      <p:sp>
        <p:nvSpPr>
          <p:cNvPr id="354" name="Shape 354"/>
          <p:cNvSpPr txBox="1"/>
          <p:nvPr>
            <p:ph type="ctrTitle"/>
          </p:nvPr>
        </p:nvSpPr>
        <p:spPr>
          <a:xfrm>
            <a:off x="1445125" y="1498500"/>
            <a:ext cx="5861100" cy="2298900"/>
          </a:xfrm>
          <a:prstGeom prst="rect">
            <a:avLst/>
          </a:prstGeom>
        </p:spPr>
        <p:txBody>
          <a:bodyPr anchorCtr="0" anchor="b" bIns="91425" lIns="91425" rIns="91425" tIns="91425">
            <a:noAutofit/>
          </a:bodyPr>
          <a:lstStyle/>
          <a:p>
            <a:pPr lvl="0" rtl="0">
              <a:lnSpc>
                <a:spcPct val="115000"/>
              </a:lnSpc>
              <a:spcBef>
                <a:spcPts val="0"/>
              </a:spcBef>
              <a:buNone/>
            </a:pPr>
            <a:r>
              <a:rPr b="1" lang="en" sz="4800">
                <a:solidFill>
                  <a:srgbClr val="FF0000"/>
                </a:solidFill>
              </a:rPr>
              <a:t>P</a:t>
            </a:r>
            <a:r>
              <a:rPr b="1" lang="en" sz="4800">
                <a:solidFill>
                  <a:srgbClr val="000000"/>
                </a:solidFill>
              </a:rPr>
              <a:t>roject </a:t>
            </a:r>
            <a:r>
              <a:rPr b="1" lang="en" sz="4800">
                <a:solidFill>
                  <a:srgbClr val="FF0000"/>
                </a:solidFill>
              </a:rPr>
              <a:t>M</a:t>
            </a:r>
            <a:r>
              <a:rPr b="1" lang="en" sz="4800"/>
              <a:t>anagement</a:t>
            </a:r>
          </a:p>
        </p:txBody>
      </p:sp>
      <p:pic>
        <p:nvPicPr>
          <p:cNvPr id="355" name="Shape 355"/>
          <p:cNvPicPr preferRelativeResize="0"/>
          <p:nvPr/>
        </p:nvPicPr>
        <p:blipFill>
          <a:blip r:embed="rId4">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9" name="Shape 359"/>
        <p:cNvGrpSpPr/>
        <p:nvPr/>
      </p:nvGrpSpPr>
      <p:grpSpPr>
        <a:xfrm>
          <a:off x="0" y="0"/>
          <a:ext cx="0" cy="0"/>
          <a:chOff x="0" y="0"/>
          <a:chExt cx="0" cy="0"/>
        </a:xfrm>
      </p:grpSpPr>
      <p:sp>
        <p:nvSpPr>
          <p:cNvPr id="360" name="Shape 360"/>
          <p:cNvSpPr txBox="1"/>
          <p:nvPr>
            <p:ph idx="4294967295" type="ctrTitle"/>
          </p:nvPr>
        </p:nvSpPr>
        <p:spPr>
          <a:xfrm>
            <a:off x="222250" y="104375"/>
            <a:ext cx="8520600" cy="829200"/>
          </a:xfrm>
          <a:prstGeom prst="rect">
            <a:avLst/>
          </a:prstGeom>
        </p:spPr>
        <p:txBody>
          <a:bodyPr anchorCtr="0" anchor="t" bIns="91425" lIns="91425" rIns="91425" tIns="91425">
            <a:noAutofit/>
          </a:bodyPr>
          <a:lstStyle/>
          <a:p>
            <a:pPr lvl="0" rtl="0">
              <a:lnSpc>
                <a:spcPct val="115000"/>
              </a:lnSpc>
              <a:spcBef>
                <a:spcPts val="0"/>
              </a:spcBef>
              <a:buNone/>
            </a:pPr>
            <a:r>
              <a:rPr b="1" lang="en" sz="3600">
                <a:solidFill>
                  <a:srgbClr val="FF0000"/>
                </a:solidFill>
              </a:rPr>
              <a:t>W</a:t>
            </a:r>
            <a:r>
              <a:rPr b="1" lang="en" sz="3600">
                <a:solidFill>
                  <a:srgbClr val="000000"/>
                </a:solidFill>
              </a:rPr>
              <a:t>ork</a:t>
            </a:r>
            <a:r>
              <a:rPr b="1" lang="en" sz="3200"/>
              <a:t> </a:t>
            </a:r>
            <a:r>
              <a:rPr b="1" lang="en" sz="3600">
                <a:solidFill>
                  <a:srgbClr val="FF0000"/>
                </a:solidFill>
              </a:rPr>
              <a:t>B</a:t>
            </a:r>
            <a:r>
              <a:rPr b="1" lang="en" sz="3600">
                <a:solidFill>
                  <a:srgbClr val="000000"/>
                </a:solidFill>
              </a:rPr>
              <a:t>reakdown</a:t>
            </a:r>
            <a:r>
              <a:rPr b="1" lang="en" sz="3200"/>
              <a:t> </a:t>
            </a:r>
            <a:r>
              <a:rPr b="1" lang="en" sz="3200">
                <a:solidFill>
                  <a:srgbClr val="FF0000"/>
                </a:solidFill>
              </a:rPr>
              <a:t>S</a:t>
            </a:r>
            <a:r>
              <a:rPr b="1" lang="en" sz="3200"/>
              <a:t>tructure</a:t>
            </a:r>
          </a:p>
        </p:txBody>
      </p:sp>
      <p:pic>
        <p:nvPicPr>
          <p:cNvPr descr="wbs_v2.0.png" id="361" name="Shape 361"/>
          <p:cNvPicPr preferRelativeResize="0"/>
          <p:nvPr/>
        </p:nvPicPr>
        <p:blipFill>
          <a:blip r:embed="rId3">
            <a:alphaModFix/>
          </a:blip>
          <a:stretch>
            <a:fillRect/>
          </a:stretch>
        </p:blipFill>
        <p:spPr>
          <a:xfrm>
            <a:off x="99100" y="597012"/>
            <a:ext cx="8919297" cy="4398074"/>
          </a:xfrm>
          <a:prstGeom prst="rect">
            <a:avLst/>
          </a:prstGeom>
          <a:noFill/>
          <a:ln>
            <a:noFill/>
          </a:ln>
        </p:spPr>
      </p:pic>
      <p:pic>
        <p:nvPicPr>
          <p:cNvPr descr="SADADQW.PNG" id="362" name="Shape 362"/>
          <p:cNvPicPr preferRelativeResize="0"/>
          <p:nvPr/>
        </p:nvPicPr>
        <p:blipFill>
          <a:blip r:embed="rId4">
            <a:alphaModFix amt="15000"/>
          </a:blip>
          <a:stretch>
            <a:fillRect/>
          </a:stretch>
        </p:blipFill>
        <p:spPr>
          <a:xfrm>
            <a:off x="1779513" y="1094624"/>
            <a:ext cx="5584973" cy="4048875"/>
          </a:xfrm>
          <a:prstGeom prst="rect">
            <a:avLst/>
          </a:prstGeom>
          <a:noFill/>
          <a:ln>
            <a:noFill/>
          </a:ln>
        </p:spPr>
      </p:pic>
      <p:pic>
        <p:nvPicPr>
          <p:cNvPr id="363" name="Shape 363"/>
          <p:cNvPicPr preferRelativeResize="0"/>
          <p:nvPr/>
        </p:nvPicPr>
        <p:blipFill>
          <a:blip r:embed="rId5">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7" name="Shape 367"/>
        <p:cNvGrpSpPr/>
        <p:nvPr/>
      </p:nvGrpSpPr>
      <p:grpSpPr>
        <a:xfrm>
          <a:off x="0" y="0"/>
          <a:ext cx="0" cy="0"/>
          <a:chOff x="0" y="0"/>
          <a:chExt cx="0" cy="0"/>
        </a:xfrm>
      </p:grpSpPr>
      <p:pic>
        <p:nvPicPr>
          <p:cNvPr id="368" name="Shape 368"/>
          <p:cNvPicPr preferRelativeResize="0"/>
          <p:nvPr/>
        </p:nvPicPr>
        <p:blipFill>
          <a:blip r:embed="rId3">
            <a:alphaModFix/>
          </a:blip>
          <a:stretch>
            <a:fillRect/>
          </a:stretch>
        </p:blipFill>
        <p:spPr>
          <a:xfrm>
            <a:off x="-326574" y="835175"/>
            <a:ext cx="9470574" cy="4002775"/>
          </a:xfrm>
          <a:prstGeom prst="rect">
            <a:avLst/>
          </a:prstGeom>
          <a:noFill/>
          <a:ln>
            <a:noFill/>
          </a:ln>
        </p:spPr>
      </p:pic>
      <p:pic>
        <p:nvPicPr>
          <p:cNvPr id="369" name="Shape 369"/>
          <p:cNvPicPr preferRelativeResize="0"/>
          <p:nvPr/>
        </p:nvPicPr>
        <p:blipFill>
          <a:blip r:embed="rId4">
            <a:alphaModFix amt="15000"/>
          </a:blip>
          <a:stretch>
            <a:fillRect/>
          </a:stretch>
        </p:blipFill>
        <p:spPr>
          <a:xfrm>
            <a:off x="222250" y="4368246"/>
            <a:ext cx="1956375" cy="700700"/>
          </a:xfrm>
          <a:prstGeom prst="rect">
            <a:avLst/>
          </a:prstGeom>
          <a:noFill/>
          <a:ln>
            <a:noFill/>
          </a:ln>
        </p:spPr>
      </p:pic>
      <p:sp>
        <p:nvSpPr>
          <p:cNvPr id="370" name="Shape 370"/>
          <p:cNvSpPr txBox="1"/>
          <p:nvPr>
            <p:ph idx="4294967295" type="ctrTitle"/>
          </p:nvPr>
        </p:nvSpPr>
        <p:spPr>
          <a:xfrm>
            <a:off x="146050" y="82750"/>
            <a:ext cx="8520600" cy="829200"/>
          </a:xfrm>
          <a:prstGeom prst="rect">
            <a:avLst/>
          </a:prstGeom>
        </p:spPr>
        <p:txBody>
          <a:bodyPr anchorCtr="0" anchor="t" bIns="91425" lIns="91425" rIns="91425" tIns="91425">
            <a:noAutofit/>
          </a:bodyPr>
          <a:lstStyle/>
          <a:p>
            <a:pPr lvl="0" rtl="0">
              <a:lnSpc>
                <a:spcPct val="115000"/>
              </a:lnSpc>
              <a:spcBef>
                <a:spcPts val="0"/>
              </a:spcBef>
              <a:buNone/>
            </a:pPr>
            <a:r>
              <a:rPr b="1" lang="en" sz="3200">
                <a:solidFill>
                  <a:srgbClr val="FF0000"/>
                </a:solidFill>
              </a:rPr>
              <a:t>S</a:t>
            </a:r>
            <a:r>
              <a:rPr b="1" lang="en" sz="3200"/>
              <a:t>chedule - </a:t>
            </a:r>
            <a:r>
              <a:rPr b="1" lang="en" sz="3200">
                <a:solidFill>
                  <a:srgbClr val="FF0000"/>
                </a:solidFill>
              </a:rPr>
              <a:t>F</a:t>
            </a:r>
            <a:r>
              <a:rPr b="1" lang="en" sz="3200"/>
              <a:t>all</a:t>
            </a:r>
          </a:p>
        </p:txBody>
      </p:sp>
      <p:pic>
        <p:nvPicPr>
          <p:cNvPr descr="SADADQW.PNG" id="371" name="Shape 371"/>
          <p:cNvPicPr preferRelativeResize="0"/>
          <p:nvPr/>
        </p:nvPicPr>
        <p:blipFill>
          <a:blip r:embed="rId5">
            <a:alphaModFix amt="15000"/>
          </a:blip>
          <a:stretch>
            <a:fillRect/>
          </a:stretch>
        </p:blipFill>
        <p:spPr>
          <a:xfrm>
            <a:off x="1779501" y="1020074"/>
            <a:ext cx="5584973" cy="4048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pic>
        <p:nvPicPr>
          <p:cNvPr descr="SADADQW.PNG" id="145" name="Shape 145"/>
          <p:cNvPicPr preferRelativeResize="0"/>
          <p:nvPr/>
        </p:nvPicPr>
        <p:blipFill>
          <a:blip r:embed="rId4">
            <a:alphaModFix amt="15000"/>
          </a:blip>
          <a:stretch>
            <a:fillRect/>
          </a:stretch>
        </p:blipFill>
        <p:spPr>
          <a:xfrm>
            <a:off x="1779513" y="1094624"/>
            <a:ext cx="5584973" cy="4048875"/>
          </a:xfrm>
          <a:prstGeom prst="rect">
            <a:avLst/>
          </a:prstGeom>
          <a:noFill/>
          <a:ln>
            <a:noFill/>
          </a:ln>
        </p:spPr>
      </p:pic>
      <p:sp>
        <p:nvSpPr>
          <p:cNvPr id="146" name="Shape 146"/>
          <p:cNvSpPr txBox="1"/>
          <p:nvPr>
            <p:ph type="ctrTitle"/>
          </p:nvPr>
        </p:nvSpPr>
        <p:spPr>
          <a:xfrm>
            <a:off x="222250" y="104375"/>
            <a:ext cx="8520600" cy="829200"/>
          </a:xfrm>
          <a:prstGeom prst="rect">
            <a:avLst/>
          </a:prstGeom>
        </p:spPr>
        <p:txBody>
          <a:bodyPr anchorCtr="0" anchor="b" bIns="91425" lIns="91425" rIns="91425" tIns="91425">
            <a:noAutofit/>
          </a:bodyPr>
          <a:lstStyle/>
          <a:p>
            <a:pPr lvl="0" rtl="0">
              <a:lnSpc>
                <a:spcPct val="115000"/>
              </a:lnSpc>
              <a:spcBef>
                <a:spcPts val="0"/>
              </a:spcBef>
              <a:buNone/>
            </a:pPr>
            <a:r>
              <a:rPr b="1" lang="en" sz="3600">
                <a:solidFill>
                  <a:srgbClr val="FF0000"/>
                </a:solidFill>
              </a:rPr>
              <a:t>P</a:t>
            </a:r>
            <a:r>
              <a:rPr b="1" lang="en" sz="3600">
                <a:solidFill>
                  <a:srgbClr val="000000"/>
                </a:solidFill>
              </a:rPr>
              <a:t>roject</a:t>
            </a:r>
            <a:r>
              <a:rPr b="1" lang="en" sz="3200"/>
              <a:t> </a:t>
            </a:r>
            <a:r>
              <a:rPr b="1" lang="en" sz="3600">
                <a:solidFill>
                  <a:srgbClr val="FF0000"/>
                </a:solidFill>
              </a:rPr>
              <a:t>D</a:t>
            </a:r>
            <a:r>
              <a:rPr b="1" lang="en" sz="3600">
                <a:solidFill>
                  <a:srgbClr val="000000"/>
                </a:solidFill>
              </a:rPr>
              <a:t>escription</a:t>
            </a:r>
          </a:p>
        </p:txBody>
      </p:sp>
      <p:sp>
        <p:nvSpPr>
          <p:cNvPr id="147" name="Shape 147"/>
          <p:cNvSpPr txBox="1"/>
          <p:nvPr/>
        </p:nvSpPr>
        <p:spPr>
          <a:xfrm>
            <a:off x="278262" y="776925"/>
            <a:ext cx="8587500" cy="1002000"/>
          </a:xfrm>
          <a:prstGeom prst="rect">
            <a:avLst/>
          </a:prstGeom>
          <a:noFill/>
          <a:ln>
            <a:noFill/>
          </a:ln>
        </p:spPr>
        <p:txBody>
          <a:bodyPr anchorCtr="0" anchor="t" bIns="91425" lIns="91425" rIns="91425" tIns="91425">
            <a:noAutofit/>
          </a:bodyPr>
          <a:lstStyle/>
          <a:p>
            <a:pPr lvl="0">
              <a:spcBef>
                <a:spcPts val="0"/>
              </a:spcBef>
              <a:buNone/>
            </a:pPr>
            <a:r>
              <a:rPr lang="en" sz="1800"/>
              <a:t>Oculus Research, Pittsburgh is building a multi-sensor capture system consisting of a large number of sensors to perform very accurate motion tracking and 3D reconstruction.</a:t>
            </a:r>
          </a:p>
          <a:p>
            <a:pPr lvl="0">
              <a:spcBef>
                <a:spcPts val="0"/>
              </a:spcBef>
              <a:buNone/>
            </a:pPr>
            <a:r>
              <a:t/>
            </a:r>
            <a:endParaRPr sz="1800"/>
          </a:p>
          <a:p>
            <a:pPr lvl="0">
              <a:spcBef>
                <a:spcPts val="0"/>
              </a:spcBef>
              <a:buNone/>
            </a:pPr>
            <a:r>
              <a:rPr lang="en" sz="1800"/>
              <a:t>The scope of the project involves calibrating sensors accurately using a robotic arm and a calibration target, which would be attached to the end effector of the robotic arm. The target would move around in the capture system. Cameras would be located on the circumference of the capture space, which would collect images of the target in multiple positions and this data would be used to calibrate the system.</a:t>
            </a:r>
          </a:p>
          <a:p>
            <a:pPr lvl="0">
              <a:spcBef>
                <a:spcPts val="0"/>
              </a:spcBef>
              <a:buNone/>
            </a:pPr>
            <a:r>
              <a:t/>
            </a:r>
            <a:endParaRPr sz="1800"/>
          </a:p>
          <a:p>
            <a:pPr lvl="0">
              <a:spcBef>
                <a:spcPts val="0"/>
              </a:spcBef>
              <a:buNone/>
            </a:pPr>
            <a:r>
              <a:rPr lang="en" sz="1800"/>
              <a:t>The calibration process would involve four methods, namely: geometric calibration of the cameras, estimation of the illumination: light field calibration, photometric calibration of the cameras and acoustic calibration of the microphones. </a:t>
            </a:r>
          </a:p>
        </p:txBody>
      </p:sp>
      <p:pic>
        <p:nvPicPr>
          <p:cNvPr id="148" name="Shape 148"/>
          <p:cNvPicPr preferRelativeResize="0"/>
          <p:nvPr/>
        </p:nvPicPr>
        <p:blipFill>
          <a:blip r:embed="rId5">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5" name="Shape 375"/>
        <p:cNvGrpSpPr/>
        <p:nvPr/>
      </p:nvGrpSpPr>
      <p:grpSpPr>
        <a:xfrm>
          <a:off x="0" y="0"/>
          <a:ext cx="0" cy="0"/>
          <a:chOff x="0" y="0"/>
          <a:chExt cx="0" cy="0"/>
        </a:xfrm>
      </p:grpSpPr>
      <p:pic>
        <p:nvPicPr>
          <p:cNvPr id="376" name="Shape 376"/>
          <p:cNvPicPr preferRelativeResize="0"/>
          <p:nvPr/>
        </p:nvPicPr>
        <p:blipFill>
          <a:blip r:embed="rId3">
            <a:alphaModFix/>
          </a:blip>
          <a:stretch>
            <a:fillRect/>
          </a:stretch>
        </p:blipFill>
        <p:spPr>
          <a:xfrm>
            <a:off x="0" y="968203"/>
            <a:ext cx="9144001" cy="3818824"/>
          </a:xfrm>
          <a:prstGeom prst="rect">
            <a:avLst/>
          </a:prstGeom>
          <a:noFill/>
          <a:ln>
            <a:noFill/>
          </a:ln>
        </p:spPr>
      </p:pic>
      <p:pic>
        <p:nvPicPr>
          <p:cNvPr id="377" name="Shape 377"/>
          <p:cNvPicPr preferRelativeResize="0"/>
          <p:nvPr/>
        </p:nvPicPr>
        <p:blipFill>
          <a:blip r:embed="rId4">
            <a:alphaModFix amt="15000"/>
          </a:blip>
          <a:stretch>
            <a:fillRect/>
          </a:stretch>
        </p:blipFill>
        <p:spPr>
          <a:xfrm>
            <a:off x="222250" y="4368246"/>
            <a:ext cx="1956375" cy="700700"/>
          </a:xfrm>
          <a:prstGeom prst="rect">
            <a:avLst/>
          </a:prstGeom>
          <a:noFill/>
          <a:ln>
            <a:noFill/>
          </a:ln>
        </p:spPr>
      </p:pic>
      <p:sp>
        <p:nvSpPr>
          <p:cNvPr id="378" name="Shape 378"/>
          <p:cNvSpPr txBox="1"/>
          <p:nvPr>
            <p:ph idx="4294967295" type="ctrTitle"/>
          </p:nvPr>
        </p:nvSpPr>
        <p:spPr>
          <a:xfrm>
            <a:off x="146050" y="82750"/>
            <a:ext cx="8520600" cy="829200"/>
          </a:xfrm>
          <a:prstGeom prst="rect">
            <a:avLst/>
          </a:prstGeom>
        </p:spPr>
        <p:txBody>
          <a:bodyPr anchorCtr="0" anchor="t" bIns="91425" lIns="91425" rIns="91425" tIns="91425">
            <a:noAutofit/>
          </a:bodyPr>
          <a:lstStyle/>
          <a:p>
            <a:pPr lvl="0" rtl="0">
              <a:lnSpc>
                <a:spcPct val="115000"/>
              </a:lnSpc>
              <a:spcBef>
                <a:spcPts val="0"/>
              </a:spcBef>
              <a:buNone/>
            </a:pPr>
            <a:r>
              <a:rPr b="1" lang="en" sz="3200">
                <a:solidFill>
                  <a:srgbClr val="FF0000"/>
                </a:solidFill>
              </a:rPr>
              <a:t>S</a:t>
            </a:r>
            <a:r>
              <a:rPr b="1" lang="en" sz="3200"/>
              <a:t>chedule - </a:t>
            </a:r>
            <a:r>
              <a:rPr b="1" lang="en" sz="3200">
                <a:solidFill>
                  <a:srgbClr val="FF0000"/>
                </a:solidFill>
              </a:rPr>
              <a:t>S</a:t>
            </a:r>
            <a:r>
              <a:rPr b="1" lang="en" sz="3200"/>
              <a:t>pring</a:t>
            </a:r>
          </a:p>
        </p:txBody>
      </p:sp>
      <p:pic>
        <p:nvPicPr>
          <p:cNvPr descr="SADADQW.PNG" id="379" name="Shape 379"/>
          <p:cNvPicPr preferRelativeResize="0"/>
          <p:nvPr/>
        </p:nvPicPr>
        <p:blipFill>
          <a:blip r:embed="rId5">
            <a:alphaModFix amt="15000"/>
          </a:blip>
          <a:stretch>
            <a:fillRect/>
          </a:stretch>
        </p:blipFill>
        <p:spPr>
          <a:xfrm>
            <a:off x="1779513" y="1094624"/>
            <a:ext cx="5584973" cy="40488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3" name="Shape 383"/>
        <p:cNvGrpSpPr/>
        <p:nvPr/>
      </p:nvGrpSpPr>
      <p:grpSpPr>
        <a:xfrm>
          <a:off x="0" y="0"/>
          <a:ext cx="0" cy="0"/>
          <a:chOff x="0" y="0"/>
          <a:chExt cx="0" cy="0"/>
        </a:xfrm>
      </p:grpSpPr>
      <p:pic>
        <p:nvPicPr>
          <p:cNvPr id="384" name="Shape 384"/>
          <p:cNvPicPr preferRelativeResize="0"/>
          <p:nvPr/>
        </p:nvPicPr>
        <p:blipFill>
          <a:blip r:embed="rId3">
            <a:alphaModFix/>
          </a:blip>
          <a:stretch>
            <a:fillRect/>
          </a:stretch>
        </p:blipFill>
        <p:spPr>
          <a:xfrm>
            <a:off x="0" y="1440937"/>
            <a:ext cx="9143999" cy="2383074"/>
          </a:xfrm>
          <a:prstGeom prst="rect">
            <a:avLst/>
          </a:prstGeom>
          <a:noFill/>
          <a:ln>
            <a:noFill/>
          </a:ln>
        </p:spPr>
      </p:pic>
      <p:pic>
        <p:nvPicPr>
          <p:cNvPr id="385" name="Shape 385"/>
          <p:cNvPicPr preferRelativeResize="0"/>
          <p:nvPr/>
        </p:nvPicPr>
        <p:blipFill>
          <a:blip r:embed="rId4">
            <a:alphaModFix amt="15000"/>
          </a:blip>
          <a:stretch>
            <a:fillRect/>
          </a:stretch>
        </p:blipFill>
        <p:spPr>
          <a:xfrm>
            <a:off x="222250" y="4368246"/>
            <a:ext cx="1956375" cy="700700"/>
          </a:xfrm>
          <a:prstGeom prst="rect">
            <a:avLst/>
          </a:prstGeom>
          <a:noFill/>
          <a:ln>
            <a:noFill/>
          </a:ln>
        </p:spPr>
      </p:pic>
      <p:sp>
        <p:nvSpPr>
          <p:cNvPr id="386" name="Shape 386"/>
          <p:cNvSpPr txBox="1"/>
          <p:nvPr>
            <p:ph idx="4294967295" type="ctrTitle"/>
          </p:nvPr>
        </p:nvSpPr>
        <p:spPr>
          <a:xfrm>
            <a:off x="146050" y="82750"/>
            <a:ext cx="8520600" cy="829200"/>
          </a:xfrm>
          <a:prstGeom prst="rect">
            <a:avLst/>
          </a:prstGeom>
        </p:spPr>
        <p:txBody>
          <a:bodyPr anchorCtr="0" anchor="t" bIns="91425" lIns="91425" rIns="91425" tIns="91425">
            <a:noAutofit/>
          </a:bodyPr>
          <a:lstStyle/>
          <a:p>
            <a:pPr lvl="0" rtl="0">
              <a:lnSpc>
                <a:spcPct val="115000"/>
              </a:lnSpc>
              <a:spcBef>
                <a:spcPts val="0"/>
              </a:spcBef>
              <a:buNone/>
            </a:pPr>
            <a:r>
              <a:rPr b="1" lang="en" sz="3200">
                <a:solidFill>
                  <a:srgbClr val="FF0000"/>
                </a:solidFill>
              </a:rPr>
              <a:t>S</a:t>
            </a:r>
            <a:r>
              <a:rPr b="1" lang="en" sz="3200"/>
              <a:t>chedule - </a:t>
            </a:r>
            <a:r>
              <a:rPr b="1" lang="en" sz="3200">
                <a:solidFill>
                  <a:srgbClr val="FF0000"/>
                </a:solidFill>
              </a:rPr>
              <a:t>S</a:t>
            </a:r>
            <a:r>
              <a:rPr b="1" lang="en" sz="3200"/>
              <a:t>pring</a:t>
            </a:r>
          </a:p>
        </p:txBody>
      </p:sp>
      <p:pic>
        <p:nvPicPr>
          <p:cNvPr descr="SADADQW.PNG" id="387" name="Shape 387"/>
          <p:cNvPicPr preferRelativeResize="0"/>
          <p:nvPr/>
        </p:nvPicPr>
        <p:blipFill>
          <a:blip r:embed="rId5">
            <a:alphaModFix amt="15000"/>
          </a:blip>
          <a:stretch>
            <a:fillRect/>
          </a:stretch>
        </p:blipFill>
        <p:spPr>
          <a:xfrm>
            <a:off x="1779513" y="1094624"/>
            <a:ext cx="5584973" cy="40488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1" name="Shape 391"/>
        <p:cNvGrpSpPr/>
        <p:nvPr/>
      </p:nvGrpSpPr>
      <p:grpSpPr>
        <a:xfrm>
          <a:off x="0" y="0"/>
          <a:ext cx="0" cy="0"/>
          <a:chOff x="0" y="0"/>
          <a:chExt cx="0" cy="0"/>
        </a:xfrm>
      </p:grpSpPr>
      <p:pic>
        <p:nvPicPr>
          <p:cNvPr descr="SADADQW.PNG" id="392" name="Shape 392"/>
          <p:cNvPicPr preferRelativeResize="0"/>
          <p:nvPr/>
        </p:nvPicPr>
        <p:blipFill>
          <a:blip r:embed="rId4">
            <a:alphaModFix amt="15000"/>
          </a:blip>
          <a:stretch>
            <a:fillRect/>
          </a:stretch>
        </p:blipFill>
        <p:spPr>
          <a:xfrm>
            <a:off x="1779513" y="1094624"/>
            <a:ext cx="5584973" cy="4048875"/>
          </a:xfrm>
          <a:prstGeom prst="rect">
            <a:avLst/>
          </a:prstGeom>
          <a:noFill/>
          <a:ln>
            <a:noFill/>
          </a:ln>
        </p:spPr>
      </p:pic>
      <p:graphicFrame>
        <p:nvGraphicFramePr>
          <p:cNvPr id="393" name="Shape 393"/>
          <p:cNvGraphicFramePr/>
          <p:nvPr/>
        </p:nvGraphicFramePr>
        <p:xfrm>
          <a:off x="1284775" y="731475"/>
          <a:ext cx="3000000" cy="3000000"/>
        </p:xfrm>
        <a:graphic>
          <a:graphicData uri="http://schemas.openxmlformats.org/drawingml/2006/table">
            <a:tbl>
              <a:tblPr bandRow="1" firstRow="1">
                <a:noFill/>
                <a:tableStyleId>{D4501EEE-8BF7-4903-AEDA-E66817AD905E}</a:tableStyleId>
              </a:tblPr>
              <a:tblGrid>
                <a:gridCol w="1432700"/>
                <a:gridCol w="2264425"/>
                <a:gridCol w="2398850"/>
              </a:tblGrid>
              <a:tr h="166025">
                <a:tc gridSpan="3">
                  <a:txBody>
                    <a:bodyPr>
                      <a:noAutofit/>
                    </a:bodyPr>
                    <a:lstStyle/>
                    <a:p>
                      <a:pPr indent="0" lvl="0" marL="0" marR="0" rtl="0" algn="l">
                        <a:spcBef>
                          <a:spcPts val="0"/>
                        </a:spcBef>
                        <a:buSzPct val="25000"/>
                        <a:buNone/>
                      </a:pPr>
                      <a:r>
                        <a:rPr lang="en" sz="1400" u="none" cap="none" strike="noStrike"/>
                        <a:t>Progress review #3</a:t>
                      </a:r>
                    </a:p>
                  </a:txBody>
                  <a:tcPr marT="34300" marB="34300" marR="68600" marL="68600">
                    <a:solidFill>
                      <a:schemeClr val="accent1"/>
                    </a:solidFill>
                  </a:tcPr>
                </a:tc>
                <a:tc hMerge="1"/>
                <a:tc hMerge="1"/>
              </a:tr>
              <a:tr h="231000">
                <a:tc>
                  <a:txBody>
                    <a:bodyPr>
                      <a:noAutofit/>
                    </a:bodyPr>
                    <a:lstStyle/>
                    <a:p>
                      <a:pPr indent="0" lvl="0" marL="0" marR="0" rtl="0" algn="l">
                        <a:spcBef>
                          <a:spcPts val="0"/>
                        </a:spcBef>
                        <a:buSzPct val="25000"/>
                        <a:buNone/>
                      </a:pPr>
                      <a:r>
                        <a:rPr lang="en" sz="1400"/>
                        <a:t>Date</a:t>
                      </a:r>
                    </a:p>
                  </a:txBody>
                  <a:tcPr marT="34300" marB="34300" marR="68600" marL="68600"/>
                </a:tc>
                <a:tc>
                  <a:txBody>
                    <a:bodyPr>
                      <a:noAutofit/>
                    </a:bodyPr>
                    <a:lstStyle/>
                    <a:p>
                      <a:pPr indent="0" lvl="0" marL="0" marR="0" rtl="0" algn="l">
                        <a:spcBef>
                          <a:spcPts val="0"/>
                        </a:spcBef>
                        <a:buSzPct val="25000"/>
                        <a:buNone/>
                      </a:pPr>
                      <a:r>
                        <a:rPr lang="en" sz="1400"/>
                        <a:t>10/11/2016</a:t>
                      </a:r>
                    </a:p>
                  </a:txBody>
                  <a:tcPr marT="34300" marB="34300" marR="68600" marL="68600"/>
                </a:tc>
                <a:tc>
                  <a:txBody>
                    <a:bodyPr>
                      <a:noAutofit/>
                    </a:bodyPr>
                    <a:lstStyle/>
                    <a:p>
                      <a:pPr indent="0" lvl="0" marL="0" marR="0" rtl="0" algn="l">
                        <a:lnSpc>
                          <a:spcPct val="100000"/>
                        </a:lnSpc>
                        <a:spcBef>
                          <a:spcPts val="0"/>
                        </a:spcBef>
                        <a:spcAft>
                          <a:spcPts val="0"/>
                        </a:spcAft>
                        <a:buClr>
                          <a:schemeClr val="dk1"/>
                        </a:buClr>
                        <a:buSzPct val="25000"/>
                        <a:buFont typeface="Calibri"/>
                        <a:buNone/>
                      </a:pPr>
                      <a:r>
                        <a:rPr lang="en" sz="1400"/>
                        <a:t>Test Method</a:t>
                      </a:r>
                    </a:p>
                  </a:txBody>
                  <a:tcPr marT="34300" marB="34300" marR="68600" marL="68600"/>
                </a:tc>
              </a:tr>
              <a:tr h="474025">
                <a:tc rowSpan="2">
                  <a:txBody>
                    <a:bodyPr>
                      <a:noAutofit/>
                    </a:bodyPr>
                    <a:lstStyle/>
                    <a:p>
                      <a:pPr indent="0" lvl="0" marL="0" marR="0" rtl="0" algn="l">
                        <a:spcBef>
                          <a:spcPts val="0"/>
                        </a:spcBef>
                        <a:buSzPct val="25000"/>
                        <a:buNone/>
                      </a:pPr>
                      <a:r>
                        <a:rPr lang="en" sz="1400"/>
                        <a:t>Deliverables</a:t>
                      </a:r>
                    </a:p>
                  </a:txBody>
                  <a:tcPr marT="34300" marB="34300" marR="68600" marL="68600"/>
                </a:tc>
                <a:tc>
                  <a:txBody>
                    <a:bodyPr>
                      <a:noAutofit/>
                    </a:bodyPr>
                    <a:lstStyle/>
                    <a:p>
                      <a:pPr indent="0" lvl="0" marL="0" marR="0" rtl="0" algn="l">
                        <a:lnSpc>
                          <a:spcPct val="100000"/>
                        </a:lnSpc>
                        <a:spcBef>
                          <a:spcPts val="0"/>
                        </a:spcBef>
                        <a:spcAft>
                          <a:spcPts val="0"/>
                        </a:spcAft>
                        <a:buClr>
                          <a:schemeClr val="dk1"/>
                        </a:buClr>
                        <a:buSzPct val="25000"/>
                        <a:buFont typeface="Calibri"/>
                        <a:buNone/>
                      </a:pPr>
                      <a:r>
                        <a:rPr lang="en" sz="1400"/>
                        <a:t>Geometry Calibration algorithm</a:t>
                      </a:r>
                    </a:p>
                  </a:txBody>
                  <a:tcPr marT="34300" marB="34300" marR="68600" marL="68600"/>
                </a:tc>
                <a:tc>
                  <a:txBody>
                    <a:bodyPr>
                      <a:noAutofit/>
                    </a:bodyPr>
                    <a:lstStyle/>
                    <a:p>
                      <a:pPr indent="0" lvl="0" marL="0" marR="0" rtl="0" algn="l">
                        <a:spcBef>
                          <a:spcPts val="0"/>
                        </a:spcBef>
                        <a:buSzPct val="25000"/>
                        <a:buNone/>
                      </a:pPr>
                      <a:r>
                        <a:rPr lang="en"/>
                        <a:t>U</a:t>
                      </a:r>
                      <a:r>
                        <a:rPr lang="en"/>
                        <a:t>se  prepared data to conduct a complete geometric calibration process and obtain extrinsic and intrinsic parameters of cameras</a:t>
                      </a:r>
                    </a:p>
                  </a:txBody>
                  <a:tcPr marT="34300" marB="34300" marR="68600" marL="68600"/>
                </a:tc>
              </a:tr>
              <a:tr h="278125">
                <a:tc vMerge="1"/>
                <a:tc>
                  <a:txBody>
                    <a:bodyPr>
                      <a:noAutofit/>
                    </a:bodyPr>
                    <a:lstStyle/>
                    <a:p>
                      <a:pPr indent="0" lvl="0" marL="0" marR="0" rtl="0" algn="l">
                        <a:spcBef>
                          <a:spcPts val="0"/>
                        </a:spcBef>
                        <a:buSzPct val="25000"/>
                        <a:buNone/>
                      </a:pPr>
                      <a:r>
                        <a:rPr lang="en" sz="1400"/>
                        <a:t>Photometric Calibration algorithm</a:t>
                      </a:r>
                    </a:p>
                  </a:txBody>
                  <a:tcPr marT="34300" marB="34300" marR="68600" marL="68600"/>
                </a:tc>
                <a:tc>
                  <a:txBody>
                    <a:bodyPr>
                      <a:noAutofit/>
                    </a:bodyPr>
                    <a:lstStyle/>
                    <a:p>
                      <a:pPr indent="0" lvl="0" marL="0" marR="0" rtl="0" algn="l">
                        <a:spcBef>
                          <a:spcPts val="0"/>
                        </a:spcBef>
                        <a:buSzPct val="25000"/>
                        <a:buNone/>
                      </a:pPr>
                      <a:r>
                        <a:rPr lang="en"/>
                        <a:t>Use prepared data to conduct photometric calibration and </a:t>
                      </a:r>
                      <a:r>
                        <a:rPr lang="en"/>
                        <a:t>get the</a:t>
                      </a:r>
                      <a:r>
                        <a:rPr lang="en"/>
                        <a:t> corrected curve</a:t>
                      </a:r>
                    </a:p>
                  </a:txBody>
                  <a:tcPr marT="34300" marB="34300" marR="68600" marL="68600"/>
                </a:tc>
              </a:tr>
            </a:tbl>
          </a:graphicData>
        </a:graphic>
      </p:graphicFrame>
      <p:graphicFrame>
        <p:nvGraphicFramePr>
          <p:cNvPr id="394" name="Shape 394"/>
          <p:cNvGraphicFramePr/>
          <p:nvPr/>
        </p:nvGraphicFramePr>
        <p:xfrm>
          <a:off x="1284774" y="3057847"/>
          <a:ext cx="3000000" cy="3000000"/>
        </p:xfrm>
        <a:graphic>
          <a:graphicData uri="http://schemas.openxmlformats.org/drawingml/2006/table">
            <a:tbl>
              <a:tblPr bandRow="1" firstRow="1">
                <a:noFill/>
                <a:tableStyleId>{D4501EEE-8BF7-4903-AEDA-E66817AD905E}</a:tableStyleId>
              </a:tblPr>
              <a:tblGrid>
                <a:gridCol w="1432700"/>
                <a:gridCol w="2050925"/>
                <a:gridCol w="2612350"/>
              </a:tblGrid>
              <a:tr h="166025">
                <a:tc gridSpan="3">
                  <a:txBody>
                    <a:bodyPr>
                      <a:noAutofit/>
                    </a:bodyPr>
                    <a:lstStyle/>
                    <a:p>
                      <a:pPr indent="0" lvl="0" marL="0" marR="0" rtl="0" algn="l">
                        <a:spcBef>
                          <a:spcPts val="0"/>
                        </a:spcBef>
                        <a:buSzPct val="25000"/>
                        <a:buNone/>
                      </a:pPr>
                      <a:r>
                        <a:rPr lang="en" sz="1400"/>
                        <a:t>Progress review #4</a:t>
                      </a:r>
                    </a:p>
                  </a:txBody>
                  <a:tcPr marT="34300" marB="34300" marR="68600" marL="68600">
                    <a:solidFill>
                      <a:schemeClr val="accent1"/>
                    </a:solidFill>
                  </a:tcPr>
                </a:tc>
                <a:tc hMerge="1"/>
                <a:tc hMerge="1"/>
              </a:tr>
              <a:tr h="231000">
                <a:tc>
                  <a:txBody>
                    <a:bodyPr>
                      <a:noAutofit/>
                    </a:bodyPr>
                    <a:lstStyle/>
                    <a:p>
                      <a:pPr indent="0" lvl="0" marL="0" marR="0" rtl="0" algn="l">
                        <a:spcBef>
                          <a:spcPts val="0"/>
                        </a:spcBef>
                        <a:buSzPct val="25000"/>
                        <a:buNone/>
                      </a:pPr>
                      <a:r>
                        <a:rPr lang="en" sz="1400"/>
                        <a:t>Date</a:t>
                      </a:r>
                    </a:p>
                  </a:txBody>
                  <a:tcPr marT="34300" marB="34300" marR="68600" marL="68600"/>
                </a:tc>
                <a:tc>
                  <a:txBody>
                    <a:bodyPr>
                      <a:noAutofit/>
                    </a:bodyPr>
                    <a:lstStyle/>
                    <a:p>
                      <a:pPr indent="0" lvl="0" marL="0" marR="0" rtl="0" algn="l">
                        <a:spcBef>
                          <a:spcPts val="0"/>
                        </a:spcBef>
                        <a:buSzPct val="25000"/>
                        <a:buNone/>
                      </a:pPr>
                      <a:r>
                        <a:rPr lang="en" sz="1400"/>
                        <a:t>22/11/2016</a:t>
                      </a:r>
                    </a:p>
                  </a:txBody>
                  <a:tcPr marT="34300" marB="34300" marR="68600" marL="68600"/>
                </a:tc>
                <a:tc>
                  <a:txBody>
                    <a:bodyPr>
                      <a:noAutofit/>
                    </a:bodyPr>
                    <a:lstStyle/>
                    <a:p>
                      <a:pPr indent="0" lvl="0" marL="0" marR="0" rtl="0" algn="l">
                        <a:lnSpc>
                          <a:spcPct val="100000"/>
                        </a:lnSpc>
                        <a:spcBef>
                          <a:spcPts val="0"/>
                        </a:spcBef>
                        <a:spcAft>
                          <a:spcPts val="0"/>
                        </a:spcAft>
                        <a:buClr>
                          <a:schemeClr val="dk1"/>
                        </a:buClr>
                        <a:buSzPct val="25000"/>
                        <a:buFont typeface="Calibri"/>
                        <a:buNone/>
                      </a:pPr>
                      <a:r>
                        <a:rPr lang="en" sz="1400"/>
                        <a:t>Test Method</a:t>
                      </a:r>
                    </a:p>
                  </a:txBody>
                  <a:tcPr marT="34300" marB="34300" marR="68600" marL="68600"/>
                </a:tc>
              </a:tr>
              <a:tr h="474025">
                <a:tc rowSpan="2">
                  <a:txBody>
                    <a:bodyPr>
                      <a:noAutofit/>
                    </a:bodyPr>
                    <a:lstStyle/>
                    <a:p>
                      <a:pPr indent="0" lvl="0" marL="0" marR="0" rtl="0" algn="l">
                        <a:spcBef>
                          <a:spcPts val="0"/>
                        </a:spcBef>
                        <a:buSzPct val="25000"/>
                        <a:buNone/>
                      </a:pPr>
                      <a:r>
                        <a:rPr lang="en" sz="1400"/>
                        <a:t>Deliverables</a:t>
                      </a:r>
                    </a:p>
                  </a:txBody>
                  <a:tcPr marT="34300" marB="34300" marR="68600" marL="68600"/>
                </a:tc>
                <a:tc>
                  <a:txBody>
                    <a:bodyPr>
                      <a:noAutofit/>
                    </a:bodyPr>
                    <a:lstStyle/>
                    <a:p>
                      <a:pPr indent="0" lvl="0" marL="0" marR="0" rtl="0" algn="l">
                        <a:spcBef>
                          <a:spcPts val="0"/>
                        </a:spcBef>
                        <a:buSzPct val="25000"/>
                        <a:buNone/>
                      </a:pPr>
                      <a:r>
                        <a:rPr lang="en" sz="1400"/>
                        <a:t>Geometr</a:t>
                      </a:r>
                      <a:r>
                        <a:rPr lang="en"/>
                        <a:t>ic calibration and photometric c</a:t>
                      </a:r>
                      <a:r>
                        <a:rPr lang="en" sz="1400"/>
                        <a:t>alibration subsystem Integration </a:t>
                      </a:r>
                    </a:p>
                  </a:txBody>
                  <a:tcPr marT="34300" marB="34300" marR="68600" marL="68600"/>
                </a:tc>
                <a:tc>
                  <a:txBody>
                    <a:bodyPr>
                      <a:noAutofit/>
                    </a:bodyPr>
                    <a:lstStyle/>
                    <a:p>
                      <a:pPr indent="0" lvl="0" marL="0" marR="0" rtl="0" algn="l">
                        <a:spcBef>
                          <a:spcPts val="0"/>
                        </a:spcBef>
                        <a:buSzPct val="25000"/>
                        <a:buNone/>
                      </a:pPr>
                      <a:r>
                        <a:rPr lang="en"/>
                        <a:t>Move robot arm in certain patterns and trigger cameras, conduct photometric calibration and geometric calibration.  </a:t>
                      </a:r>
                    </a:p>
                  </a:txBody>
                  <a:tcPr marT="34300" marB="34300" marR="68600" marL="68600"/>
                </a:tc>
              </a:tr>
              <a:tr h="278125">
                <a:tc vMerge="1"/>
                <a:tc>
                  <a:txBody>
                    <a:bodyPr>
                      <a:noAutofit/>
                    </a:bodyPr>
                    <a:lstStyle/>
                    <a:p>
                      <a:pPr indent="0" lvl="0" marL="0" marR="0" rtl="0" algn="l">
                        <a:spcBef>
                          <a:spcPts val="0"/>
                        </a:spcBef>
                        <a:buSzPct val="25000"/>
                        <a:buNone/>
                      </a:pPr>
                      <a:r>
                        <a:t/>
                      </a:r>
                      <a:endParaRPr sz="1400"/>
                    </a:p>
                  </a:txBody>
                  <a:tcPr marT="34300" marB="34300" marR="68600" marL="68600"/>
                </a:tc>
                <a:tc>
                  <a:txBody>
                    <a:bodyPr>
                      <a:noAutofit/>
                    </a:bodyPr>
                    <a:lstStyle/>
                    <a:p>
                      <a:pPr indent="0" lvl="0" marL="0" marR="0" rtl="0" algn="l">
                        <a:spcBef>
                          <a:spcPts val="0"/>
                        </a:spcBef>
                        <a:buSzPct val="25000"/>
                        <a:buNone/>
                      </a:pPr>
                      <a:r>
                        <a:t/>
                      </a:r>
                      <a:endParaRPr sz="1400"/>
                    </a:p>
                  </a:txBody>
                  <a:tcPr marT="34300" marB="34300" marR="68600" marL="68600"/>
                </a:tc>
              </a:tr>
            </a:tbl>
          </a:graphicData>
        </a:graphic>
      </p:graphicFrame>
      <p:pic>
        <p:nvPicPr>
          <p:cNvPr id="395" name="Shape 395"/>
          <p:cNvPicPr preferRelativeResize="0"/>
          <p:nvPr/>
        </p:nvPicPr>
        <p:blipFill>
          <a:blip r:embed="rId5">
            <a:alphaModFix amt="15000"/>
          </a:blip>
          <a:stretch>
            <a:fillRect/>
          </a:stretch>
        </p:blipFill>
        <p:spPr>
          <a:xfrm>
            <a:off x="222250" y="4368246"/>
            <a:ext cx="1956375" cy="700700"/>
          </a:xfrm>
          <a:prstGeom prst="rect">
            <a:avLst/>
          </a:prstGeom>
          <a:noFill/>
          <a:ln>
            <a:noFill/>
          </a:ln>
        </p:spPr>
      </p:pic>
      <p:sp>
        <p:nvSpPr>
          <p:cNvPr id="396" name="Shape 396"/>
          <p:cNvSpPr txBox="1"/>
          <p:nvPr>
            <p:ph idx="4294967295" type="ctrTitle"/>
          </p:nvPr>
        </p:nvSpPr>
        <p:spPr>
          <a:xfrm>
            <a:off x="146050" y="82750"/>
            <a:ext cx="8520600" cy="829200"/>
          </a:xfrm>
          <a:prstGeom prst="rect">
            <a:avLst/>
          </a:prstGeom>
        </p:spPr>
        <p:txBody>
          <a:bodyPr anchorCtr="0" anchor="t" bIns="91425" lIns="91425" rIns="91425" tIns="91425">
            <a:noAutofit/>
          </a:bodyPr>
          <a:lstStyle/>
          <a:p>
            <a:pPr lvl="0" rtl="0">
              <a:lnSpc>
                <a:spcPct val="115000"/>
              </a:lnSpc>
              <a:spcBef>
                <a:spcPts val="0"/>
              </a:spcBef>
              <a:buNone/>
            </a:pPr>
            <a:r>
              <a:rPr b="1" lang="en" sz="3200">
                <a:solidFill>
                  <a:srgbClr val="FF0000"/>
                </a:solidFill>
              </a:rPr>
              <a:t>T</a:t>
            </a:r>
            <a:r>
              <a:rPr b="1" lang="en" sz="3200"/>
              <a:t>est </a:t>
            </a:r>
            <a:r>
              <a:rPr b="1" lang="en" sz="3200">
                <a:solidFill>
                  <a:srgbClr val="FF0000"/>
                </a:solidFill>
              </a:rPr>
              <a:t>P</a:t>
            </a:r>
            <a:r>
              <a:rPr b="1" lang="en" sz="3200"/>
              <a:t>lan</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0" name="Shape 400"/>
        <p:cNvGrpSpPr/>
        <p:nvPr/>
      </p:nvGrpSpPr>
      <p:grpSpPr>
        <a:xfrm>
          <a:off x="0" y="0"/>
          <a:ext cx="0" cy="0"/>
          <a:chOff x="0" y="0"/>
          <a:chExt cx="0" cy="0"/>
        </a:xfrm>
      </p:grpSpPr>
      <p:pic>
        <p:nvPicPr>
          <p:cNvPr descr="SADADQW.PNG" id="401" name="Shape 401"/>
          <p:cNvPicPr preferRelativeResize="0"/>
          <p:nvPr/>
        </p:nvPicPr>
        <p:blipFill>
          <a:blip r:embed="rId3">
            <a:alphaModFix amt="15000"/>
          </a:blip>
          <a:stretch>
            <a:fillRect/>
          </a:stretch>
        </p:blipFill>
        <p:spPr>
          <a:xfrm>
            <a:off x="1779513" y="1094624"/>
            <a:ext cx="5584973" cy="4048875"/>
          </a:xfrm>
          <a:prstGeom prst="rect">
            <a:avLst/>
          </a:prstGeom>
          <a:noFill/>
          <a:ln>
            <a:noFill/>
          </a:ln>
        </p:spPr>
      </p:pic>
      <p:pic>
        <p:nvPicPr>
          <p:cNvPr descr="SADADQW.PNG" id="402" name="Shape 402"/>
          <p:cNvPicPr preferRelativeResize="0"/>
          <p:nvPr/>
        </p:nvPicPr>
        <p:blipFill>
          <a:blip r:embed="rId3">
            <a:alphaModFix amt="15000"/>
          </a:blip>
          <a:stretch>
            <a:fillRect/>
          </a:stretch>
        </p:blipFill>
        <p:spPr>
          <a:xfrm>
            <a:off x="1779513" y="1094624"/>
            <a:ext cx="5584973" cy="4048875"/>
          </a:xfrm>
          <a:prstGeom prst="rect">
            <a:avLst/>
          </a:prstGeom>
          <a:noFill/>
          <a:ln>
            <a:noFill/>
          </a:ln>
        </p:spPr>
      </p:pic>
      <p:sp>
        <p:nvSpPr>
          <p:cNvPr id="403" name="Shape 403"/>
          <p:cNvSpPr txBox="1"/>
          <p:nvPr>
            <p:ph type="ctrTitle"/>
          </p:nvPr>
        </p:nvSpPr>
        <p:spPr>
          <a:xfrm>
            <a:off x="1423175" y="1520375"/>
            <a:ext cx="5861100" cy="2298900"/>
          </a:xfrm>
          <a:prstGeom prst="rect">
            <a:avLst/>
          </a:prstGeom>
        </p:spPr>
        <p:txBody>
          <a:bodyPr anchorCtr="0" anchor="b" bIns="91425" lIns="91425" rIns="91425" tIns="91425">
            <a:noAutofit/>
          </a:bodyPr>
          <a:lstStyle/>
          <a:p>
            <a:pPr lvl="0" rtl="0">
              <a:lnSpc>
                <a:spcPct val="115000"/>
              </a:lnSpc>
              <a:spcBef>
                <a:spcPts val="0"/>
              </a:spcBef>
              <a:buNone/>
            </a:pPr>
            <a:r>
              <a:rPr b="1" lang="en" sz="4800">
                <a:solidFill>
                  <a:srgbClr val="FF0000"/>
                </a:solidFill>
              </a:rPr>
              <a:t>S</a:t>
            </a:r>
            <a:r>
              <a:rPr b="1" lang="en" sz="4800">
                <a:solidFill>
                  <a:srgbClr val="000000"/>
                </a:solidFill>
              </a:rPr>
              <a:t>ystem </a:t>
            </a:r>
          </a:p>
          <a:p>
            <a:pPr lvl="0" rtl="0">
              <a:lnSpc>
                <a:spcPct val="115000"/>
              </a:lnSpc>
              <a:spcBef>
                <a:spcPts val="0"/>
              </a:spcBef>
              <a:buNone/>
            </a:pPr>
            <a:r>
              <a:rPr b="1" lang="en" sz="4800">
                <a:solidFill>
                  <a:srgbClr val="FF0000"/>
                </a:solidFill>
              </a:rPr>
              <a:t>V</a:t>
            </a:r>
            <a:r>
              <a:rPr b="1" lang="en" sz="4800"/>
              <a:t>alidation</a:t>
            </a:r>
          </a:p>
        </p:txBody>
      </p:sp>
      <p:pic>
        <p:nvPicPr>
          <p:cNvPr id="404" name="Shape 404"/>
          <p:cNvPicPr preferRelativeResize="0"/>
          <p:nvPr/>
        </p:nvPicPr>
        <p:blipFill>
          <a:blip r:embed="rId4">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8" name="Shape 408"/>
        <p:cNvGrpSpPr/>
        <p:nvPr/>
      </p:nvGrpSpPr>
      <p:grpSpPr>
        <a:xfrm>
          <a:off x="0" y="0"/>
          <a:ext cx="0" cy="0"/>
          <a:chOff x="0" y="0"/>
          <a:chExt cx="0" cy="0"/>
        </a:xfrm>
      </p:grpSpPr>
      <p:pic>
        <p:nvPicPr>
          <p:cNvPr descr="SADADQW.PNG" id="409" name="Shape 409"/>
          <p:cNvPicPr preferRelativeResize="0"/>
          <p:nvPr/>
        </p:nvPicPr>
        <p:blipFill>
          <a:blip r:embed="rId3">
            <a:alphaModFix amt="15000"/>
          </a:blip>
          <a:stretch>
            <a:fillRect/>
          </a:stretch>
        </p:blipFill>
        <p:spPr>
          <a:xfrm>
            <a:off x="1779513" y="1094624"/>
            <a:ext cx="5584973" cy="4048875"/>
          </a:xfrm>
          <a:prstGeom prst="rect">
            <a:avLst/>
          </a:prstGeom>
          <a:noFill/>
          <a:ln>
            <a:noFill/>
          </a:ln>
        </p:spPr>
      </p:pic>
      <p:pic>
        <p:nvPicPr>
          <p:cNvPr descr="SADADQW.PNG" id="410" name="Shape 410"/>
          <p:cNvPicPr preferRelativeResize="0"/>
          <p:nvPr/>
        </p:nvPicPr>
        <p:blipFill>
          <a:blip r:embed="rId3">
            <a:alphaModFix amt="15000"/>
          </a:blip>
          <a:stretch>
            <a:fillRect/>
          </a:stretch>
        </p:blipFill>
        <p:spPr>
          <a:xfrm>
            <a:off x="1779513" y="1094624"/>
            <a:ext cx="5584973" cy="4048875"/>
          </a:xfrm>
          <a:prstGeom prst="rect">
            <a:avLst/>
          </a:prstGeom>
          <a:noFill/>
          <a:ln>
            <a:noFill/>
          </a:ln>
        </p:spPr>
      </p:pic>
      <p:sp>
        <p:nvSpPr>
          <p:cNvPr id="411" name="Shape 411"/>
          <p:cNvSpPr txBox="1"/>
          <p:nvPr>
            <p:ph type="ctrTitle"/>
          </p:nvPr>
        </p:nvSpPr>
        <p:spPr>
          <a:xfrm>
            <a:off x="1423175" y="1520375"/>
            <a:ext cx="5861100" cy="2298900"/>
          </a:xfrm>
          <a:prstGeom prst="rect">
            <a:avLst/>
          </a:prstGeom>
        </p:spPr>
        <p:txBody>
          <a:bodyPr anchorCtr="0" anchor="b" bIns="91425" lIns="91425" rIns="91425" tIns="91425">
            <a:noAutofit/>
          </a:bodyPr>
          <a:lstStyle/>
          <a:p>
            <a:pPr lvl="0" rtl="0">
              <a:lnSpc>
                <a:spcPct val="115000"/>
              </a:lnSpc>
              <a:spcBef>
                <a:spcPts val="0"/>
              </a:spcBef>
              <a:buNone/>
            </a:pPr>
            <a:r>
              <a:rPr b="1" lang="en" sz="4800">
                <a:solidFill>
                  <a:srgbClr val="FF0000"/>
                </a:solidFill>
              </a:rPr>
              <a:t>F</a:t>
            </a:r>
            <a:r>
              <a:rPr b="1" lang="en" sz="4800">
                <a:solidFill>
                  <a:srgbClr val="000000"/>
                </a:solidFill>
              </a:rPr>
              <a:t>all </a:t>
            </a:r>
          </a:p>
          <a:p>
            <a:pPr lvl="0" rtl="0">
              <a:lnSpc>
                <a:spcPct val="115000"/>
              </a:lnSpc>
              <a:spcBef>
                <a:spcPts val="0"/>
              </a:spcBef>
              <a:buNone/>
            </a:pPr>
            <a:r>
              <a:rPr b="1" lang="en" sz="4800">
                <a:solidFill>
                  <a:srgbClr val="FF0000"/>
                </a:solidFill>
              </a:rPr>
              <a:t>V</a:t>
            </a:r>
            <a:r>
              <a:rPr b="1" lang="en" sz="4800"/>
              <a:t>alidation</a:t>
            </a:r>
          </a:p>
        </p:txBody>
      </p:sp>
      <p:pic>
        <p:nvPicPr>
          <p:cNvPr id="412" name="Shape 412"/>
          <p:cNvPicPr preferRelativeResize="0"/>
          <p:nvPr/>
        </p:nvPicPr>
        <p:blipFill>
          <a:blip r:embed="rId4">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6" name="Shape 416"/>
        <p:cNvGrpSpPr/>
        <p:nvPr/>
      </p:nvGrpSpPr>
      <p:grpSpPr>
        <a:xfrm>
          <a:off x="0" y="0"/>
          <a:ext cx="0" cy="0"/>
          <a:chOff x="0" y="0"/>
          <a:chExt cx="0" cy="0"/>
        </a:xfrm>
      </p:grpSpPr>
      <p:graphicFrame>
        <p:nvGraphicFramePr>
          <p:cNvPr id="417" name="Shape 417"/>
          <p:cNvGraphicFramePr/>
          <p:nvPr/>
        </p:nvGraphicFramePr>
        <p:xfrm>
          <a:off x="199850" y="249600"/>
          <a:ext cx="3000000" cy="3000000"/>
        </p:xfrm>
        <a:graphic>
          <a:graphicData uri="http://schemas.openxmlformats.org/drawingml/2006/table">
            <a:tbl>
              <a:tblPr>
                <a:noFill/>
                <a:tableStyleId>{7229EBB9-9E97-4703-A991-89F6CFC80892}</a:tableStyleId>
              </a:tblPr>
              <a:tblGrid>
                <a:gridCol w="5175175"/>
                <a:gridCol w="3643525"/>
              </a:tblGrid>
              <a:tr h="850700">
                <a:tc>
                  <a:txBody>
                    <a:bodyPr>
                      <a:noAutofit/>
                    </a:bodyPr>
                    <a:lstStyle/>
                    <a:p>
                      <a:pPr lvl="0" rtl="0">
                        <a:lnSpc>
                          <a:spcPct val="115000"/>
                        </a:lnSpc>
                        <a:spcBef>
                          <a:spcPts val="0"/>
                        </a:spcBef>
                        <a:buNone/>
                      </a:pPr>
                      <a:r>
                        <a:rPr b="1" lang="en">
                          <a:solidFill>
                            <a:schemeClr val="dk1"/>
                          </a:solidFill>
                          <a:latin typeface="Times New Roman"/>
                          <a:ea typeface="Times New Roman"/>
                          <a:cs typeface="Times New Roman"/>
                          <a:sym typeface="Times New Roman"/>
                        </a:rPr>
                        <a:t>Location: </a:t>
                      </a:r>
                      <a:r>
                        <a:rPr lang="en">
                          <a:solidFill>
                            <a:schemeClr val="dk1"/>
                          </a:solidFill>
                          <a:latin typeface="Times New Roman"/>
                          <a:ea typeface="Times New Roman"/>
                          <a:cs typeface="Times New Roman"/>
                          <a:sym typeface="Times New Roman"/>
                        </a:rPr>
                        <a:t>Oculus research, Pittsburgh</a:t>
                      </a:r>
                    </a:p>
                    <a:p>
                      <a:pPr lvl="0" rtl="0">
                        <a:lnSpc>
                          <a:spcPct val="115000"/>
                        </a:lnSpc>
                        <a:spcBef>
                          <a:spcPts val="0"/>
                        </a:spcBef>
                        <a:spcAft>
                          <a:spcPts val="1600"/>
                        </a:spcAft>
                        <a:buNone/>
                      </a:pPr>
                      <a:r>
                        <a:t/>
                      </a:r>
                      <a:endParaRPr b="1">
                        <a:solidFill>
                          <a:schemeClr val="dk1"/>
                        </a:solidFill>
                        <a:latin typeface="Times New Roman"/>
                        <a:ea typeface="Times New Roman"/>
                        <a:cs typeface="Times New Roman"/>
                        <a:sym typeface="Times New Roman"/>
                      </a:endParaRPr>
                    </a:p>
                  </a:txBody>
                  <a:tcPr marT="91425" marB="91425" marR="91425" marL="91425"/>
                </a:tc>
                <a:tc>
                  <a:txBody>
                    <a:bodyPr>
                      <a:noAutofit/>
                    </a:bodyPr>
                    <a:lstStyle/>
                    <a:p>
                      <a:pPr lvl="0" rtl="0">
                        <a:lnSpc>
                          <a:spcPct val="115000"/>
                        </a:lnSpc>
                        <a:spcBef>
                          <a:spcPts val="0"/>
                        </a:spcBef>
                        <a:buNone/>
                      </a:pPr>
                      <a:r>
                        <a:rPr b="1" lang="en">
                          <a:solidFill>
                            <a:schemeClr val="dk1"/>
                          </a:solidFill>
                          <a:latin typeface="Times New Roman"/>
                          <a:ea typeface="Times New Roman"/>
                          <a:cs typeface="Times New Roman"/>
                          <a:sym typeface="Times New Roman"/>
                        </a:rPr>
                        <a:t>Testing Equipment:</a:t>
                      </a:r>
                    </a:p>
                    <a:p>
                      <a:pPr lvl="0" rtl="0">
                        <a:lnSpc>
                          <a:spcPct val="115000"/>
                        </a:lnSpc>
                        <a:spcBef>
                          <a:spcPts val="0"/>
                        </a:spcBef>
                        <a:buNone/>
                      </a:pPr>
                      <a:r>
                        <a:rPr lang="en">
                          <a:solidFill>
                            <a:schemeClr val="dk1"/>
                          </a:solidFill>
                          <a:latin typeface="Times New Roman"/>
                          <a:ea typeface="Times New Roman"/>
                          <a:cs typeface="Times New Roman"/>
                          <a:sym typeface="Times New Roman"/>
                        </a:rPr>
                        <a:t>•Aerotech Robotic Arm •Camera •Computer</a:t>
                      </a:r>
                    </a:p>
                    <a:p>
                      <a:pPr lvl="0" rtl="0">
                        <a:lnSpc>
                          <a:spcPct val="115000"/>
                        </a:lnSpc>
                        <a:spcBef>
                          <a:spcPts val="0"/>
                        </a:spcBef>
                        <a:buNone/>
                      </a:pPr>
                      <a:r>
                        <a:rPr lang="en">
                          <a:solidFill>
                            <a:schemeClr val="dk1"/>
                          </a:solidFill>
                          <a:latin typeface="Times New Roman"/>
                          <a:ea typeface="Times New Roman"/>
                          <a:cs typeface="Times New Roman"/>
                          <a:sym typeface="Times New Roman"/>
                        </a:rPr>
                        <a:t>•Calibration target</a:t>
                      </a:r>
                    </a:p>
                  </a:txBody>
                  <a:tcPr marT="91425" marB="91425" marR="91425" marL="91425"/>
                </a:tc>
              </a:tr>
              <a:tr h="1760975">
                <a:tc>
                  <a:txBody>
                    <a:bodyPr>
                      <a:noAutofit/>
                    </a:bodyPr>
                    <a:lstStyle/>
                    <a:p>
                      <a:pPr lvl="0" rtl="0">
                        <a:lnSpc>
                          <a:spcPct val="115000"/>
                        </a:lnSpc>
                        <a:spcBef>
                          <a:spcPts val="0"/>
                        </a:spcBef>
                        <a:buNone/>
                      </a:pPr>
                      <a:r>
                        <a:rPr b="1" lang="en">
                          <a:solidFill>
                            <a:schemeClr val="dk1"/>
                          </a:solidFill>
                          <a:latin typeface="Times New Roman"/>
                          <a:ea typeface="Times New Roman"/>
                          <a:cs typeface="Times New Roman"/>
                          <a:sym typeface="Times New Roman"/>
                        </a:rPr>
                        <a:t>Test Process:</a:t>
                      </a:r>
                    </a:p>
                    <a:p>
                      <a:pPr indent="-228600" lvl="0" marL="457200" rtl="0">
                        <a:lnSpc>
                          <a:spcPct val="115000"/>
                        </a:lnSpc>
                        <a:spcBef>
                          <a:spcPts val="0"/>
                        </a:spcBef>
                        <a:buClr>
                          <a:schemeClr val="dk1"/>
                        </a:buClr>
                        <a:buFont typeface="Times New Roman"/>
                        <a:buAutoNum type="arabicPeriod"/>
                      </a:pPr>
                      <a:r>
                        <a:rPr b="1" lang="en">
                          <a:solidFill>
                            <a:schemeClr val="dk1"/>
                          </a:solidFill>
                          <a:latin typeface="Times New Roman"/>
                          <a:ea typeface="Times New Roman"/>
                          <a:cs typeface="Times New Roman"/>
                          <a:sym typeface="Times New Roman"/>
                        </a:rPr>
                        <a:t>Move calibration target in a certain pattern</a:t>
                      </a:r>
                    </a:p>
                    <a:p>
                      <a:pPr indent="-228600" lvl="0" marL="457200" rtl="0">
                        <a:lnSpc>
                          <a:spcPct val="115000"/>
                        </a:lnSpc>
                        <a:spcBef>
                          <a:spcPts val="0"/>
                        </a:spcBef>
                        <a:buClr>
                          <a:schemeClr val="dk1"/>
                        </a:buClr>
                        <a:buFont typeface="Times New Roman"/>
                        <a:buAutoNum type="arabicPeriod"/>
                      </a:pPr>
                      <a:r>
                        <a:rPr b="1" lang="en">
                          <a:solidFill>
                            <a:schemeClr val="dk1"/>
                          </a:solidFill>
                          <a:latin typeface="Times New Roman"/>
                          <a:ea typeface="Times New Roman"/>
                          <a:cs typeface="Times New Roman"/>
                          <a:sym typeface="Times New Roman"/>
                        </a:rPr>
                        <a:t>Trigger the camera to collect corresponding image</a:t>
                      </a:r>
                    </a:p>
                    <a:p>
                      <a:pPr indent="-228600" lvl="0" marL="457200" rtl="0">
                        <a:lnSpc>
                          <a:spcPct val="115000"/>
                        </a:lnSpc>
                        <a:spcBef>
                          <a:spcPts val="0"/>
                        </a:spcBef>
                        <a:buClr>
                          <a:schemeClr val="dk1"/>
                        </a:buClr>
                        <a:buFont typeface="Times New Roman"/>
                        <a:buAutoNum type="arabicPeriod"/>
                      </a:pPr>
                      <a:r>
                        <a:rPr b="1" lang="en">
                          <a:solidFill>
                            <a:schemeClr val="dk1"/>
                          </a:solidFill>
                          <a:latin typeface="Times New Roman"/>
                          <a:ea typeface="Times New Roman"/>
                          <a:cs typeface="Times New Roman"/>
                          <a:sym typeface="Times New Roman"/>
                        </a:rPr>
                        <a:t>Apply sensor noise calibration algorithm</a:t>
                      </a:r>
                    </a:p>
                    <a:p>
                      <a:pPr indent="-228600" lvl="0" marL="457200" rtl="0">
                        <a:lnSpc>
                          <a:spcPct val="115000"/>
                        </a:lnSpc>
                        <a:spcBef>
                          <a:spcPts val="0"/>
                        </a:spcBef>
                        <a:buClr>
                          <a:schemeClr val="dk1"/>
                        </a:buClr>
                        <a:buFont typeface="Times New Roman"/>
                        <a:buAutoNum type="arabicPeriod"/>
                      </a:pPr>
                      <a:r>
                        <a:rPr b="1" lang="en">
                          <a:solidFill>
                            <a:schemeClr val="dk1"/>
                          </a:solidFill>
                          <a:latin typeface="Times New Roman"/>
                          <a:ea typeface="Times New Roman"/>
                          <a:cs typeface="Times New Roman"/>
                          <a:sym typeface="Times New Roman"/>
                        </a:rPr>
                        <a:t>Apply Photometric calibration algorithm</a:t>
                      </a:r>
                    </a:p>
                    <a:p>
                      <a:pPr indent="-228600" lvl="0" marL="457200" rtl="0">
                        <a:lnSpc>
                          <a:spcPct val="115000"/>
                        </a:lnSpc>
                        <a:spcBef>
                          <a:spcPts val="0"/>
                        </a:spcBef>
                        <a:buClr>
                          <a:schemeClr val="dk1"/>
                        </a:buClr>
                        <a:buFont typeface="Times New Roman"/>
                        <a:buAutoNum type="arabicPeriod"/>
                      </a:pPr>
                      <a:r>
                        <a:rPr b="1" lang="en">
                          <a:solidFill>
                            <a:schemeClr val="dk1"/>
                          </a:solidFill>
                          <a:latin typeface="Times New Roman"/>
                          <a:ea typeface="Times New Roman"/>
                          <a:cs typeface="Times New Roman"/>
                          <a:sym typeface="Times New Roman"/>
                        </a:rPr>
                        <a:t>Image Corner detection</a:t>
                      </a:r>
                    </a:p>
                    <a:p>
                      <a:pPr indent="-228600" lvl="0" marL="457200" rtl="0">
                        <a:lnSpc>
                          <a:spcPct val="115000"/>
                        </a:lnSpc>
                        <a:spcBef>
                          <a:spcPts val="0"/>
                        </a:spcBef>
                        <a:buClr>
                          <a:schemeClr val="dk1"/>
                        </a:buClr>
                        <a:buFont typeface="Times New Roman"/>
                        <a:buAutoNum type="arabicPeriod"/>
                      </a:pPr>
                      <a:r>
                        <a:rPr b="1" lang="en">
                          <a:solidFill>
                            <a:schemeClr val="dk1"/>
                          </a:solidFill>
                          <a:latin typeface="Times New Roman"/>
                          <a:ea typeface="Times New Roman"/>
                          <a:cs typeface="Times New Roman"/>
                          <a:sym typeface="Times New Roman"/>
                        </a:rPr>
                        <a:t>Apply geometry calibration algorithm</a:t>
                      </a:r>
                    </a:p>
                  </a:txBody>
                  <a:tcPr marT="91425" marB="91425" marR="91425" marL="91425"/>
                </a:tc>
                <a:tc>
                  <a:txBody>
                    <a:bodyPr>
                      <a:noAutofit/>
                    </a:bodyPr>
                    <a:lstStyle/>
                    <a:p>
                      <a:pPr indent="0" lvl="0" marL="0" marR="0" rtl="0" algn="l">
                        <a:lnSpc>
                          <a:spcPct val="115000"/>
                        </a:lnSpc>
                        <a:spcBef>
                          <a:spcPts val="0"/>
                        </a:spcBef>
                        <a:spcAft>
                          <a:spcPts val="0"/>
                        </a:spcAft>
                        <a:buNone/>
                      </a:pPr>
                      <a:r>
                        <a:rPr b="1" lang="en">
                          <a:solidFill>
                            <a:schemeClr val="dk1"/>
                          </a:solidFill>
                          <a:latin typeface="Times New Roman"/>
                          <a:ea typeface="Times New Roman"/>
                          <a:cs typeface="Times New Roman"/>
                          <a:sym typeface="Times New Roman"/>
                        </a:rPr>
                        <a:t>Output:</a:t>
                      </a:r>
                    </a:p>
                    <a:p>
                      <a:pPr indent="-228600" lvl="0" marL="457200" marR="0" rtl="0" algn="l">
                        <a:lnSpc>
                          <a:spcPct val="115000"/>
                        </a:lnSpc>
                        <a:spcBef>
                          <a:spcPts val="0"/>
                        </a:spcBef>
                        <a:spcAft>
                          <a:spcPts val="0"/>
                        </a:spcAft>
                        <a:buClr>
                          <a:schemeClr val="dk1"/>
                        </a:buClr>
                        <a:buFont typeface="Times New Roman"/>
                        <a:buAutoNum type="arabicPeriod"/>
                      </a:pPr>
                      <a:r>
                        <a:rPr b="1" lang="en">
                          <a:solidFill>
                            <a:schemeClr val="dk1"/>
                          </a:solidFill>
                          <a:latin typeface="Times New Roman"/>
                          <a:ea typeface="Times New Roman"/>
                          <a:cs typeface="Times New Roman"/>
                          <a:sym typeface="Times New Roman"/>
                        </a:rPr>
                        <a:t>Variance differences</a:t>
                      </a:r>
                    </a:p>
                    <a:p>
                      <a:pPr indent="-228600" lvl="0" marL="457200" rtl="0">
                        <a:lnSpc>
                          <a:spcPct val="115000"/>
                        </a:lnSpc>
                        <a:spcBef>
                          <a:spcPts val="0"/>
                        </a:spcBef>
                        <a:spcAft>
                          <a:spcPts val="1600"/>
                        </a:spcAft>
                        <a:buClr>
                          <a:schemeClr val="dk1"/>
                        </a:buClr>
                        <a:buFont typeface="Times New Roman"/>
                        <a:buAutoNum type="arabicPeriod"/>
                      </a:pPr>
                      <a:r>
                        <a:rPr b="1" lang="en">
                          <a:solidFill>
                            <a:schemeClr val="dk1"/>
                          </a:solidFill>
                          <a:latin typeface="Times New Roman"/>
                          <a:ea typeface="Times New Roman"/>
                          <a:cs typeface="Times New Roman"/>
                          <a:sym typeface="Times New Roman"/>
                        </a:rPr>
                        <a:t>Plot the inverse camera response function</a:t>
                      </a:r>
                    </a:p>
                    <a:p>
                      <a:pPr indent="-228600" lvl="0" marL="457200" rtl="0">
                        <a:lnSpc>
                          <a:spcPct val="115000"/>
                        </a:lnSpc>
                        <a:spcBef>
                          <a:spcPts val="0"/>
                        </a:spcBef>
                        <a:spcAft>
                          <a:spcPts val="1600"/>
                        </a:spcAft>
                        <a:buClr>
                          <a:schemeClr val="dk1"/>
                        </a:buClr>
                        <a:buFont typeface="Times New Roman"/>
                        <a:buAutoNum type="arabicPeriod"/>
                      </a:pPr>
                      <a:r>
                        <a:rPr b="1" lang="en">
                          <a:solidFill>
                            <a:schemeClr val="dk1"/>
                          </a:solidFill>
                          <a:latin typeface="Times New Roman"/>
                          <a:ea typeface="Times New Roman"/>
                          <a:cs typeface="Times New Roman"/>
                          <a:sym typeface="Times New Roman"/>
                        </a:rPr>
                        <a:t>Image after calibration</a:t>
                      </a:r>
                    </a:p>
                  </a:txBody>
                  <a:tcPr marT="91425" marB="91425" marR="91425" marL="91425"/>
                </a:tc>
              </a:tr>
              <a:tr h="1533400">
                <a:tc>
                  <a:txBody>
                    <a:bodyPr>
                      <a:noAutofit/>
                    </a:bodyPr>
                    <a:lstStyle/>
                    <a:p>
                      <a:pPr lvl="0" rtl="0">
                        <a:lnSpc>
                          <a:spcPct val="115000"/>
                        </a:lnSpc>
                        <a:spcBef>
                          <a:spcPts val="0"/>
                        </a:spcBef>
                        <a:buNone/>
                      </a:pPr>
                      <a:r>
                        <a:rPr b="1" lang="en">
                          <a:solidFill>
                            <a:schemeClr val="dk1"/>
                          </a:solidFill>
                          <a:latin typeface="Times New Roman"/>
                          <a:ea typeface="Times New Roman"/>
                          <a:cs typeface="Times New Roman"/>
                          <a:sym typeface="Times New Roman"/>
                        </a:rPr>
                        <a:t>Mandatory goal:</a:t>
                      </a:r>
                      <a:r>
                        <a:rPr lang="en">
                          <a:solidFill>
                            <a:schemeClr val="dk1"/>
                          </a:solidFill>
                          <a:latin typeface="Times New Roman"/>
                          <a:ea typeface="Times New Roman"/>
                          <a:cs typeface="Times New Roman"/>
                          <a:sym typeface="Times New Roman"/>
                        </a:rPr>
                        <a:t> </a:t>
                      </a:r>
                    </a:p>
                    <a:p>
                      <a:pPr lvl="0" rtl="0">
                        <a:lnSpc>
                          <a:spcPct val="115000"/>
                        </a:lnSpc>
                        <a:spcBef>
                          <a:spcPts val="0"/>
                        </a:spcBef>
                        <a:buNone/>
                      </a:pPr>
                      <a:r>
                        <a:rPr lang="en">
                          <a:solidFill>
                            <a:schemeClr val="dk1"/>
                          </a:solidFill>
                          <a:latin typeface="Times New Roman"/>
                          <a:ea typeface="Times New Roman"/>
                          <a:cs typeface="Times New Roman"/>
                          <a:sym typeface="Times New Roman"/>
                        </a:rPr>
                        <a:t>M.F.1: Fabricate calibration target </a:t>
                      </a:r>
                    </a:p>
                    <a:p>
                      <a:pPr lvl="0" rtl="0">
                        <a:lnSpc>
                          <a:spcPct val="115000"/>
                        </a:lnSpc>
                        <a:spcBef>
                          <a:spcPts val="0"/>
                        </a:spcBef>
                        <a:buNone/>
                      </a:pPr>
                      <a:r>
                        <a:rPr lang="en">
                          <a:solidFill>
                            <a:schemeClr val="dk1"/>
                          </a:solidFill>
                          <a:latin typeface="Times New Roman"/>
                          <a:ea typeface="Times New Roman"/>
                          <a:cs typeface="Times New Roman"/>
                          <a:sym typeface="Times New Roman"/>
                        </a:rPr>
                        <a:t>M.F.3: Control and manipulate the calibration target</a:t>
                      </a:r>
                    </a:p>
                    <a:p>
                      <a:pPr lvl="0" rtl="0">
                        <a:lnSpc>
                          <a:spcPct val="115000"/>
                        </a:lnSpc>
                        <a:spcBef>
                          <a:spcPts val="0"/>
                        </a:spcBef>
                        <a:buNone/>
                      </a:pPr>
                      <a:r>
                        <a:rPr lang="en">
                          <a:solidFill>
                            <a:schemeClr val="dk1"/>
                          </a:solidFill>
                          <a:latin typeface="Times New Roman"/>
                          <a:ea typeface="Times New Roman"/>
                          <a:cs typeface="Times New Roman"/>
                          <a:sym typeface="Times New Roman"/>
                        </a:rPr>
                        <a:t>M.F.5: Take high-resolution, stable and clear pictures of calibration target </a:t>
                      </a:r>
                    </a:p>
                    <a:p>
                      <a:pPr lvl="0" rtl="0">
                        <a:lnSpc>
                          <a:spcPct val="115000"/>
                        </a:lnSpc>
                        <a:spcBef>
                          <a:spcPts val="0"/>
                        </a:spcBef>
                        <a:buNone/>
                      </a:pPr>
                      <a:r>
                        <a:rPr lang="en">
                          <a:solidFill>
                            <a:schemeClr val="dk1"/>
                          </a:solidFill>
                          <a:latin typeface="Times New Roman"/>
                          <a:ea typeface="Times New Roman"/>
                          <a:cs typeface="Times New Roman"/>
                          <a:sym typeface="Times New Roman"/>
                        </a:rPr>
                        <a:t>M.F.10: Validate results </a:t>
                      </a:r>
                    </a:p>
                    <a:p>
                      <a:pPr lvl="0" rtl="0">
                        <a:lnSpc>
                          <a:spcPct val="115000"/>
                        </a:lnSpc>
                        <a:spcBef>
                          <a:spcPts val="0"/>
                        </a:spcBef>
                        <a:buNone/>
                      </a:pPr>
                      <a:r>
                        <a:rPr lang="en">
                          <a:solidFill>
                            <a:schemeClr val="dk1"/>
                          </a:solidFill>
                          <a:latin typeface="Times New Roman"/>
                          <a:ea typeface="Times New Roman"/>
                          <a:cs typeface="Times New Roman"/>
                          <a:sym typeface="Times New Roman"/>
                        </a:rPr>
                        <a:t>M.P.4: Complete one stage calibration in at most 8 hours</a:t>
                      </a:r>
                    </a:p>
                  </a:txBody>
                  <a:tcPr marT="91425" marB="91425" marR="91425" marL="91425"/>
                </a:tc>
                <a:tc>
                  <a:txBody>
                    <a:bodyPr>
                      <a:noAutofit/>
                    </a:bodyPr>
                    <a:lstStyle/>
                    <a:p>
                      <a:pPr lvl="0" rtl="0">
                        <a:lnSpc>
                          <a:spcPct val="115000"/>
                        </a:lnSpc>
                        <a:spcBef>
                          <a:spcPts val="0"/>
                        </a:spcBef>
                        <a:buNone/>
                      </a:pPr>
                      <a:r>
                        <a:rPr b="1" lang="en">
                          <a:solidFill>
                            <a:schemeClr val="dk1"/>
                          </a:solidFill>
                          <a:latin typeface="Times New Roman"/>
                          <a:ea typeface="Times New Roman"/>
                          <a:cs typeface="Times New Roman"/>
                          <a:sym typeface="Times New Roman"/>
                        </a:rPr>
                        <a:t>Desired goal:</a:t>
                      </a:r>
                    </a:p>
                    <a:p>
                      <a:pPr indent="0" lvl="0" marL="0" rtl="0">
                        <a:spcBef>
                          <a:spcPts val="0"/>
                        </a:spcBef>
                        <a:buNone/>
                      </a:pPr>
                      <a:r>
                        <a:t/>
                      </a:r>
                      <a:endParaRPr>
                        <a:solidFill>
                          <a:schemeClr val="dk1"/>
                        </a:solidFill>
                        <a:latin typeface="Times New Roman"/>
                        <a:ea typeface="Times New Roman"/>
                        <a:cs typeface="Times New Roman"/>
                        <a:sym typeface="Times New Roman"/>
                      </a:endParaRPr>
                    </a:p>
                    <a:p>
                      <a:pPr lvl="0" marL="381000" rtl="0">
                        <a:spcBef>
                          <a:spcPts val="0"/>
                        </a:spcBef>
                        <a:buClr>
                          <a:schemeClr val="dk1"/>
                        </a:buClr>
                        <a:buSzPct val="78571"/>
                        <a:buFont typeface="Arial"/>
                        <a:buNone/>
                      </a:pPr>
                      <a:r>
                        <a:rPr lang="en">
                          <a:solidFill>
                            <a:schemeClr val="dk1"/>
                          </a:solidFill>
                          <a:latin typeface="Times New Roman"/>
                          <a:ea typeface="Times New Roman"/>
                          <a:cs typeface="Times New Roman"/>
                          <a:sym typeface="Times New Roman"/>
                        </a:rPr>
                        <a:t>D.P.3 </a:t>
                      </a:r>
                      <a:r>
                        <a:rPr lang="en">
                          <a:latin typeface="Times New Roman"/>
                          <a:ea typeface="Times New Roman"/>
                          <a:cs typeface="Times New Roman"/>
                          <a:sym typeface="Times New Roman"/>
                        </a:rPr>
                        <a:t>geometry Calibrate the cameras on the dome to 1000 micrometers and 100 arc seconds</a:t>
                      </a:r>
                    </a:p>
                  </a:txBody>
                  <a:tcPr marT="91425" marB="91425" marR="91425" marL="91425"/>
                </a:tc>
              </a:tr>
            </a:tbl>
          </a:graphicData>
        </a:graphic>
      </p:graphicFrame>
      <p:pic>
        <p:nvPicPr>
          <p:cNvPr descr="SADADQW.PNG" id="418" name="Shape 418"/>
          <p:cNvPicPr preferRelativeResize="0"/>
          <p:nvPr/>
        </p:nvPicPr>
        <p:blipFill>
          <a:blip r:embed="rId3">
            <a:alphaModFix amt="15000"/>
          </a:blip>
          <a:stretch>
            <a:fillRect/>
          </a:stretch>
        </p:blipFill>
        <p:spPr>
          <a:xfrm>
            <a:off x="1779513" y="1094624"/>
            <a:ext cx="5584973" cy="4048875"/>
          </a:xfrm>
          <a:prstGeom prst="rect">
            <a:avLst/>
          </a:prstGeom>
          <a:noFill/>
          <a:ln>
            <a:noFill/>
          </a:ln>
        </p:spPr>
      </p:pic>
      <p:pic>
        <p:nvPicPr>
          <p:cNvPr id="419" name="Shape 419"/>
          <p:cNvPicPr preferRelativeResize="0"/>
          <p:nvPr/>
        </p:nvPicPr>
        <p:blipFill>
          <a:blip r:embed="rId4">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3" name="Shape 423"/>
        <p:cNvGrpSpPr/>
        <p:nvPr/>
      </p:nvGrpSpPr>
      <p:grpSpPr>
        <a:xfrm>
          <a:off x="0" y="0"/>
          <a:ext cx="0" cy="0"/>
          <a:chOff x="0" y="0"/>
          <a:chExt cx="0" cy="0"/>
        </a:xfrm>
      </p:grpSpPr>
      <p:pic>
        <p:nvPicPr>
          <p:cNvPr descr="SADADQW.PNG" id="424" name="Shape 424"/>
          <p:cNvPicPr preferRelativeResize="0"/>
          <p:nvPr/>
        </p:nvPicPr>
        <p:blipFill>
          <a:blip r:embed="rId3">
            <a:alphaModFix amt="15000"/>
          </a:blip>
          <a:stretch>
            <a:fillRect/>
          </a:stretch>
        </p:blipFill>
        <p:spPr>
          <a:xfrm>
            <a:off x="1779513" y="1094624"/>
            <a:ext cx="5584973" cy="4048875"/>
          </a:xfrm>
          <a:prstGeom prst="rect">
            <a:avLst/>
          </a:prstGeom>
          <a:noFill/>
          <a:ln>
            <a:noFill/>
          </a:ln>
        </p:spPr>
      </p:pic>
      <p:pic>
        <p:nvPicPr>
          <p:cNvPr descr="SADADQW.PNG" id="425" name="Shape 425"/>
          <p:cNvPicPr preferRelativeResize="0"/>
          <p:nvPr/>
        </p:nvPicPr>
        <p:blipFill>
          <a:blip r:embed="rId3">
            <a:alphaModFix amt="15000"/>
          </a:blip>
          <a:stretch>
            <a:fillRect/>
          </a:stretch>
        </p:blipFill>
        <p:spPr>
          <a:xfrm>
            <a:off x="1779513" y="1094624"/>
            <a:ext cx="5584973" cy="4048875"/>
          </a:xfrm>
          <a:prstGeom prst="rect">
            <a:avLst/>
          </a:prstGeom>
          <a:noFill/>
          <a:ln>
            <a:noFill/>
          </a:ln>
        </p:spPr>
      </p:pic>
      <p:sp>
        <p:nvSpPr>
          <p:cNvPr id="426" name="Shape 426"/>
          <p:cNvSpPr txBox="1"/>
          <p:nvPr>
            <p:ph type="ctrTitle"/>
          </p:nvPr>
        </p:nvSpPr>
        <p:spPr>
          <a:xfrm>
            <a:off x="1423175" y="1520375"/>
            <a:ext cx="5861100" cy="2298900"/>
          </a:xfrm>
          <a:prstGeom prst="rect">
            <a:avLst/>
          </a:prstGeom>
        </p:spPr>
        <p:txBody>
          <a:bodyPr anchorCtr="0" anchor="b" bIns="91425" lIns="91425" rIns="91425" tIns="91425">
            <a:noAutofit/>
          </a:bodyPr>
          <a:lstStyle/>
          <a:p>
            <a:pPr lvl="0" rtl="0">
              <a:lnSpc>
                <a:spcPct val="115000"/>
              </a:lnSpc>
              <a:spcBef>
                <a:spcPts val="0"/>
              </a:spcBef>
              <a:buNone/>
            </a:pPr>
            <a:r>
              <a:rPr b="1" lang="en" sz="4800">
                <a:solidFill>
                  <a:srgbClr val="FF0000"/>
                </a:solidFill>
              </a:rPr>
              <a:t>S</a:t>
            </a:r>
            <a:r>
              <a:rPr b="1" lang="en" sz="4800">
                <a:solidFill>
                  <a:srgbClr val="000000"/>
                </a:solidFill>
              </a:rPr>
              <a:t>pring</a:t>
            </a:r>
          </a:p>
          <a:p>
            <a:pPr lvl="0" rtl="0">
              <a:lnSpc>
                <a:spcPct val="115000"/>
              </a:lnSpc>
              <a:spcBef>
                <a:spcPts val="0"/>
              </a:spcBef>
              <a:buNone/>
            </a:pPr>
            <a:r>
              <a:rPr b="1" lang="en" sz="4800">
                <a:solidFill>
                  <a:srgbClr val="FF0000"/>
                </a:solidFill>
              </a:rPr>
              <a:t>V</a:t>
            </a:r>
            <a:r>
              <a:rPr b="1" lang="en" sz="4800"/>
              <a:t>alidation</a:t>
            </a:r>
          </a:p>
        </p:txBody>
      </p:sp>
      <p:pic>
        <p:nvPicPr>
          <p:cNvPr id="427" name="Shape 427"/>
          <p:cNvPicPr preferRelativeResize="0"/>
          <p:nvPr/>
        </p:nvPicPr>
        <p:blipFill>
          <a:blip r:embed="rId4">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1" name="Shape 431"/>
        <p:cNvGrpSpPr/>
        <p:nvPr/>
      </p:nvGrpSpPr>
      <p:grpSpPr>
        <a:xfrm>
          <a:off x="0" y="0"/>
          <a:ext cx="0" cy="0"/>
          <a:chOff x="0" y="0"/>
          <a:chExt cx="0" cy="0"/>
        </a:xfrm>
      </p:grpSpPr>
      <p:graphicFrame>
        <p:nvGraphicFramePr>
          <p:cNvPr id="432" name="Shape 432"/>
          <p:cNvGraphicFramePr/>
          <p:nvPr/>
        </p:nvGraphicFramePr>
        <p:xfrm>
          <a:off x="162650" y="49575"/>
          <a:ext cx="3000000" cy="3000000"/>
        </p:xfrm>
        <a:graphic>
          <a:graphicData uri="http://schemas.openxmlformats.org/drawingml/2006/table">
            <a:tbl>
              <a:tblPr>
                <a:noFill/>
                <a:tableStyleId>{7229EBB9-9E97-4703-A991-89F6CFC80892}</a:tableStyleId>
              </a:tblPr>
              <a:tblGrid>
                <a:gridCol w="5135300"/>
                <a:gridCol w="3683400"/>
              </a:tblGrid>
              <a:tr h="709325">
                <a:tc>
                  <a:txBody>
                    <a:bodyPr>
                      <a:noAutofit/>
                    </a:bodyPr>
                    <a:lstStyle/>
                    <a:p>
                      <a:pPr lvl="0" rtl="0">
                        <a:lnSpc>
                          <a:spcPct val="115000"/>
                        </a:lnSpc>
                        <a:spcBef>
                          <a:spcPts val="0"/>
                        </a:spcBef>
                        <a:buNone/>
                      </a:pPr>
                      <a:r>
                        <a:rPr b="1" lang="en">
                          <a:solidFill>
                            <a:schemeClr val="dk1"/>
                          </a:solidFill>
                          <a:latin typeface="Times New Roman"/>
                          <a:ea typeface="Times New Roman"/>
                          <a:cs typeface="Times New Roman"/>
                          <a:sym typeface="Times New Roman"/>
                        </a:rPr>
                        <a:t>Location: </a:t>
                      </a:r>
                      <a:r>
                        <a:rPr lang="en">
                          <a:solidFill>
                            <a:schemeClr val="dk1"/>
                          </a:solidFill>
                          <a:latin typeface="Times New Roman"/>
                          <a:ea typeface="Times New Roman"/>
                          <a:cs typeface="Times New Roman"/>
                          <a:sym typeface="Times New Roman"/>
                        </a:rPr>
                        <a:t>Oculus research, Pittsburgh</a:t>
                      </a:r>
                    </a:p>
                    <a:p>
                      <a:pPr lvl="0" rtl="0">
                        <a:lnSpc>
                          <a:spcPct val="115000"/>
                        </a:lnSpc>
                        <a:spcBef>
                          <a:spcPts val="0"/>
                        </a:spcBef>
                        <a:spcAft>
                          <a:spcPts val="1600"/>
                        </a:spcAft>
                        <a:buNone/>
                      </a:pPr>
                      <a:r>
                        <a:t/>
                      </a:r>
                      <a:endParaRPr b="1">
                        <a:solidFill>
                          <a:schemeClr val="dk1"/>
                        </a:solidFill>
                        <a:latin typeface="Times New Roman"/>
                        <a:ea typeface="Times New Roman"/>
                        <a:cs typeface="Times New Roman"/>
                        <a:sym typeface="Times New Roman"/>
                      </a:endParaRPr>
                    </a:p>
                  </a:txBody>
                  <a:tcPr marT="91425" marB="91425" marR="91425" marL="91425"/>
                </a:tc>
                <a:tc>
                  <a:txBody>
                    <a:bodyPr>
                      <a:noAutofit/>
                    </a:bodyPr>
                    <a:lstStyle/>
                    <a:p>
                      <a:pPr lvl="0" rtl="0">
                        <a:lnSpc>
                          <a:spcPct val="115000"/>
                        </a:lnSpc>
                        <a:spcBef>
                          <a:spcPts val="0"/>
                        </a:spcBef>
                        <a:buNone/>
                      </a:pPr>
                      <a:r>
                        <a:rPr b="1" lang="en">
                          <a:solidFill>
                            <a:schemeClr val="dk1"/>
                          </a:solidFill>
                          <a:latin typeface="Times New Roman"/>
                          <a:ea typeface="Times New Roman"/>
                          <a:cs typeface="Times New Roman"/>
                          <a:sym typeface="Times New Roman"/>
                        </a:rPr>
                        <a:t>Testing Equipment:</a:t>
                      </a:r>
                    </a:p>
                    <a:p>
                      <a:pPr lvl="0" rtl="0">
                        <a:lnSpc>
                          <a:spcPct val="115000"/>
                        </a:lnSpc>
                        <a:spcBef>
                          <a:spcPts val="0"/>
                        </a:spcBef>
                        <a:buNone/>
                      </a:pPr>
                      <a:r>
                        <a:rPr lang="en">
                          <a:solidFill>
                            <a:schemeClr val="dk1"/>
                          </a:solidFill>
                          <a:latin typeface="Times New Roman"/>
                          <a:ea typeface="Times New Roman"/>
                          <a:cs typeface="Times New Roman"/>
                          <a:sym typeface="Times New Roman"/>
                        </a:rPr>
                        <a:t>•  ABB•Camera •Computer</a:t>
                      </a:r>
                    </a:p>
                    <a:p>
                      <a:pPr lvl="0" rtl="0">
                        <a:lnSpc>
                          <a:spcPct val="115000"/>
                        </a:lnSpc>
                        <a:spcBef>
                          <a:spcPts val="0"/>
                        </a:spcBef>
                        <a:buNone/>
                      </a:pPr>
                      <a:r>
                        <a:rPr lang="en">
                          <a:solidFill>
                            <a:schemeClr val="dk1"/>
                          </a:solidFill>
                          <a:latin typeface="Times New Roman"/>
                          <a:ea typeface="Times New Roman"/>
                          <a:cs typeface="Times New Roman"/>
                          <a:sym typeface="Times New Roman"/>
                        </a:rPr>
                        <a:t>•Calibration target</a:t>
                      </a:r>
                      <a:r>
                        <a:rPr lang="en">
                          <a:solidFill>
                            <a:schemeClr val="dk1"/>
                          </a:solidFill>
                          <a:latin typeface="Times New Roman"/>
                          <a:ea typeface="Times New Roman"/>
                          <a:cs typeface="Times New Roman"/>
                          <a:sym typeface="Times New Roman"/>
                        </a:rPr>
                        <a:t>•</a:t>
                      </a:r>
                      <a:r>
                        <a:rPr lang="en">
                          <a:latin typeface="Times New Roman"/>
                          <a:ea typeface="Times New Roman"/>
                          <a:cs typeface="Times New Roman"/>
                          <a:sym typeface="Times New Roman"/>
                        </a:rPr>
                        <a:t>Microphone</a:t>
                      </a:r>
                    </a:p>
                  </a:txBody>
                  <a:tcPr marT="91425" marB="91425" marR="91425" marL="91425"/>
                </a:tc>
              </a:tr>
              <a:tr h="1760975">
                <a:tc>
                  <a:txBody>
                    <a:bodyPr>
                      <a:noAutofit/>
                    </a:bodyPr>
                    <a:lstStyle/>
                    <a:p>
                      <a:pPr lvl="0" rtl="0">
                        <a:lnSpc>
                          <a:spcPct val="115000"/>
                        </a:lnSpc>
                        <a:spcBef>
                          <a:spcPts val="0"/>
                        </a:spcBef>
                        <a:buNone/>
                      </a:pPr>
                      <a:r>
                        <a:rPr b="1" lang="en">
                          <a:solidFill>
                            <a:schemeClr val="dk1"/>
                          </a:solidFill>
                          <a:latin typeface="Times New Roman"/>
                          <a:ea typeface="Times New Roman"/>
                          <a:cs typeface="Times New Roman"/>
                          <a:sym typeface="Times New Roman"/>
                        </a:rPr>
                        <a:t>Test Process:</a:t>
                      </a:r>
                    </a:p>
                    <a:p>
                      <a:pPr indent="-228600" lvl="0" marL="457200" rtl="0">
                        <a:lnSpc>
                          <a:spcPct val="115000"/>
                        </a:lnSpc>
                        <a:spcBef>
                          <a:spcPts val="0"/>
                        </a:spcBef>
                        <a:buClr>
                          <a:schemeClr val="dk1"/>
                        </a:buClr>
                        <a:buFont typeface="Times New Roman"/>
                        <a:buAutoNum type="arabicPeriod"/>
                      </a:pPr>
                      <a:r>
                        <a:rPr b="1" lang="en">
                          <a:solidFill>
                            <a:schemeClr val="dk1"/>
                          </a:solidFill>
                          <a:latin typeface="Times New Roman"/>
                          <a:ea typeface="Times New Roman"/>
                          <a:cs typeface="Times New Roman"/>
                          <a:sym typeface="Times New Roman"/>
                        </a:rPr>
                        <a:t>Collect the lightfield density using spherical camera</a:t>
                      </a:r>
                    </a:p>
                    <a:p>
                      <a:pPr indent="-228600" lvl="0" marL="457200" rtl="0">
                        <a:lnSpc>
                          <a:spcPct val="115000"/>
                        </a:lnSpc>
                        <a:spcBef>
                          <a:spcPts val="0"/>
                        </a:spcBef>
                        <a:buClr>
                          <a:schemeClr val="dk1"/>
                        </a:buClr>
                        <a:buFont typeface="Times New Roman"/>
                        <a:buAutoNum type="arabicPeriod"/>
                      </a:pPr>
                      <a:r>
                        <a:rPr b="1" lang="en">
                          <a:solidFill>
                            <a:schemeClr val="dk1"/>
                          </a:solidFill>
                          <a:latin typeface="Times New Roman"/>
                          <a:ea typeface="Times New Roman"/>
                          <a:cs typeface="Times New Roman"/>
                          <a:sym typeface="Times New Roman"/>
                        </a:rPr>
                        <a:t>Collect images from the camera and perform the photometric, and geometric calibrations based on the data from lightfield calibration</a:t>
                      </a:r>
                    </a:p>
                    <a:p>
                      <a:pPr indent="-228600" lvl="0" marL="457200" rtl="0">
                        <a:lnSpc>
                          <a:spcPct val="115000"/>
                        </a:lnSpc>
                        <a:spcBef>
                          <a:spcPts val="0"/>
                        </a:spcBef>
                        <a:buClr>
                          <a:schemeClr val="dk1"/>
                        </a:buClr>
                        <a:buFont typeface="Times New Roman"/>
                        <a:buAutoNum type="arabicPeriod"/>
                      </a:pPr>
                      <a:r>
                        <a:rPr b="1" lang="en">
                          <a:solidFill>
                            <a:schemeClr val="dk1"/>
                          </a:solidFill>
                          <a:latin typeface="Times New Roman"/>
                          <a:ea typeface="Times New Roman"/>
                          <a:cs typeface="Times New Roman"/>
                          <a:sym typeface="Times New Roman"/>
                        </a:rPr>
                        <a:t>Successfully Control the ABB Robotic arm.</a:t>
                      </a:r>
                    </a:p>
                    <a:p>
                      <a:pPr indent="-228600" lvl="0" marL="457200" rtl="0">
                        <a:lnSpc>
                          <a:spcPct val="115000"/>
                        </a:lnSpc>
                        <a:spcBef>
                          <a:spcPts val="0"/>
                        </a:spcBef>
                        <a:buClr>
                          <a:schemeClr val="dk1"/>
                        </a:buClr>
                        <a:buFont typeface="Times New Roman"/>
                        <a:buAutoNum type="arabicPeriod"/>
                      </a:pPr>
                      <a:r>
                        <a:rPr b="1" lang="en">
                          <a:solidFill>
                            <a:schemeClr val="dk1"/>
                          </a:solidFill>
                          <a:latin typeface="Times New Roman"/>
                          <a:ea typeface="Times New Roman"/>
                          <a:cs typeface="Times New Roman"/>
                          <a:sym typeface="Times New Roman"/>
                        </a:rPr>
                        <a:t>Perform Acoustic Calibration of the sensors</a:t>
                      </a:r>
                    </a:p>
                    <a:p>
                      <a:pPr indent="-228600" lvl="0" marL="457200" rtl="0">
                        <a:lnSpc>
                          <a:spcPct val="115000"/>
                        </a:lnSpc>
                        <a:spcBef>
                          <a:spcPts val="0"/>
                        </a:spcBef>
                        <a:buClr>
                          <a:schemeClr val="dk1"/>
                        </a:buClr>
                        <a:buFont typeface="Times New Roman"/>
                        <a:buAutoNum type="arabicPeriod"/>
                      </a:pPr>
                      <a:r>
                        <a:rPr b="1" lang="en">
                          <a:solidFill>
                            <a:schemeClr val="dk1"/>
                          </a:solidFill>
                          <a:latin typeface="Times New Roman"/>
                          <a:ea typeface="Times New Roman"/>
                          <a:cs typeface="Times New Roman"/>
                          <a:sym typeface="Times New Roman"/>
                        </a:rPr>
                        <a:t>Perform all given tasks </a:t>
                      </a:r>
                      <a:r>
                        <a:rPr b="1" lang="en">
                          <a:solidFill>
                            <a:schemeClr val="dk1"/>
                          </a:solidFill>
                          <a:latin typeface="Times New Roman"/>
                          <a:ea typeface="Times New Roman"/>
                          <a:cs typeface="Times New Roman"/>
                          <a:sym typeface="Times New Roman"/>
                        </a:rPr>
                        <a:t>simultaneously with successful system integration.</a:t>
                      </a:r>
                    </a:p>
                  </a:txBody>
                  <a:tcPr marT="91425" marB="91425" marR="91425" marL="91425"/>
                </a:tc>
                <a:tc>
                  <a:txBody>
                    <a:bodyPr>
                      <a:noAutofit/>
                    </a:bodyPr>
                    <a:lstStyle/>
                    <a:p>
                      <a:pPr indent="0" lvl="0" marL="0" marR="0" rtl="0" algn="l">
                        <a:lnSpc>
                          <a:spcPct val="115000"/>
                        </a:lnSpc>
                        <a:spcBef>
                          <a:spcPts val="0"/>
                        </a:spcBef>
                        <a:spcAft>
                          <a:spcPts val="0"/>
                        </a:spcAft>
                        <a:buNone/>
                      </a:pPr>
                      <a:r>
                        <a:rPr b="1" lang="en">
                          <a:solidFill>
                            <a:schemeClr val="dk1"/>
                          </a:solidFill>
                          <a:latin typeface="Times New Roman"/>
                          <a:ea typeface="Times New Roman"/>
                          <a:cs typeface="Times New Roman"/>
                          <a:sym typeface="Times New Roman"/>
                        </a:rPr>
                        <a:t>Output:</a:t>
                      </a:r>
                    </a:p>
                    <a:p>
                      <a:pPr indent="-228600" lvl="0" marL="457200" marR="0" rtl="0" algn="l">
                        <a:lnSpc>
                          <a:spcPct val="115000"/>
                        </a:lnSpc>
                        <a:spcBef>
                          <a:spcPts val="0"/>
                        </a:spcBef>
                        <a:spcAft>
                          <a:spcPts val="0"/>
                        </a:spcAft>
                        <a:buClr>
                          <a:schemeClr val="dk1"/>
                        </a:buClr>
                        <a:buFont typeface="Times New Roman"/>
                        <a:buAutoNum type="arabicPeriod"/>
                      </a:pPr>
                      <a:r>
                        <a:rPr b="1" lang="en">
                          <a:solidFill>
                            <a:schemeClr val="dk1"/>
                          </a:solidFill>
                          <a:latin typeface="Times New Roman"/>
                          <a:ea typeface="Times New Roman"/>
                          <a:cs typeface="Times New Roman"/>
                          <a:sym typeface="Times New Roman"/>
                        </a:rPr>
                        <a:t>Lightfield estimation</a:t>
                      </a:r>
                    </a:p>
                    <a:p>
                      <a:pPr indent="-228600" lvl="0" marL="457200" rtl="0">
                        <a:lnSpc>
                          <a:spcPct val="115000"/>
                        </a:lnSpc>
                        <a:spcBef>
                          <a:spcPts val="0"/>
                        </a:spcBef>
                        <a:spcAft>
                          <a:spcPts val="1600"/>
                        </a:spcAft>
                        <a:buClr>
                          <a:schemeClr val="dk1"/>
                        </a:buClr>
                        <a:buFont typeface="Times New Roman"/>
                        <a:buAutoNum type="arabicPeriod"/>
                      </a:pPr>
                      <a:r>
                        <a:rPr b="1" lang="en">
                          <a:solidFill>
                            <a:schemeClr val="dk1"/>
                          </a:solidFill>
                          <a:latin typeface="Times New Roman"/>
                          <a:ea typeface="Times New Roman"/>
                          <a:cs typeface="Times New Roman"/>
                          <a:sym typeface="Times New Roman"/>
                        </a:rPr>
                        <a:t>Plot the inverse camera response function</a:t>
                      </a:r>
                    </a:p>
                    <a:p>
                      <a:pPr indent="-228600" lvl="0" marL="457200" rtl="0">
                        <a:lnSpc>
                          <a:spcPct val="115000"/>
                        </a:lnSpc>
                        <a:spcBef>
                          <a:spcPts val="0"/>
                        </a:spcBef>
                        <a:spcAft>
                          <a:spcPts val="1600"/>
                        </a:spcAft>
                        <a:buClr>
                          <a:schemeClr val="dk1"/>
                        </a:buClr>
                        <a:buFont typeface="Times New Roman"/>
                        <a:buAutoNum type="arabicPeriod"/>
                      </a:pPr>
                      <a:r>
                        <a:rPr b="1" lang="en">
                          <a:solidFill>
                            <a:schemeClr val="dk1"/>
                          </a:solidFill>
                          <a:latin typeface="Times New Roman"/>
                          <a:ea typeface="Times New Roman"/>
                          <a:cs typeface="Times New Roman"/>
                          <a:sym typeface="Times New Roman"/>
                        </a:rPr>
                        <a:t>Image after calibration</a:t>
                      </a:r>
                    </a:p>
                    <a:p>
                      <a:pPr indent="-228600" lvl="0" marL="457200" rtl="0">
                        <a:lnSpc>
                          <a:spcPct val="115000"/>
                        </a:lnSpc>
                        <a:spcBef>
                          <a:spcPts val="0"/>
                        </a:spcBef>
                        <a:spcAft>
                          <a:spcPts val="1600"/>
                        </a:spcAft>
                        <a:buClr>
                          <a:schemeClr val="dk1"/>
                        </a:buClr>
                        <a:buFont typeface="Times New Roman"/>
                        <a:buAutoNum type="arabicPeriod"/>
                      </a:pPr>
                      <a:r>
                        <a:rPr b="1" lang="en">
                          <a:solidFill>
                            <a:schemeClr val="dk1"/>
                          </a:solidFill>
                          <a:latin typeface="Times New Roman"/>
                          <a:ea typeface="Times New Roman"/>
                          <a:cs typeface="Times New Roman"/>
                          <a:sym typeface="Times New Roman"/>
                        </a:rPr>
                        <a:t>ABB arm motion planning</a:t>
                      </a:r>
                    </a:p>
                  </a:txBody>
                  <a:tcPr marT="91425" marB="91425" marR="91425" marL="91425"/>
                </a:tc>
              </a:tr>
              <a:tr h="1533400">
                <a:tc>
                  <a:txBody>
                    <a:bodyPr>
                      <a:noAutofit/>
                    </a:bodyPr>
                    <a:lstStyle/>
                    <a:p>
                      <a:pPr lvl="0" rtl="0">
                        <a:lnSpc>
                          <a:spcPct val="115000"/>
                        </a:lnSpc>
                        <a:spcBef>
                          <a:spcPts val="0"/>
                        </a:spcBef>
                        <a:buNone/>
                      </a:pPr>
                      <a:r>
                        <a:rPr b="1" lang="en">
                          <a:solidFill>
                            <a:schemeClr val="dk1"/>
                          </a:solidFill>
                          <a:latin typeface="Times New Roman"/>
                          <a:ea typeface="Times New Roman"/>
                          <a:cs typeface="Times New Roman"/>
                          <a:sym typeface="Times New Roman"/>
                        </a:rPr>
                        <a:t>Mandatory goal:</a:t>
                      </a:r>
                      <a:r>
                        <a:rPr lang="en">
                          <a:solidFill>
                            <a:schemeClr val="dk1"/>
                          </a:solidFill>
                          <a:latin typeface="Times New Roman"/>
                          <a:ea typeface="Times New Roman"/>
                          <a:cs typeface="Times New Roman"/>
                          <a:sym typeface="Times New Roman"/>
                        </a:rPr>
                        <a:t> </a:t>
                      </a:r>
                    </a:p>
                    <a:p>
                      <a:pPr lvl="0" rtl="0">
                        <a:lnSpc>
                          <a:spcPct val="115000"/>
                        </a:lnSpc>
                        <a:spcBef>
                          <a:spcPts val="0"/>
                        </a:spcBef>
                        <a:buNone/>
                      </a:pPr>
                      <a:r>
                        <a:rPr lang="en">
                          <a:solidFill>
                            <a:schemeClr val="dk1"/>
                          </a:solidFill>
                          <a:latin typeface="Times New Roman"/>
                          <a:ea typeface="Times New Roman"/>
                          <a:cs typeface="Times New Roman"/>
                          <a:sym typeface="Times New Roman"/>
                        </a:rPr>
                        <a:t>M.F.1: </a:t>
                      </a:r>
                      <a:r>
                        <a:rPr lang="en">
                          <a:solidFill>
                            <a:schemeClr val="dk1"/>
                          </a:solidFill>
                          <a:latin typeface="Times New Roman"/>
                          <a:ea typeface="Times New Roman"/>
                          <a:cs typeface="Times New Roman"/>
                          <a:sym typeface="Times New Roman"/>
                        </a:rPr>
                        <a:t>Fabricate calibration target with the multi-frequency speaker</a:t>
                      </a:r>
                    </a:p>
                    <a:p>
                      <a:pPr lvl="0" rtl="0">
                        <a:lnSpc>
                          <a:spcPct val="115000"/>
                        </a:lnSpc>
                        <a:spcBef>
                          <a:spcPts val="0"/>
                        </a:spcBef>
                        <a:buNone/>
                      </a:pPr>
                      <a:r>
                        <a:rPr lang="en">
                          <a:solidFill>
                            <a:schemeClr val="dk1"/>
                          </a:solidFill>
                          <a:latin typeface="Times New Roman"/>
                          <a:ea typeface="Times New Roman"/>
                          <a:cs typeface="Times New Roman"/>
                          <a:sym typeface="Times New Roman"/>
                        </a:rPr>
                        <a:t>M.F.3: Control and manipulate the ABB Robotic Arm</a:t>
                      </a:r>
                    </a:p>
                    <a:p>
                      <a:pPr lvl="0" rtl="0">
                        <a:lnSpc>
                          <a:spcPct val="115000"/>
                        </a:lnSpc>
                        <a:spcBef>
                          <a:spcPts val="0"/>
                        </a:spcBef>
                        <a:buNone/>
                      </a:pPr>
                      <a:r>
                        <a:rPr lang="en">
                          <a:solidFill>
                            <a:schemeClr val="dk1"/>
                          </a:solidFill>
                          <a:latin typeface="Times New Roman"/>
                          <a:ea typeface="Times New Roman"/>
                          <a:cs typeface="Times New Roman"/>
                          <a:sym typeface="Times New Roman"/>
                        </a:rPr>
                        <a:t>M.F.5: Complete Motion Planning for the ABB Robotic Arm</a:t>
                      </a:r>
                    </a:p>
                    <a:p>
                      <a:pPr lvl="0" rtl="0">
                        <a:lnSpc>
                          <a:spcPct val="115000"/>
                        </a:lnSpc>
                        <a:spcBef>
                          <a:spcPts val="0"/>
                        </a:spcBef>
                        <a:buNone/>
                      </a:pPr>
                      <a:r>
                        <a:rPr lang="en">
                          <a:solidFill>
                            <a:schemeClr val="dk1"/>
                          </a:solidFill>
                          <a:latin typeface="Times New Roman"/>
                          <a:ea typeface="Times New Roman"/>
                          <a:cs typeface="Times New Roman"/>
                          <a:sym typeface="Times New Roman"/>
                        </a:rPr>
                        <a:t>M.F.10: Validate results </a:t>
                      </a:r>
                    </a:p>
                    <a:p>
                      <a:pPr lvl="0" rtl="0">
                        <a:lnSpc>
                          <a:spcPct val="115000"/>
                        </a:lnSpc>
                        <a:spcBef>
                          <a:spcPts val="0"/>
                        </a:spcBef>
                        <a:buNone/>
                      </a:pPr>
                      <a:r>
                        <a:rPr lang="en">
                          <a:solidFill>
                            <a:schemeClr val="dk1"/>
                          </a:solidFill>
                          <a:latin typeface="Times New Roman"/>
                          <a:ea typeface="Times New Roman"/>
                          <a:cs typeface="Times New Roman"/>
                          <a:sym typeface="Times New Roman"/>
                        </a:rPr>
                        <a:t>M.P.4: Complete the entire calibration process in at most 24 hours</a:t>
                      </a:r>
                    </a:p>
                  </a:txBody>
                  <a:tcPr marT="91425" marB="91425" marR="91425" marL="91425"/>
                </a:tc>
                <a:tc>
                  <a:txBody>
                    <a:bodyPr>
                      <a:noAutofit/>
                    </a:bodyPr>
                    <a:lstStyle/>
                    <a:p>
                      <a:pPr lvl="0" rtl="0">
                        <a:lnSpc>
                          <a:spcPct val="115000"/>
                        </a:lnSpc>
                        <a:spcBef>
                          <a:spcPts val="0"/>
                        </a:spcBef>
                        <a:buNone/>
                      </a:pPr>
                      <a:r>
                        <a:rPr b="1" lang="en">
                          <a:solidFill>
                            <a:schemeClr val="dk1"/>
                          </a:solidFill>
                          <a:latin typeface="Times New Roman"/>
                          <a:ea typeface="Times New Roman"/>
                          <a:cs typeface="Times New Roman"/>
                          <a:sym typeface="Times New Roman"/>
                        </a:rPr>
                        <a:t>Desired goal:</a:t>
                      </a:r>
                    </a:p>
                    <a:p>
                      <a:pPr indent="0" lvl="0" marL="0" rtl="0">
                        <a:spcBef>
                          <a:spcPts val="0"/>
                        </a:spcBef>
                        <a:buNone/>
                      </a:pPr>
                      <a:r>
                        <a:t/>
                      </a:r>
                      <a:endParaRPr>
                        <a:solidFill>
                          <a:schemeClr val="dk1"/>
                        </a:solidFill>
                        <a:latin typeface="Times New Roman"/>
                        <a:ea typeface="Times New Roman"/>
                        <a:cs typeface="Times New Roman"/>
                        <a:sym typeface="Times New Roman"/>
                      </a:endParaRPr>
                    </a:p>
                    <a:p>
                      <a:pPr lvl="0" marL="381000" rtl="0">
                        <a:spcBef>
                          <a:spcPts val="0"/>
                        </a:spcBef>
                        <a:buClr>
                          <a:schemeClr val="dk1"/>
                        </a:buClr>
                        <a:buSzPct val="78571"/>
                        <a:buFont typeface="Arial"/>
                        <a:buNone/>
                      </a:pPr>
                      <a:r>
                        <a:rPr lang="en">
                          <a:solidFill>
                            <a:schemeClr val="dk1"/>
                          </a:solidFill>
                          <a:latin typeface="Times New Roman"/>
                          <a:ea typeface="Times New Roman"/>
                          <a:cs typeface="Times New Roman"/>
                          <a:sym typeface="Times New Roman"/>
                        </a:rPr>
                        <a:t>D.P.3 </a:t>
                      </a:r>
                      <a:r>
                        <a:rPr lang="en">
                          <a:latin typeface="Times New Roman"/>
                          <a:ea typeface="Times New Roman"/>
                          <a:cs typeface="Times New Roman"/>
                          <a:sym typeface="Times New Roman"/>
                        </a:rPr>
                        <a:t>geometry Calibrate the cameras on the dome to 500 micrometers and 10</a:t>
                      </a:r>
                      <a:r>
                        <a:rPr lang="en">
                          <a:solidFill>
                            <a:srgbClr val="FF0000"/>
                          </a:solidFill>
                          <a:latin typeface="Times New Roman"/>
                          <a:ea typeface="Times New Roman"/>
                          <a:cs typeface="Times New Roman"/>
                          <a:sym typeface="Times New Roman"/>
                        </a:rPr>
                        <a:t> </a:t>
                      </a:r>
                      <a:r>
                        <a:rPr lang="en">
                          <a:latin typeface="Times New Roman"/>
                          <a:ea typeface="Times New Roman"/>
                          <a:cs typeface="Times New Roman"/>
                          <a:sym typeface="Times New Roman"/>
                        </a:rPr>
                        <a:t>arc seconds</a:t>
                      </a:r>
                    </a:p>
                  </a:txBody>
                  <a:tcPr marT="91425" marB="91425" marR="91425" marL="91425"/>
                </a:tc>
              </a:tr>
            </a:tbl>
          </a:graphicData>
        </a:graphic>
      </p:graphicFrame>
      <p:pic>
        <p:nvPicPr>
          <p:cNvPr descr="SADADQW.PNG" id="433" name="Shape 433"/>
          <p:cNvPicPr preferRelativeResize="0"/>
          <p:nvPr/>
        </p:nvPicPr>
        <p:blipFill>
          <a:blip r:embed="rId4">
            <a:alphaModFix amt="15000"/>
          </a:blip>
          <a:stretch>
            <a:fillRect/>
          </a:stretch>
        </p:blipFill>
        <p:spPr>
          <a:xfrm>
            <a:off x="1885863" y="1094624"/>
            <a:ext cx="5584973" cy="4048875"/>
          </a:xfrm>
          <a:prstGeom prst="rect">
            <a:avLst/>
          </a:prstGeom>
          <a:noFill/>
          <a:ln>
            <a:noFill/>
          </a:ln>
        </p:spPr>
      </p:pic>
      <p:pic>
        <p:nvPicPr>
          <p:cNvPr id="434" name="Shape 434"/>
          <p:cNvPicPr preferRelativeResize="0"/>
          <p:nvPr/>
        </p:nvPicPr>
        <p:blipFill>
          <a:blip r:embed="rId5">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8" name="Shape 438"/>
        <p:cNvGrpSpPr/>
        <p:nvPr/>
      </p:nvGrpSpPr>
      <p:grpSpPr>
        <a:xfrm>
          <a:off x="0" y="0"/>
          <a:ext cx="0" cy="0"/>
          <a:chOff x="0" y="0"/>
          <a:chExt cx="0" cy="0"/>
        </a:xfrm>
      </p:grpSpPr>
      <p:pic>
        <p:nvPicPr>
          <p:cNvPr id="439" name="Shape 439"/>
          <p:cNvPicPr preferRelativeResize="0"/>
          <p:nvPr/>
        </p:nvPicPr>
        <p:blipFill>
          <a:blip r:embed="rId3">
            <a:alphaModFix/>
          </a:blip>
          <a:stretch>
            <a:fillRect/>
          </a:stretch>
        </p:blipFill>
        <p:spPr>
          <a:xfrm>
            <a:off x="192100" y="1191650"/>
            <a:ext cx="8080576" cy="3266349"/>
          </a:xfrm>
          <a:prstGeom prst="rect">
            <a:avLst/>
          </a:prstGeom>
          <a:noFill/>
          <a:ln>
            <a:noFill/>
          </a:ln>
        </p:spPr>
      </p:pic>
      <p:sp>
        <p:nvSpPr>
          <p:cNvPr id="440" name="Shape 440"/>
          <p:cNvSpPr txBox="1"/>
          <p:nvPr>
            <p:ph idx="4294967295" type="ctrTitle"/>
          </p:nvPr>
        </p:nvSpPr>
        <p:spPr>
          <a:xfrm>
            <a:off x="222250" y="104375"/>
            <a:ext cx="8520600" cy="829200"/>
          </a:xfrm>
          <a:prstGeom prst="rect">
            <a:avLst/>
          </a:prstGeom>
        </p:spPr>
        <p:txBody>
          <a:bodyPr anchorCtr="0" anchor="t" bIns="91425" lIns="91425" rIns="91425" tIns="91425">
            <a:noAutofit/>
          </a:bodyPr>
          <a:lstStyle/>
          <a:p>
            <a:pPr lvl="0" rtl="0">
              <a:lnSpc>
                <a:spcPct val="115000"/>
              </a:lnSpc>
              <a:spcBef>
                <a:spcPts val="0"/>
              </a:spcBef>
              <a:buNone/>
            </a:pPr>
            <a:r>
              <a:rPr b="1" lang="en" sz="3600">
                <a:solidFill>
                  <a:srgbClr val="FF0000"/>
                </a:solidFill>
              </a:rPr>
              <a:t>B</a:t>
            </a:r>
            <a:r>
              <a:rPr b="1" lang="en" sz="3600">
                <a:solidFill>
                  <a:srgbClr val="000000"/>
                </a:solidFill>
              </a:rPr>
              <a:t>udget</a:t>
            </a:r>
            <a:r>
              <a:rPr b="1" lang="en" sz="3200"/>
              <a:t> </a:t>
            </a:r>
            <a:r>
              <a:rPr b="1" lang="en" sz="3600">
                <a:solidFill>
                  <a:srgbClr val="FF0000"/>
                </a:solidFill>
              </a:rPr>
              <a:t>L</a:t>
            </a:r>
            <a:r>
              <a:rPr b="1" lang="en" sz="3600">
                <a:solidFill>
                  <a:srgbClr val="000000"/>
                </a:solidFill>
              </a:rPr>
              <a:t>ist</a:t>
            </a:r>
          </a:p>
        </p:txBody>
      </p:sp>
      <p:pic>
        <p:nvPicPr>
          <p:cNvPr descr="SADADQW.PNG" id="441" name="Shape 441"/>
          <p:cNvPicPr preferRelativeResize="0"/>
          <p:nvPr/>
        </p:nvPicPr>
        <p:blipFill>
          <a:blip r:embed="rId4">
            <a:alphaModFix amt="15000"/>
          </a:blip>
          <a:stretch>
            <a:fillRect/>
          </a:stretch>
        </p:blipFill>
        <p:spPr>
          <a:xfrm>
            <a:off x="1779513" y="1094624"/>
            <a:ext cx="5584973" cy="4048875"/>
          </a:xfrm>
          <a:prstGeom prst="rect">
            <a:avLst/>
          </a:prstGeom>
          <a:noFill/>
          <a:ln>
            <a:noFill/>
          </a:ln>
        </p:spPr>
      </p:pic>
      <p:sp>
        <p:nvSpPr>
          <p:cNvPr id="442" name="Shape 442"/>
          <p:cNvSpPr txBox="1"/>
          <p:nvPr/>
        </p:nvSpPr>
        <p:spPr>
          <a:xfrm>
            <a:off x="222250" y="1772225"/>
            <a:ext cx="8050500" cy="888300"/>
          </a:xfrm>
          <a:prstGeom prst="rect">
            <a:avLst/>
          </a:prstGeom>
          <a:noFill/>
          <a:ln cap="flat" cmpd="sng" w="38100">
            <a:solidFill>
              <a:srgbClr val="FF0000"/>
            </a:solidFill>
            <a:prstDash val="solid"/>
            <a:round/>
            <a:headEnd len="med" w="med" type="none"/>
            <a:tailEnd len="med" w="med" type="none"/>
          </a:ln>
        </p:spPr>
        <p:txBody>
          <a:bodyPr anchorCtr="0" anchor="t" bIns="91425" lIns="91425" rIns="91425" tIns="91425">
            <a:noAutofit/>
          </a:bodyPr>
          <a:lstStyle/>
          <a:p>
            <a:pPr lvl="0">
              <a:spcBef>
                <a:spcPts val="0"/>
              </a:spcBef>
              <a:buNone/>
            </a:pPr>
            <a:r>
              <a:t/>
            </a:r>
            <a:endParaRPr/>
          </a:p>
        </p:txBody>
      </p:sp>
      <p:sp>
        <p:nvSpPr>
          <p:cNvPr id="443" name="Shape 443"/>
          <p:cNvSpPr txBox="1"/>
          <p:nvPr/>
        </p:nvSpPr>
        <p:spPr>
          <a:xfrm>
            <a:off x="342050" y="785450"/>
            <a:ext cx="4231200" cy="380100"/>
          </a:xfrm>
          <a:prstGeom prst="rect">
            <a:avLst/>
          </a:prstGeom>
          <a:noFill/>
          <a:ln>
            <a:noFill/>
          </a:ln>
        </p:spPr>
        <p:txBody>
          <a:bodyPr anchorCtr="0" anchor="t" bIns="91425" lIns="91425" rIns="91425" tIns="91425">
            <a:noAutofit/>
          </a:bodyPr>
          <a:lstStyle/>
          <a:p>
            <a:pPr lvl="0">
              <a:spcBef>
                <a:spcPts val="0"/>
              </a:spcBef>
              <a:buNone/>
            </a:pPr>
            <a:r>
              <a:rPr lang="en"/>
              <a:t>MRSD Total Budget: (USD)5000</a:t>
            </a:r>
          </a:p>
        </p:txBody>
      </p:sp>
      <p:pic>
        <p:nvPicPr>
          <p:cNvPr id="444" name="Shape 444"/>
          <p:cNvPicPr preferRelativeResize="0"/>
          <p:nvPr/>
        </p:nvPicPr>
        <p:blipFill>
          <a:blip r:embed="rId5">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8" name="Shape 448"/>
        <p:cNvGrpSpPr/>
        <p:nvPr/>
      </p:nvGrpSpPr>
      <p:grpSpPr>
        <a:xfrm>
          <a:off x="0" y="0"/>
          <a:ext cx="0" cy="0"/>
          <a:chOff x="0" y="0"/>
          <a:chExt cx="0" cy="0"/>
        </a:xfrm>
      </p:grpSpPr>
      <p:pic>
        <p:nvPicPr>
          <p:cNvPr descr="SADADQW.PNG" id="449" name="Shape 449"/>
          <p:cNvPicPr preferRelativeResize="0"/>
          <p:nvPr/>
        </p:nvPicPr>
        <p:blipFill>
          <a:blip r:embed="rId3">
            <a:alphaModFix amt="15000"/>
          </a:blip>
          <a:stretch>
            <a:fillRect/>
          </a:stretch>
        </p:blipFill>
        <p:spPr>
          <a:xfrm>
            <a:off x="1779513" y="1094624"/>
            <a:ext cx="5584973" cy="4048875"/>
          </a:xfrm>
          <a:prstGeom prst="rect">
            <a:avLst/>
          </a:prstGeom>
          <a:noFill/>
          <a:ln>
            <a:noFill/>
          </a:ln>
        </p:spPr>
      </p:pic>
      <p:sp>
        <p:nvSpPr>
          <p:cNvPr id="450" name="Shape 450"/>
          <p:cNvSpPr txBox="1"/>
          <p:nvPr>
            <p:ph type="ctrTitle"/>
          </p:nvPr>
        </p:nvSpPr>
        <p:spPr>
          <a:xfrm>
            <a:off x="1423175" y="1520375"/>
            <a:ext cx="5861100" cy="2298900"/>
          </a:xfrm>
          <a:prstGeom prst="rect">
            <a:avLst/>
          </a:prstGeom>
        </p:spPr>
        <p:txBody>
          <a:bodyPr anchorCtr="0" anchor="b" bIns="91425" lIns="91425" rIns="91425" tIns="91425">
            <a:noAutofit/>
          </a:bodyPr>
          <a:lstStyle/>
          <a:p>
            <a:pPr lvl="0" rtl="0">
              <a:lnSpc>
                <a:spcPct val="115000"/>
              </a:lnSpc>
              <a:spcBef>
                <a:spcPts val="0"/>
              </a:spcBef>
              <a:buNone/>
            </a:pPr>
            <a:r>
              <a:rPr b="1" lang="en" sz="4800">
                <a:solidFill>
                  <a:srgbClr val="FF0000"/>
                </a:solidFill>
              </a:rPr>
              <a:t>R</a:t>
            </a:r>
            <a:r>
              <a:rPr b="1" lang="en" sz="4800">
                <a:solidFill>
                  <a:srgbClr val="000000"/>
                </a:solidFill>
              </a:rPr>
              <a:t>isk </a:t>
            </a:r>
          </a:p>
          <a:p>
            <a:pPr lvl="0" rtl="0">
              <a:lnSpc>
                <a:spcPct val="115000"/>
              </a:lnSpc>
              <a:spcBef>
                <a:spcPts val="0"/>
              </a:spcBef>
              <a:buNone/>
            </a:pPr>
            <a:r>
              <a:rPr b="1" lang="en" sz="4800">
                <a:solidFill>
                  <a:srgbClr val="FF0000"/>
                </a:solidFill>
              </a:rPr>
              <a:t>M</a:t>
            </a:r>
            <a:r>
              <a:rPr b="1" lang="en" sz="4800"/>
              <a:t>anagement</a:t>
            </a:r>
          </a:p>
        </p:txBody>
      </p:sp>
      <p:pic>
        <p:nvPicPr>
          <p:cNvPr id="451" name="Shape 451"/>
          <p:cNvPicPr preferRelativeResize="0"/>
          <p:nvPr/>
        </p:nvPicPr>
        <p:blipFill>
          <a:blip r:embed="rId4">
            <a:alphaModFix amt="15000"/>
          </a:blip>
          <a:stretch>
            <a:fillRect/>
          </a:stretch>
        </p:blipFill>
        <p:spPr>
          <a:xfrm>
            <a:off x="222250" y="4368246"/>
            <a:ext cx="1956375" cy="700700"/>
          </a:xfrm>
          <a:prstGeom prst="rect">
            <a:avLst/>
          </a:prstGeom>
          <a:noFill/>
          <a:ln>
            <a:noFill/>
          </a:ln>
        </p:spPr>
      </p:pic>
      <p:pic>
        <p:nvPicPr>
          <p:cNvPr descr="SADADQW.PNG" id="452" name="Shape 452"/>
          <p:cNvPicPr preferRelativeResize="0"/>
          <p:nvPr/>
        </p:nvPicPr>
        <p:blipFill>
          <a:blip r:embed="rId3">
            <a:alphaModFix amt="15000"/>
          </a:blip>
          <a:stretch>
            <a:fillRect/>
          </a:stretch>
        </p:blipFill>
        <p:spPr>
          <a:xfrm>
            <a:off x="1779513" y="1094624"/>
            <a:ext cx="5584973" cy="4048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pic>
        <p:nvPicPr>
          <p:cNvPr descr="SADADQW.PNG" id="153" name="Shape 153"/>
          <p:cNvPicPr preferRelativeResize="0"/>
          <p:nvPr/>
        </p:nvPicPr>
        <p:blipFill>
          <a:blip r:embed="rId3">
            <a:alphaModFix amt="15000"/>
          </a:blip>
          <a:stretch>
            <a:fillRect/>
          </a:stretch>
        </p:blipFill>
        <p:spPr>
          <a:xfrm>
            <a:off x="1779513" y="1094624"/>
            <a:ext cx="5584973" cy="4048875"/>
          </a:xfrm>
          <a:prstGeom prst="rect">
            <a:avLst/>
          </a:prstGeom>
          <a:noFill/>
          <a:ln>
            <a:noFill/>
          </a:ln>
        </p:spPr>
      </p:pic>
      <p:sp>
        <p:nvSpPr>
          <p:cNvPr id="154" name="Shape 154"/>
          <p:cNvSpPr txBox="1"/>
          <p:nvPr>
            <p:ph type="ctrTitle"/>
          </p:nvPr>
        </p:nvSpPr>
        <p:spPr>
          <a:xfrm>
            <a:off x="1381975" y="713075"/>
            <a:ext cx="5861100" cy="2298900"/>
          </a:xfrm>
          <a:prstGeom prst="rect">
            <a:avLst/>
          </a:prstGeom>
        </p:spPr>
        <p:txBody>
          <a:bodyPr anchorCtr="0" anchor="b" bIns="91425" lIns="91425" rIns="91425" tIns="91425">
            <a:noAutofit/>
          </a:bodyPr>
          <a:lstStyle/>
          <a:p>
            <a:pPr lvl="0" rtl="0">
              <a:lnSpc>
                <a:spcPct val="115000"/>
              </a:lnSpc>
              <a:spcBef>
                <a:spcPts val="0"/>
              </a:spcBef>
              <a:buNone/>
            </a:pPr>
            <a:r>
              <a:rPr b="1" lang="en" sz="4800">
                <a:solidFill>
                  <a:srgbClr val="FF0000"/>
                </a:solidFill>
              </a:rPr>
              <a:t>U</a:t>
            </a:r>
            <a:r>
              <a:rPr b="1" lang="en" sz="4800"/>
              <a:t>se </a:t>
            </a:r>
            <a:r>
              <a:rPr b="1" lang="en" sz="4800">
                <a:solidFill>
                  <a:srgbClr val="FF0000"/>
                </a:solidFill>
              </a:rPr>
              <a:t>C</a:t>
            </a:r>
            <a:r>
              <a:rPr b="1" lang="en" sz="4800"/>
              <a:t>ase</a:t>
            </a:r>
          </a:p>
        </p:txBody>
      </p:sp>
      <p:pic>
        <p:nvPicPr>
          <p:cNvPr id="155" name="Shape 155"/>
          <p:cNvPicPr preferRelativeResize="0"/>
          <p:nvPr/>
        </p:nvPicPr>
        <p:blipFill>
          <a:blip r:embed="rId4">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6" name="Shape 456"/>
        <p:cNvGrpSpPr/>
        <p:nvPr/>
      </p:nvGrpSpPr>
      <p:grpSpPr>
        <a:xfrm>
          <a:off x="0" y="0"/>
          <a:ext cx="0" cy="0"/>
          <a:chOff x="0" y="0"/>
          <a:chExt cx="0" cy="0"/>
        </a:xfrm>
      </p:grpSpPr>
      <p:graphicFrame>
        <p:nvGraphicFramePr>
          <p:cNvPr id="457" name="Shape 457"/>
          <p:cNvGraphicFramePr/>
          <p:nvPr/>
        </p:nvGraphicFramePr>
        <p:xfrm>
          <a:off x="83652" y="414396"/>
          <a:ext cx="3000000" cy="3000000"/>
        </p:xfrm>
        <a:graphic>
          <a:graphicData uri="http://schemas.openxmlformats.org/drawingml/2006/table">
            <a:tbl>
              <a:tblPr>
                <a:noFill/>
                <a:tableStyleId>{57DC1836-7183-4E4D-AFE6-F1AA376C45EA}</a:tableStyleId>
              </a:tblPr>
              <a:tblGrid>
                <a:gridCol w="1249375"/>
                <a:gridCol w="850725"/>
                <a:gridCol w="939650"/>
                <a:gridCol w="905025"/>
                <a:gridCol w="905025"/>
                <a:gridCol w="834150"/>
                <a:gridCol w="910925"/>
              </a:tblGrid>
              <a:tr h="634650">
                <a:tc gridSpan="2" rowSpan="2">
                  <a:txBody>
                    <a:bodyPr>
                      <a:noAutofit/>
                    </a:bodyPr>
                    <a:lstStyle/>
                    <a:p>
                      <a:pPr indent="0" lvl="0" marL="0" marR="0" rtl="0" algn="l">
                        <a:lnSpc>
                          <a:spcPct val="115000"/>
                        </a:lnSpc>
                        <a:spcBef>
                          <a:spcPts val="0"/>
                        </a:spcBef>
                        <a:buSzPct val="25000"/>
                        <a:buNone/>
                      </a:pPr>
                      <a:r>
                        <a:t/>
                      </a:r>
                      <a:endParaRPr sz="1800" u="none" cap="none" strike="noStrike">
                        <a:latin typeface="Calibri"/>
                        <a:ea typeface="Calibri"/>
                        <a:cs typeface="Calibri"/>
                        <a:sym typeface="Calibri"/>
                      </a:endParaRPr>
                    </a:p>
                  </a:txBody>
                  <a:tcPr marT="0" marB="0" marR="51425" marL="51425" anchor="b">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rowSpan="2" hMerge="1"/>
                <a:tc gridSpan="5">
                  <a:txBody>
                    <a:bodyPr>
                      <a:noAutofit/>
                    </a:bodyPr>
                    <a:lstStyle/>
                    <a:p>
                      <a:pPr indent="0" lvl="0" marL="0" marR="0" rtl="0" algn="ctr">
                        <a:lnSpc>
                          <a:spcPct val="115000"/>
                        </a:lnSpc>
                        <a:spcBef>
                          <a:spcPts val="0"/>
                        </a:spcBef>
                        <a:spcAft>
                          <a:spcPts val="0"/>
                        </a:spcAft>
                        <a:buSzPct val="25000"/>
                        <a:buNone/>
                      </a:pPr>
                      <a:r>
                        <a:t/>
                      </a:r>
                      <a:endParaRPr sz="1800" u="none" cap="none" strike="noStrike">
                        <a:latin typeface="Calibri"/>
                        <a:ea typeface="Calibri"/>
                        <a:cs typeface="Calibri"/>
                        <a:sym typeface="Calibri"/>
                      </a:endParaRPr>
                    </a:p>
                  </a:txBody>
                  <a:tcPr marT="0" marB="0" marR="51425" marL="51425" anchor="b">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hMerge="1"/>
                <a:tc hMerge="1"/>
                <a:tc hMerge="1"/>
                <a:tc hMerge="1"/>
              </a:tr>
              <a:tr h="634650">
                <a:tc gridSpan="2" vMerge="1"/>
                <a:tc hMerge="1" vMerge="1"/>
                <a:tc>
                  <a:txBody>
                    <a:bodyPr>
                      <a:noAutofit/>
                    </a:bodyPr>
                    <a:lstStyle/>
                    <a:p>
                      <a:pPr indent="0" lvl="0" marL="0" marR="0" rtl="0" algn="ctr">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1</a:t>
                      </a:r>
                    </a:p>
                  </a:txBody>
                  <a:tcPr marT="0" marB="0" marR="51425" marL="51425" anchor="b">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2</a:t>
                      </a:r>
                    </a:p>
                  </a:txBody>
                  <a:tcPr marT="0" marB="0" marR="51425" marL="51425" anchor="b">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3</a:t>
                      </a:r>
                    </a:p>
                  </a:txBody>
                  <a:tcPr marT="0" marB="0" marR="51425" marL="51425" anchor="b">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4</a:t>
                      </a:r>
                    </a:p>
                  </a:txBody>
                  <a:tcPr marT="0" marB="0" marR="51425" marL="51425" anchor="b">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5</a:t>
                      </a:r>
                    </a:p>
                  </a:txBody>
                  <a:tcPr marT="0" marB="0" marR="51425" marL="51425" anchor="b">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634650">
                <a:tc rowSpan="5">
                  <a:txBody>
                    <a:bodyPr>
                      <a:noAutofit/>
                    </a:bodyPr>
                    <a:lstStyle/>
                    <a:p>
                      <a:pPr indent="0" lvl="0" marL="0" marR="0" rtl="0" algn="ctr">
                        <a:lnSpc>
                          <a:spcPct val="115000"/>
                        </a:lnSpc>
                        <a:spcBef>
                          <a:spcPts val="0"/>
                        </a:spcBef>
                        <a:spcAft>
                          <a:spcPts val="0"/>
                        </a:spcAft>
                        <a:buSzPct val="25000"/>
                        <a:buNone/>
                      </a:pPr>
                      <a:r>
                        <a:t/>
                      </a:r>
                      <a:endParaRPr u="none" cap="none" strike="noStrike">
                        <a:latin typeface="Calibri"/>
                        <a:ea typeface="Calibri"/>
                        <a:cs typeface="Calibri"/>
                        <a:sym typeface="Calibri"/>
                      </a:endParaRPr>
                    </a:p>
                  </a:txBody>
                  <a:tcPr marT="0" marB="0" marR="51425" marL="51425" anchor="b">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ctr">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5</a:t>
                      </a:r>
                    </a:p>
                  </a:txBody>
                  <a:tcPr marT="0" marB="0" marR="51425" marL="51425" anchor="b">
                    <a:lnL cap="flat" cmpd="sng" w="9525">
                      <a:solidFill>
                        <a:srgbClr val="000000">
                          <a:alpha val="0"/>
                        </a:srgbClr>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l">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 </a:t>
                      </a: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00FF00"/>
                    </a:solidFill>
                  </a:tcPr>
                </a:tc>
                <a:tc>
                  <a:txBody>
                    <a:bodyPr>
                      <a:noAutofit/>
                    </a:bodyPr>
                    <a:lstStyle/>
                    <a:p>
                      <a:pPr indent="0" lvl="0" marL="0" marR="0" rtl="0" algn="l">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 </a:t>
                      </a: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00"/>
                    </a:solidFill>
                  </a:tcPr>
                </a:tc>
                <a:tc>
                  <a:txBody>
                    <a:bodyPr>
                      <a:noAutofit/>
                    </a:bodyPr>
                    <a:lstStyle/>
                    <a:p>
                      <a:pPr indent="0" lvl="0" marL="0" marR="0" rtl="0" algn="l">
                        <a:lnSpc>
                          <a:spcPct val="115000"/>
                        </a:lnSpc>
                        <a:spcBef>
                          <a:spcPts val="0"/>
                        </a:spcBef>
                        <a:spcAft>
                          <a:spcPts val="0"/>
                        </a:spcAft>
                        <a:buSzPct val="25000"/>
                        <a:buNone/>
                      </a:pPr>
                      <a:r>
                        <a:t/>
                      </a:r>
                      <a:endParaRPr sz="1800" u="none" cap="none" strike="noStrike">
                        <a:latin typeface="Calibri"/>
                        <a:ea typeface="Calibri"/>
                        <a:cs typeface="Calibri"/>
                        <a:sym typeface="Calibri"/>
                      </a:endParaRP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0000"/>
                    </a:solidFill>
                  </a:tcPr>
                </a:tc>
                <a:tc>
                  <a:txBody>
                    <a:bodyPr>
                      <a:noAutofit/>
                    </a:bodyPr>
                    <a:lstStyle/>
                    <a:p>
                      <a:pPr indent="0" lvl="0" marL="0" marR="0" rtl="0" algn="l">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 </a:t>
                      </a: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0000"/>
                    </a:solidFill>
                  </a:tcPr>
                </a:tc>
                <a:tc>
                  <a:txBody>
                    <a:bodyPr>
                      <a:noAutofit/>
                    </a:bodyPr>
                    <a:lstStyle/>
                    <a:p>
                      <a:pPr indent="0" lvl="0" marL="0" marR="0" rtl="0" algn="l">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 </a:t>
                      </a: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0000"/>
                    </a:solidFill>
                  </a:tcPr>
                </a:tc>
              </a:tr>
              <a:tr h="634650">
                <a:tc vMerge="1"/>
                <a:tc>
                  <a:txBody>
                    <a:bodyPr>
                      <a:noAutofit/>
                    </a:bodyPr>
                    <a:lstStyle/>
                    <a:p>
                      <a:pPr indent="0" lvl="0" marL="0" marR="0" rtl="0" algn="ctr">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4</a:t>
                      </a:r>
                    </a:p>
                  </a:txBody>
                  <a:tcPr marT="0" marB="0" marR="51425" marL="51425" anchor="b">
                    <a:lnL cap="flat" cmpd="sng" w="9525">
                      <a:solidFill>
                        <a:srgbClr val="000000">
                          <a:alpha val="0"/>
                        </a:srgbClr>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l">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 </a:t>
                      </a: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00FF00"/>
                    </a:solidFill>
                  </a:tcPr>
                </a:tc>
                <a:tc>
                  <a:txBody>
                    <a:bodyPr>
                      <a:noAutofit/>
                    </a:bodyPr>
                    <a:lstStyle/>
                    <a:p>
                      <a:pPr indent="0" lvl="0" marL="0" marR="0" rtl="0" algn="l">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 </a:t>
                      </a: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00"/>
                    </a:solidFill>
                  </a:tcPr>
                </a:tc>
                <a:tc>
                  <a:txBody>
                    <a:bodyPr>
                      <a:noAutofit/>
                    </a:bodyPr>
                    <a:lstStyle/>
                    <a:p>
                      <a:pPr indent="0" lvl="0" marL="0" marR="0" rtl="0" algn="l">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 </a:t>
                      </a: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00"/>
                    </a:solidFill>
                  </a:tcPr>
                </a:tc>
                <a:tc>
                  <a:txBody>
                    <a:bodyPr>
                      <a:noAutofit/>
                    </a:bodyPr>
                    <a:lstStyle/>
                    <a:p>
                      <a:pPr indent="0" lvl="0" marL="0" marR="0" rtl="0" algn="l">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 R1.3</a:t>
                      </a: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0000"/>
                    </a:solidFill>
                  </a:tcPr>
                </a:tc>
                <a:tc>
                  <a:txBody>
                    <a:bodyPr>
                      <a:noAutofit/>
                    </a:bodyPr>
                    <a:lstStyle/>
                    <a:p>
                      <a:pPr indent="0" lvl="0" marL="0" marR="0" rtl="0" algn="l">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 </a:t>
                      </a: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0000"/>
                    </a:solidFill>
                  </a:tcPr>
                </a:tc>
              </a:tr>
              <a:tr h="634650">
                <a:tc vMerge="1"/>
                <a:tc>
                  <a:txBody>
                    <a:bodyPr>
                      <a:noAutofit/>
                    </a:bodyPr>
                    <a:lstStyle/>
                    <a:p>
                      <a:pPr indent="0" lvl="0" marL="0" marR="0" rtl="0" algn="ctr">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3</a:t>
                      </a:r>
                    </a:p>
                  </a:txBody>
                  <a:tcPr marT="0" marB="0" marR="51425" marL="51425" anchor="b">
                    <a:lnL cap="flat" cmpd="sng" w="9525">
                      <a:solidFill>
                        <a:srgbClr val="000000">
                          <a:alpha val="0"/>
                        </a:srgbClr>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l">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 </a:t>
                      </a: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00FF00"/>
                    </a:solidFill>
                  </a:tcPr>
                </a:tc>
                <a:tc>
                  <a:txBody>
                    <a:bodyPr>
                      <a:noAutofit/>
                    </a:bodyPr>
                    <a:lstStyle/>
                    <a:p>
                      <a:pPr indent="0" lvl="0" marL="0" marR="0" rtl="0" algn="l">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 </a:t>
                      </a: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00FF00"/>
                    </a:solidFill>
                  </a:tcPr>
                </a:tc>
                <a:tc>
                  <a:txBody>
                    <a:bodyPr>
                      <a:noAutofit/>
                    </a:bodyPr>
                    <a:lstStyle/>
                    <a:p>
                      <a:pPr indent="0" lvl="0" marL="0" marR="0" rtl="0" algn="l">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 </a:t>
                      </a: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00"/>
                    </a:solidFill>
                  </a:tcPr>
                </a:tc>
                <a:tc>
                  <a:txBody>
                    <a:bodyPr>
                      <a:noAutofit/>
                    </a:bodyPr>
                    <a:lstStyle/>
                    <a:p>
                      <a:pPr indent="0" lvl="0" marL="0" marR="0" rtl="0" algn="l">
                        <a:lnSpc>
                          <a:spcPct val="115000"/>
                        </a:lnSpc>
                        <a:spcBef>
                          <a:spcPts val="0"/>
                        </a:spcBef>
                        <a:spcAft>
                          <a:spcPts val="0"/>
                        </a:spcAft>
                        <a:buSzPct val="25000"/>
                        <a:buNone/>
                      </a:pPr>
                      <a:r>
                        <a:rPr lang="en" sz="1800" u="none" cap="none" strike="noStrike">
                          <a:latin typeface="Calibri"/>
                          <a:ea typeface="Calibri"/>
                          <a:cs typeface="Calibri"/>
                          <a:sym typeface="Calibri"/>
                        </a:rPr>
                        <a:t>R1.2</a:t>
                      </a: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00"/>
                    </a:solidFill>
                  </a:tcPr>
                </a:tc>
                <a:tc>
                  <a:txBody>
                    <a:bodyPr>
                      <a:noAutofit/>
                    </a:bodyPr>
                    <a:lstStyle/>
                    <a:p>
                      <a:pPr indent="0" lvl="0" marL="0" marR="0" rtl="0" algn="l">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 </a:t>
                      </a: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0000"/>
                    </a:solidFill>
                  </a:tcPr>
                </a:tc>
              </a:tr>
              <a:tr h="634650">
                <a:tc vMerge="1"/>
                <a:tc>
                  <a:txBody>
                    <a:bodyPr>
                      <a:noAutofit/>
                    </a:bodyPr>
                    <a:lstStyle/>
                    <a:p>
                      <a:pPr indent="0" lvl="0" marL="0" marR="0" rtl="0" algn="ctr">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2</a:t>
                      </a:r>
                    </a:p>
                  </a:txBody>
                  <a:tcPr marT="0" marB="0" marR="51425" marL="51425" anchor="b">
                    <a:lnL cap="flat" cmpd="sng" w="9525">
                      <a:solidFill>
                        <a:srgbClr val="000000">
                          <a:alpha val="0"/>
                        </a:srgbClr>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l">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 </a:t>
                      </a: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00FF00"/>
                    </a:solidFill>
                  </a:tcPr>
                </a:tc>
                <a:tc>
                  <a:txBody>
                    <a:bodyPr>
                      <a:noAutofit/>
                    </a:bodyPr>
                    <a:lstStyle/>
                    <a:p>
                      <a:pPr indent="0" lvl="0" marL="0" marR="0" rtl="0" algn="l">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 </a:t>
                      </a: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00FF00"/>
                    </a:solidFill>
                  </a:tcPr>
                </a:tc>
                <a:tc>
                  <a:txBody>
                    <a:bodyPr>
                      <a:noAutofit/>
                    </a:bodyPr>
                    <a:lstStyle/>
                    <a:p>
                      <a:pPr indent="0" lvl="0" marL="0" marR="0" rtl="0" algn="l">
                        <a:lnSpc>
                          <a:spcPct val="115000"/>
                        </a:lnSpc>
                        <a:spcBef>
                          <a:spcPts val="0"/>
                        </a:spcBef>
                        <a:spcAft>
                          <a:spcPts val="0"/>
                        </a:spcAft>
                        <a:buSzPct val="25000"/>
                        <a:buNone/>
                      </a:pPr>
                      <a:r>
                        <a:t/>
                      </a:r>
                      <a:endParaRPr sz="1800" u="none" cap="none" strike="noStrike">
                        <a:latin typeface="Calibri"/>
                        <a:ea typeface="Calibri"/>
                        <a:cs typeface="Calibri"/>
                        <a:sym typeface="Calibri"/>
                      </a:endParaRP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00FF00"/>
                    </a:solidFill>
                  </a:tcPr>
                </a:tc>
                <a:tc>
                  <a:txBody>
                    <a:bodyPr>
                      <a:noAutofit/>
                    </a:bodyPr>
                    <a:lstStyle/>
                    <a:p>
                      <a:pPr indent="0" lvl="0" marL="0" marR="0" rtl="0" algn="l">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R1.4</a:t>
                      </a: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00"/>
                    </a:solidFill>
                  </a:tcPr>
                </a:tc>
                <a:tc>
                  <a:txBody>
                    <a:bodyPr>
                      <a:noAutofit/>
                    </a:bodyPr>
                    <a:lstStyle/>
                    <a:p>
                      <a:pPr indent="0" lvl="0" marL="0" marR="0" rtl="0" algn="l">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 R1.1</a:t>
                      </a: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00"/>
                    </a:solidFill>
                  </a:tcPr>
                </a:tc>
              </a:tr>
              <a:tr h="634650">
                <a:tc vMerge="1"/>
                <a:tc>
                  <a:txBody>
                    <a:bodyPr>
                      <a:noAutofit/>
                    </a:bodyPr>
                    <a:lstStyle/>
                    <a:p>
                      <a:pPr indent="0" lvl="0" marL="0" marR="0" rtl="0" algn="ctr">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1</a:t>
                      </a:r>
                    </a:p>
                  </a:txBody>
                  <a:tcPr marT="0" marB="0" marR="51425" marL="51425" anchor="b">
                    <a:lnL cap="flat" cmpd="sng" w="9525">
                      <a:solidFill>
                        <a:srgbClr val="000000">
                          <a:alpha val="0"/>
                        </a:srgbClr>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l">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 </a:t>
                      </a: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00FF00"/>
                    </a:solidFill>
                  </a:tcPr>
                </a:tc>
                <a:tc>
                  <a:txBody>
                    <a:bodyPr>
                      <a:noAutofit/>
                    </a:bodyPr>
                    <a:lstStyle/>
                    <a:p>
                      <a:pPr indent="0" lvl="0" marL="0" marR="0" rtl="0" algn="l">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 </a:t>
                      </a: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00FF00"/>
                    </a:solidFill>
                  </a:tcPr>
                </a:tc>
                <a:tc>
                  <a:txBody>
                    <a:bodyPr>
                      <a:noAutofit/>
                    </a:bodyPr>
                    <a:lstStyle/>
                    <a:p>
                      <a:pPr indent="0" lvl="0" marL="0" marR="0" rtl="0" algn="l">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 </a:t>
                      </a: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00FF00"/>
                    </a:solidFill>
                  </a:tcPr>
                </a:tc>
                <a:tc>
                  <a:txBody>
                    <a:bodyPr>
                      <a:noAutofit/>
                    </a:bodyPr>
                    <a:lstStyle/>
                    <a:p>
                      <a:pPr indent="0" lvl="0" marL="0" marR="0" rtl="0" algn="l">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 </a:t>
                      </a: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00FF00"/>
                    </a:solidFill>
                  </a:tcPr>
                </a:tc>
                <a:tc>
                  <a:txBody>
                    <a:bodyPr>
                      <a:noAutofit/>
                    </a:bodyPr>
                    <a:lstStyle/>
                    <a:p>
                      <a:pPr indent="0" lvl="0" marL="0" marR="0" rtl="0" algn="l">
                        <a:lnSpc>
                          <a:spcPct val="115000"/>
                        </a:lnSpc>
                        <a:spcBef>
                          <a:spcPts val="0"/>
                        </a:spcBef>
                        <a:spcAft>
                          <a:spcPts val="0"/>
                        </a:spcAft>
                        <a:buSzPct val="25000"/>
                        <a:buNone/>
                      </a:pPr>
                      <a:r>
                        <a:rPr lang="en" sz="1800" u="none" cap="none" strike="noStrike">
                          <a:solidFill>
                            <a:srgbClr val="000000"/>
                          </a:solidFill>
                          <a:latin typeface="Calibri"/>
                          <a:ea typeface="Calibri"/>
                          <a:cs typeface="Calibri"/>
                          <a:sym typeface="Calibri"/>
                        </a:rPr>
                        <a:t> </a:t>
                      </a:r>
                    </a:p>
                  </a:txBody>
                  <a:tcPr marT="0" marB="0" marR="51425" marL="514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00"/>
                    </a:solidFill>
                  </a:tcPr>
                </a:tc>
              </a:tr>
            </a:tbl>
          </a:graphicData>
        </a:graphic>
      </p:graphicFrame>
      <p:sp>
        <p:nvSpPr>
          <p:cNvPr id="458" name="Shape 458"/>
          <p:cNvSpPr txBox="1"/>
          <p:nvPr>
            <p:ph type="ctrTitle"/>
          </p:nvPr>
        </p:nvSpPr>
        <p:spPr>
          <a:xfrm>
            <a:off x="374650" y="109600"/>
            <a:ext cx="8520600" cy="829200"/>
          </a:xfrm>
          <a:prstGeom prst="rect">
            <a:avLst/>
          </a:prstGeom>
        </p:spPr>
        <p:txBody>
          <a:bodyPr anchorCtr="0" anchor="b" bIns="68575" lIns="68575" rIns="68575" tIns="68575">
            <a:noAutofit/>
          </a:bodyPr>
          <a:lstStyle/>
          <a:p>
            <a:pPr lvl="0" rtl="0">
              <a:lnSpc>
                <a:spcPct val="115000"/>
              </a:lnSpc>
              <a:spcBef>
                <a:spcPts val="0"/>
              </a:spcBef>
              <a:buNone/>
            </a:pPr>
            <a:r>
              <a:rPr b="1" lang="en" sz="3600">
                <a:solidFill>
                  <a:srgbClr val="FF0000"/>
                </a:solidFill>
              </a:rPr>
              <a:t>R</a:t>
            </a:r>
            <a:r>
              <a:rPr b="1" lang="en" sz="3600">
                <a:solidFill>
                  <a:srgbClr val="000000"/>
                </a:solidFill>
              </a:rPr>
              <a:t>isk</a:t>
            </a:r>
            <a:r>
              <a:rPr b="1" lang="en" sz="3200"/>
              <a:t> </a:t>
            </a:r>
            <a:r>
              <a:rPr b="1" lang="en" sz="3600">
                <a:solidFill>
                  <a:srgbClr val="FF0000"/>
                </a:solidFill>
              </a:rPr>
              <a:t>M</a:t>
            </a:r>
            <a:r>
              <a:rPr b="1" lang="en" sz="3600">
                <a:solidFill>
                  <a:srgbClr val="000000"/>
                </a:solidFill>
              </a:rPr>
              <a:t>anagement</a:t>
            </a:r>
          </a:p>
        </p:txBody>
      </p:sp>
      <p:sp>
        <p:nvSpPr>
          <p:cNvPr id="459" name="Shape 459"/>
          <p:cNvSpPr txBox="1"/>
          <p:nvPr/>
        </p:nvSpPr>
        <p:spPr>
          <a:xfrm>
            <a:off x="3655300" y="1015000"/>
            <a:ext cx="2297400" cy="458100"/>
          </a:xfrm>
          <a:prstGeom prst="rect">
            <a:avLst/>
          </a:prstGeom>
          <a:noFill/>
          <a:ln>
            <a:noFill/>
          </a:ln>
        </p:spPr>
        <p:txBody>
          <a:bodyPr anchorCtr="0" anchor="t" bIns="91425" lIns="91425" rIns="91425" tIns="91425">
            <a:noAutofit/>
          </a:bodyPr>
          <a:lstStyle/>
          <a:p>
            <a:pPr lvl="0">
              <a:spcBef>
                <a:spcPts val="0"/>
              </a:spcBef>
              <a:buNone/>
            </a:pPr>
            <a:r>
              <a:rPr b="1" lang="en" sz="1800"/>
              <a:t>Consequence</a:t>
            </a:r>
          </a:p>
        </p:txBody>
      </p:sp>
      <p:sp>
        <p:nvSpPr>
          <p:cNvPr id="460" name="Shape 460"/>
          <p:cNvSpPr txBox="1"/>
          <p:nvPr/>
        </p:nvSpPr>
        <p:spPr>
          <a:xfrm rot="-5400000">
            <a:off x="217700" y="3010225"/>
            <a:ext cx="2297400" cy="458100"/>
          </a:xfrm>
          <a:prstGeom prst="rect">
            <a:avLst/>
          </a:prstGeom>
          <a:noFill/>
          <a:ln>
            <a:noFill/>
          </a:ln>
        </p:spPr>
        <p:txBody>
          <a:bodyPr anchorCtr="0" anchor="t" bIns="91425" lIns="91425" rIns="91425" tIns="91425">
            <a:noAutofit/>
          </a:bodyPr>
          <a:lstStyle/>
          <a:p>
            <a:pPr lvl="0" rtl="0">
              <a:spcBef>
                <a:spcPts val="0"/>
              </a:spcBef>
              <a:buNone/>
            </a:pPr>
            <a:r>
              <a:rPr b="1" lang="en" sz="1800"/>
              <a:t>Likelihood</a:t>
            </a:r>
          </a:p>
        </p:txBody>
      </p:sp>
      <p:pic>
        <p:nvPicPr>
          <p:cNvPr descr="SADADQW.PNG" id="461" name="Shape 461"/>
          <p:cNvPicPr preferRelativeResize="0"/>
          <p:nvPr/>
        </p:nvPicPr>
        <p:blipFill>
          <a:blip r:embed="rId3">
            <a:alphaModFix amt="15000"/>
          </a:blip>
          <a:stretch>
            <a:fillRect/>
          </a:stretch>
        </p:blipFill>
        <p:spPr>
          <a:xfrm>
            <a:off x="1779513" y="1094624"/>
            <a:ext cx="5584973" cy="4048875"/>
          </a:xfrm>
          <a:prstGeom prst="rect">
            <a:avLst/>
          </a:prstGeom>
          <a:noFill/>
          <a:ln>
            <a:noFill/>
          </a:ln>
        </p:spPr>
      </p:pic>
      <p:pic>
        <p:nvPicPr>
          <p:cNvPr id="462" name="Shape 462"/>
          <p:cNvPicPr preferRelativeResize="0"/>
          <p:nvPr/>
        </p:nvPicPr>
        <p:blipFill>
          <a:blip r:embed="rId4">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6" name="Shape 466"/>
        <p:cNvGrpSpPr/>
        <p:nvPr/>
      </p:nvGrpSpPr>
      <p:grpSpPr>
        <a:xfrm>
          <a:off x="0" y="0"/>
          <a:ext cx="0" cy="0"/>
          <a:chOff x="0" y="0"/>
          <a:chExt cx="0" cy="0"/>
        </a:xfrm>
      </p:grpSpPr>
      <p:graphicFrame>
        <p:nvGraphicFramePr>
          <p:cNvPr id="467" name="Shape 467"/>
          <p:cNvGraphicFramePr/>
          <p:nvPr/>
        </p:nvGraphicFramePr>
        <p:xfrm>
          <a:off x="62855" y="65082"/>
          <a:ext cx="3000000" cy="3000000"/>
        </p:xfrm>
        <a:graphic>
          <a:graphicData uri="http://schemas.openxmlformats.org/drawingml/2006/table">
            <a:tbl>
              <a:tblPr>
                <a:noFill/>
                <a:tableStyleId>{57DC1836-7183-4E4D-AFE6-F1AA376C45EA}</a:tableStyleId>
              </a:tblPr>
              <a:tblGrid>
                <a:gridCol w="1642875"/>
                <a:gridCol w="1248250"/>
                <a:gridCol w="791450"/>
                <a:gridCol w="402800"/>
                <a:gridCol w="1466650"/>
                <a:gridCol w="402800"/>
                <a:gridCol w="843650"/>
                <a:gridCol w="2230100"/>
              </a:tblGrid>
              <a:tr h="274225">
                <a:tc>
                  <a:txBody>
                    <a:bodyPr>
                      <a:noAutofit/>
                    </a:bodyPr>
                    <a:lstStyle/>
                    <a:p>
                      <a:pPr indent="0" lvl="0" marL="0" marR="0" rtl="0" algn="l">
                        <a:spcBef>
                          <a:spcPts val="0"/>
                        </a:spcBef>
                        <a:spcAft>
                          <a:spcPts val="0"/>
                        </a:spcAft>
                        <a:buSzPct val="25000"/>
                        <a:buNone/>
                      </a:pPr>
                      <a:r>
                        <a:rPr b="0" i="0" lang="en" sz="1200" u="none" cap="none" strike="noStrike">
                          <a:solidFill>
                            <a:srgbClr val="222222"/>
                          </a:solidFill>
                          <a:latin typeface="Times New Roman"/>
                          <a:ea typeface="Times New Roman"/>
                          <a:cs typeface="Times New Roman"/>
                          <a:sym typeface="Times New Roman"/>
                        </a:rPr>
                        <a:t>Risk ID</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c gridSpan="2">
                  <a:txBody>
                    <a:bodyPr>
                      <a:noAutofit/>
                    </a:bodyPr>
                    <a:lstStyle/>
                    <a:p>
                      <a:pPr indent="0" lvl="0" marL="0" marR="0" rtl="0" algn="l">
                        <a:spcBef>
                          <a:spcPts val="0"/>
                        </a:spcBef>
                        <a:spcAft>
                          <a:spcPts val="0"/>
                        </a:spcAft>
                        <a:buSzPct val="25000"/>
                        <a:buNone/>
                      </a:pPr>
                      <a:r>
                        <a:rPr b="0" i="0" lang="en" sz="1200" u="none" cap="none" strike="noStrike">
                          <a:solidFill>
                            <a:srgbClr val="222222"/>
                          </a:solidFill>
                          <a:latin typeface="Times New Roman"/>
                          <a:ea typeface="Times New Roman"/>
                          <a:cs typeface="Times New Roman"/>
                          <a:sym typeface="Times New Roman"/>
                        </a:rPr>
                        <a:t>Risk Title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c hMerge="1"/>
                <a:tc gridSpan="2">
                  <a:txBody>
                    <a:bodyPr>
                      <a:noAutofit/>
                    </a:bodyPr>
                    <a:lstStyle/>
                    <a:p>
                      <a:pPr indent="0" lvl="0" marL="0" marR="0" rtl="0" algn="l">
                        <a:spcBef>
                          <a:spcPts val="0"/>
                        </a:spcBef>
                        <a:spcAft>
                          <a:spcPts val="0"/>
                        </a:spcAft>
                        <a:buSzPct val="25000"/>
                        <a:buNone/>
                      </a:pPr>
                      <a:r>
                        <a:rPr b="0" i="0" lang="en" sz="1200" u="none" cap="none" strike="noStrike">
                          <a:solidFill>
                            <a:srgbClr val="222222"/>
                          </a:solidFill>
                          <a:latin typeface="Times New Roman"/>
                          <a:ea typeface="Times New Roman"/>
                          <a:cs typeface="Times New Roman"/>
                          <a:sym typeface="Times New Roman"/>
                        </a:rPr>
                        <a:t>People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c hMerge="1"/>
                <a:tc gridSpan="2">
                  <a:txBody>
                    <a:bodyPr>
                      <a:noAutofit/>
                    </a:bodyPr>
                    <a:lstStyle/>
                    <a:p>
                      <a:pPr indent="0" lvl="0" marL="0" marR="0" rtl="0" algn="l">
                        <a:spcBef>
                          <a:spcPts val="0"/>
                        </a:spcBef>
                        <a:spcAft>
                          <a:spcPts val="0"/>
                        </a:spcAft>
                        <a:buSzPct val="25000"/>
                        <a:buNone/>
                      </a:pPr>
                      <a:r>
                        <a:rPr b="0" i="0" lang="en" sz="1200" u="none" cap="none" strike="noStrike">
                          <a:solidFill>
                            <a:srgbClr val="222222"/>
                          </a:solidFill>
                          <a:latin typeface="Times New Roman"/>
                          <a:ea typeface="Times New Roman"/>
                          <a:cs typeface="Times New Roman"/>
                          <a:sym typeface="Times New Roman"/>
                        </a:rPr>
                        <a:t>Date Submit</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c hMerge="1"/>
                <a:tc>
                  <a:txBody>
                    <a:bodyPr>
                      <a:noAutofit/>
                    </a:bodyPr>
                    <a:lstStyle/>
                    <a:p>
                      <a:pPr indent="0" lvl="0" marL="0" marR="0" rtl="0" algn="l">
                        <a:spcBef>
                          <a:spcPts val="0"/>
                        </a:spcBef>
                        <a:spcAft>
                          <a:spcPts val="0"/>
                        </a:spcAft>
                        <a:buSzPct val="25000"/>
                        <a:buNone/>
                      </a:pPr>
                      <a:r>
                        <a:rPr lang="en" sz="1200" u="none" cap="none" strike="noStrike">
                          <a:latin typeface="Times New Roman"/>
                          <a:ea typeface="Times New Roman"/>
                          <a:cs typeface="Times New Roman"/>
                          <a:sym typeface="Times New Roman"/>
                        </a:rPr>
                        <a:t>Date updated</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r>
              <a:tr h="287875">
                <a:tc>
                  <a:txBody>
                    <a:bodyPr>
                      <a:noAutofit/>
                    </a:bodyPr>
                    <a:lstStyle/>
                    <a:p>
                      <a:pPr indent="0" lvl="0" marL="0" marR="0" rtl="0" algn="l">
                        <a:spcBef>
                          <a:spcPts val="0"/>
                        </a:spcBef>
                        <a:spcAft>
                          <a:spcPts val="0"/>
                        </a:spcAft>
                        <a:buSzPct val="25000"/>
                        <a:buNone/>
                      </a:pPr>
                      <a:r>
                        <a:rPr b="0" i="0" lang="en" sz="1200" u="none" cap="none" strike="noStrike">
                          <a:solidFill>
                            <a:srgbClr val="222222"/>
                          </a:solidFill>
                          <a:latin typeface="Times New Roman"/>
                          <a:ea typeface="Times New Roman"/>
                          <a:cs typeface="Times New Roman"/>
                          <a:sym typeface="Times New Roman"/>
                        </a:rPr>
                        <a:t>R 1.1</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gridSpan="2">
                  <a:txBody>
                    <a:bodyPr>
                      <a:noAutofit/>
                    </a:bodyPr>
                    <a:lstStyle/>
                    <a:p>
                      <a:pPr indent="0" lvl="0" marL="0" marR="0" rtl="0" algn="l">
                        <a:spcBef>
                          <a:spcPts val="0"/>
                        </a:spcBef>
                        <a:spcAft>
                          <a:spcPts val="0"/>
                        </a:spcAft>
                        <a:buSzPct val="25000"/>
                        <a:buNone/>
                      </a:pPr>
                      <a:r>
                        <a:rPr b="0" i="0" lang="en" sz="1200" u="none" cap="none" strike="noStrike">
                          <a:solidFill>
                            <a:srgbClr val="222222"/>
                          </a:solidFill>
                          <a:latin typeface="Times New Roman"/>
                          <a:ea typeface="Times New Roman"/>
                          <a:cs typeface="Times New Roman"/>
                          <a:sym typeface="Times New Roman"/>
                        </a:rPr>
                        <a:t>Robot arm malfunction</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spcAft>
                          <a:spcPts val="0"/>
                        </a:spcAft>
                        <a:buSzPct val="25000"/>
                        <a:buNone/>
                      </a:pPr>
                      <a:r>
                        <a:rPr b="0" i="0" lang="en" sz="1200" u="none" cap="none" strike="noStrike">
                          <a:solidFill>
                            <a:srgbClr val="222222"/>
                          </a:solidFill>
                          <a:latin typeface="Times New Roman"/>
                          <a:ea typeface="Times New Roman"/>
                          <a:cs typeface="Times New Roman"/>
                          <a:sym typeface="Times New Roman"/>
                        </a:rPr>
                        <a:t>Sam/Peter</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r">
                        <a:spcBef>
                          <a:spcPts val="0"/>
                        </a:spcBef>
                        <a:spcAft>
                          <a:spcPts val="0"/>
                        </a:spcAft>
                        <a:buSzPct val="25000"/>
                        <a:buNone/>
                      </a:pPr>
                      <a:r>
                        <a:rPr b="0" i="0" lang="en" sz="1200" u="none" cap="none" strike="noStrike">
                          <a:solidFill>
                            <a:srgbClr val="222222"/>
                          </a:solidFill>
                          <a:latin typeface="Times New Roman"/>
                          <a:ea typeface="Times New Roman"/>
                          <a:cs typeface="Times New Roman"/>
                          <a:sym typeface="Times New Roman"/>
                        </a:rPr>
                        <a:t>20/10/2016</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a:txBody>
                    <a:bodyPr>
                      <a:noAutofit/>
                    </a:bodyPr>
                    <a:lstStyle/>
                    <a:p>
                      <a:pPr indent="0" lvl="0" marL="0" marR="0" rtl="0" algn="r">
                        <a:spcBef>
                          <a:spcPts val="0"/>
                        </a:spcBef>
                        <a:spcAft>
                          <a:spcPts val="0"/>
                        </a:spcAft>
                        <a:buSzPct val="25000"/>
                        <a:buNone/>
                      </a:pPr>
                      <a:r>
                        <a:rPr lang="en" sz="1200" u="none" cap="none" strike="noStrike">
                          <a:latin typeface="Times New Roman"/>
                          <a:ea typeface="Times New Roman"/>
                          <a:cs typeface="Times New Roman"/>
                          <a:sym typeface="Times New Roman"/>
                        </a:rPr>
                        <a:t>31/10/2016</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332575">
                <a:tc gridSpan="3">
                  <a:txBody>
                    <a:bodyPr>
                      <a:noAutofit/>
                    </a:bodyPr>
                    <a:lstStyle/>
                    <a:p>
                      <a:pPr indent="0" lvl="0" marL="0" marR="0" rtl="0" algn="l">
                        <a:spcBef>
                          <a:spcPts val="0"/>
                        </a:spcBef>
                        <a:spcAft>
                          <a:spcPts val="0"/>
                        </a:spcAft>
                        <a:buSzPct val="25000"/>
                        <a:buNone/>
                      </a:pPr>
                      <a:r>
                        <a:rPr b="0" i="0" lang="en" sz="1200" u="none" cap="none" strike="noStrike">
                          <a:solidFill>
                            <a:srgbClr val="222222"/>
                          </a:solidFill>
                          <a:latin typeface="Times New Roman"/>
                          <a:ea typeface="Times New Roman"/>
                          <a:cs typeface="Times New Roman"/>
                          <a:sym typeface="Times New Roman"/>
                        </a:rPr>
                        <a:t>Possible Consequences</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c gridSpan="2">
                  <a:txBody>
                    <a:bodyPr>
                      <a:noAutofit/>
                    </a:bodyPr>
                    <a:lstStyle/>
                    <a:p>
                      <a:pPr indent="0" lvl="0" marL="0" marR="0" rtl="0" algn="l">
                        <a:spcBef>
                          <a:spcPts val="0"/>
                        </a:spcBef>
                        <a:spcAft>
                          <a:spcPts val="0"/>
                        </a:spcAft>
                        <a:buSzPct val="25000"/>
                        <a:buNone/>
                      </a:pPr>
                      <a:r>
                        <a:rPr lang="en" sz="1200" u="none" cap="none" strike="noStrike">
                          <a:latin typeface="Times New Roman"/>
                          <a:ea typeface="Times New Roman"/>
                          <a:cs typeface="Times New Roman"/>
                          <a:sym typeface="Times New Roman"/>
                        </a:rPr>
                        <a:t>Risk Type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3">
                  <a:txBody>
                    <a:bodyPr>
                      <a:noAutofit/>
                    </a:bodyPr>
                    <a:lstStyle/>
                    <a:p>
                      <a:pPr indent="0" lvl="0" marL="0" marR="0" rtl="0" algn="ctr">
                        <a:lnSpc>
                          <a:spcPct val="100000"/>
                        </a:lnSpc>
                        <a:spcBef>
                          <a:spcPts val="0"/>
                        </a:spcBef>
                        <a:spcAft>
                          <a:spcPts val="0"/>
                        </a:spcAft>
                        <a:buClr>
                          <a:srgbClr val="222222"/>
                        </a:buClr>
                        <a:buSzPct val="25000"/>
                        <a:buFont typeface="Times New Roman"/>
                        <a:buNone/>
                      </a:pPr>
                      <a:r>
                        <a:rPr b="0" i="0" lang="en" sz="1200" u="none" cap="none" strike="noStrike">
                          <a:solidFill>
                            <a:srgbClr val="222222"/>
                          </a:solidFill>
                          <a:latin typeface="Times New Roman"/>
                          <a:ea typeface="Times New Roman"/>
                          <a:cs typeface="Times New Roman"/>
                          <a:sym typeface="Times New Roman"/>
                        </a:rPr>
                        <a:t>Likelihood &amp;</a:t>
                      </a:r>
                      <a:r>
                        <a:rPr b="0" i="0" lang="en" sz="1200" u="none" cap="none" strike="noStrike">
                          <a:solidFill>
                            <a:schemeClr val="dk1"/>
                          </a:solidFill>
                          <a:latin typeface="Times New Roman"/>
                          <a:ea typeface="Times New Roman"/>
                          <a:cs typeface="Times New Roman"/>
                          <a:sym typeface="Times New Roman"/>
                        </a:rPr>
                        <a:t> </a:t>
                      </a:r>
                      <a:r>
                        <a:rPr b="0" i="0" lang="en" sz="1200" u="none" cap="none" strike="noStrike">
                          <a:solidFill>
                            <a:srgbClr val="222222"/>
                          </a:solidFill>
                          <a:latin typeface="Times New Roman"/>
                          <a:ea typeface="Times New Roman"/>
                          <a:cs typeface="Times New Roman"/>
                          <a:sym typeface="Times New Roman"/>
                        </a:rPr>
                        <a:t>Consequence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r>
              <a:tr h="2499500">
                <a:tc gridSpan="3">
                  <a:txBody>
                    <a:bodyPr>
                      <a:noAutofit/>
                    </a:bodyPr>
                    <a:lstStyle/>
                    <a:p>
                      <a:pPr indent="0" lvl="0" marL="0" marR="0" rtl="0" algn="l">
                        <a:spcBef>
                          <a:spcPts val="0"/>
                        </a:spcBef>
                        <a:spcAft>
                          <a:spcPts val="0"/>
                        </a:spcAft>
                        <a:buSzPct val="25000"/>
                        <a:buNone/>
                      </a:pPr>
                      <a:r>
                        <a:rPr b="0" i="0" lang="en" sz="1200" u="none" cap="none" strike="noStrike">
                          <a:solidFill>
                            <a:srgbClr val="222222"/>
                          </a:solidFill>
                          <a:latin typeface="Times New Roman"/>
                          <a:ea typeface="Times New Roman"/>
                          <a:cs typeface="Times New Roman"/>
                          <a:sym typeface="Times New Roman"/>
                        </a:rPr>
                        <a:t>Unable to move calibration target</a:t>
                      </a:r>
                    </a:p>
                    <a:p>
                      <a:pPr indent="0" lvl="0" marL="0" marR="0" rtl="0" algn="l">
                        <a:spcBef>
                          <a:spcPts val="0"/>
                        </a:spcBef>
                        <a:spcAft>
                          <a:spcPts val="0"/>
                        </a:spcAft>
                        <a:buSzPct val="25000"/>
                        <a:buNone/>
                      </a:pPr>
                      <a:r>
                        <a:rPr b="0" i="0" lang="en" sz="1200" u="none" cap="none" strike="noStrike">
                          <a:solidFill>
                            <a:srgbClr val="222222"/>
                          </a:solidFill>
                          <a:latin typeface="Times New Roman"/>
                          <a:ea typeface="Times New Roman"/>
                          <a:cs typeface="Times New Roman"/>
                          <a:sym typeface="Times New Roman"/>
                        </a:rPr>
                        <a:t>Unable to collect image data</a:t>
                      </a:r>
                    </a:p>
                  </a:txBody>
                  <a:tcPr marT="14300" marB="14300" marR="14300" marL="1430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c gridSpan="2">
                  <a:txBody>
                    <a:bodyPr>
                      <a:noAutofit/>
                    </a:bodyPr>
                    <a:lstStyle/>
                    <a:p>
                      <a:pPr indent="0" lvl="1" marL="342900" marR="0" rtl="0" algn="ctr">
                        <a:spcBef>
                          <a:spcPts val="0"/>
                        </a:spcBef>
                        <a:spcAft>
                          <a:spcPts val="0"/>
                        </a:spcAft>
                        <a:buSzPct val="25000"/>
                        <a:buNone/>
                      </a:pPr>
                      <a:r>
                        <a:rPr lang="en" sz="1200" u="none" cap="none" strike="noStrike">
                          <a:latin typeface="Times New Roman"/>
                          <a:ea typeface="Times New Roman"/>
                          <a:cs typeface="Times New Roman"/>
                          <a:sym typeface="Times New Roman"/>
                        </a:rPr>
                        <a:t>  Technical</a:t>
                      </a:r>
                    </a:p>
                    <a:p>
                      <a:pPr indent="0" lvl="1" marL="342900" marR="0" rtl="0" algn="ctr">
                        <a:spcBef>
                          <a:spcPts val="0"/>
                        </a:spcBef>
                        <a:spcAft>
                          <a:spcPts val="0"/>
                        </a:spcAft>
                        <a:buSzPct val="25000"/>
                        <a:buNone/>
                      </a:pPr>
                      <a:r>
                        <a:rPr lang="en" sz="1200" u="none" cap="none" strike="noStrike">
                          <a:latin typeface="Times New Roman"/>
                          <a:ea typeface="Times New Roman"/>
                          <a:cs typeface="Times New Roman"/>
                          <a:sym typeface="Times New Roman"/>
                        </a:rPr>
                        <a:t>Schedule</a:t>
                      </a:r>
                    </a:p>
                  </a:txBody>
                  <a:tcPr marT="14300" marB="14300" marR="14300" marL="1430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3">
                  <a:txBody>
                    <a:bodyPr>
                      <a:noAutofit/>
                    </a:bodyPr>
                    <a:lstStyle/>
                    <a:p>
                      <a:pPr indent="0" lvl="0" marL="0" marR="0" rtl="0" algn="r">
                        <a:spcBef>
                          <a:spcPts val="0"/>
                        </a:spcBef>
                        <a:spcAft>
                          <a:spcPts val="0"/>
                        </a:spcAft>
                        <a:buSzPct val="25000"/>
                        <a:buNone/>
                      </a:pPr>
                      <a:r>
                        <a:t/>
                      </a:r>
                      <a:endParaRPr sz="1200" u="none" cap="none" strike="noStrike">
                        <a:latin typeface="Times New Roman"/>
                        <a:ea typeface="Times New Roman"/>
                        <a:cs typeface="Times New Roman"/>
                        <a:sym typeface="Times New Roman"/>
                      </a:endParaRP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r>
              <a:tr h="268200">
                <a:tc gridSpan="8">
                  <a:txBody>
                    <a:bodyPr>
                      <a:noAutofit/>
                    </a:bodyPr>
                    <a:lstStyle/>
                    <a:p>
                      <a:pPr indent="0" lvl="0" marL="0" marR="0" rtl="0" algn="ctr">
                        <a:spcBef>
                          <a:spcPts val="0"/>
                        </a:spcBef>
                        <a:spcAft>
                          <a:spcPts val="0"/>
                        </a:spcAft>
                        <a:buSzPct val="25000"/>
                        <a:buNone/>
                      </a:pPr>
                      <a:r>
                        <a:rPr lang="en" sz="1200" u="none" cap="none" strike="noStrike">
                          <a:latin typeface="Times New Roman"/>
                          <a:ea typeface="Times New Roman"/>
                          <a:cs typeface="Times New Roman"/>
                          <a:sym typeface="Times New Roman"/>
                        </a:rPr>
                        <a:t>Risk Reduction Plan</a:t>
                      </a:r>
                    </a:p>
                  </a:txBody>
                  <a:tcPr marT="14300" marB="14300" marR="14300" marL="1430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EE599"/>
                    </a:solidFill>
                  </a:tcPr>
                </a:tc>
                <a:tc hMerge="1"/>
                <a:tc hMerge="1"/>
                <a:tc hMerge="1"/>
                <a:tc hMerge="1"/>
                <a:tc hMerge="1"/>
                <a:tc hMerge="1"/>
                <a:tc hMerge="1"/>
              </a:tr>
              <a:tr h="355000">
                <a:tc gridSpan="2">
                  <a:txBody>
                    <a:bodyPr>
                      <a:noAutofit/>
                    </a:bodyPr>
                    <a:lstStyle/>
                    <a:p>
                      <a:pPr indent="0" lvl="0" marL="0" marR="0" rtl="0" algn="l">
                        <a:spcBef>
                          <a:spcPts val="0"/>
                        </a:spcBef>
                        <a:spcAft>
                          <a:spcPts val="0"/>
                        </a:spcAft>
                        <a:buSzPct val="25000"/>
                        <a:buNone/>
                      </a:pPr>
                      <a:r>
                        <a:rPr b="0" i="0" lang="en" sz="1200" u="none" cap="none" strike="noStrike">
                          <a:solidFill>
                            <a:srgbClr val="222222"/>
                          </a:solidFill>
                          <a:latin typeface="Times New Roman"/>
                          <a:ea typeface="Times New Roman"/>
                          <a:cs typeface="Times New Roman"/>
                          <a:sym typeface="Times New Roman"/>
                        </a:rPr>
                        <a:t>Risk Reduction Plan</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200" u="none" cap="none" strike="noStrike">
                          <a:latin typeface="Times New Roman"/>
                          <a:ea typeface="Times New Roman"/>
                          <a:cs typeface="Times New Roman"/>
                          <a:sym typeface="Times New Roman"/>
                        </a:rPr>
                        <a:t>Date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200">
                          <a:latin typeface="Times New Roman"/>
                          <a:ea typeface="Times New Roman"/>
                          <a:cs typeface="Times New Roman"/>
                          <a:sym typeface="Times New Roman"/>
                        </a:rPr>
                        <a:t>Expected</a:t>
                      </a:r>
                      <a:r>
                        <a:rPr lang="en" sz="1200">
                          <a:latin typeface="Times New Roman"/>
                          <a:ea typeface="Times New Roman"/>
                          <a:cs typeface="Times New Roman"/>
                          <a:sym typeface="Times New Roman"/>
                        </a:rPr>
                        <a:t> outcome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200">
                          <a:latin typeface="Times New Roman"/>
                          <a:ea typeface="Times New Roman"/>
                          <a:cs typeface="Times New Roman"/>
                          <a:sym typeface="Times New Roman"/>
                        </a:rPr>
                        <a:t>Comment</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r>
              <a:tr h="499775">
                <a:tc gridSpan="2">
                  <a:txBody>
                    <a:bodyPr>
                      <a:noAutofit/>
                    </a:bodyPr>
                    <a:lstStyle/>
                    <a:p>
                      <a:pPr indent="0" lvl="0" marL="0" marR="0" rtl="0" algn="l">
                        <a:spcBef>
                          <a:spcPts val="0"/>
                        </a:spcBef>
                        <a:spcAft>
                          <a:spcPts val="0"/>
                        </a:spcAft>
                        <a:buSzPct val="25000"/>
                        <a:buNone/>
                      </a:pPr>
                      <a:r>
                        <a:rPr b="0" i="0" lang="en" sz="1200" u="none" strike="noStrike">
                          <a:solidFill>
                            <a:srgbClr val="222222"/>
                          </a:solidFill>
                          <a:latin typeface="Times New Roman"/>
                          <a:ea typeface="Times New Roman"/>
                          <a:cs typeface="Times New Roman"/>
                          <a:sym typeface="Times New Roman"/>
                        </a:rPr>
                        <a:t>1. Follow</a:t>
                      </a:r>
                      <a:r>
                        <a:rPr b="0" i="0" lang="en" sz="1200" u="none" strike="noStrike">
                          <a:solidFill>
                            <a:srgbClr val="222222"/>
                          </a:solidFill>
                          <a:latin typeface="Times New Roman"/>
                          <a:ea typeface="Times New Roman"/>
                          <a:cs typeface="Times New Roman"/>
                          <a:sym typeface="Times New Roman"/>
                        </a:rPr>
                        <a:t> User manual</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200">
                          <a:latin typeface="Times New Roman"/>
                          <a:ea typeface="Times New Roman"/>
                          <a:cs typeface="Times New Roman"/>
                          <a:sym typeface="Times New Roman"/>
                        </a:rPr>
                        <a:t>10/20/2016</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200">
                          <a:latin typeface="Times New Roman"/>
                          <a:ea typeface="Times New Roman"/>
                          <a:cs typeface="Times New Roman"/>
                          <a:sym typeface="Times New Roman"/>
                        </a:rPr>
                        <a:t>Get a</a:t>
                      </a:r>
                      <a:r>
                        <a:rPr lang="en" sz="1200">
                          <a:latin typeface="Times New Roman"/>
                          <a:ea typeface="Times New Roman"/>
                          <a:cs typeface="Times New Roman"/>
                          <a:sym typeface="Times New Roman"/>
                        </a:rPr>
                        <a:t> standard operation process</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t/>
                      </a:r>
                      <a:endParaRPr sz="1200">
                        <a:latin typeface="Times New Roman"/>
                        <a:ea typeface="Times New Roman"/>
                        <a:cs typeface="Times New Roman"/>
                        <a:sym typeface="Times New Roman"/>
                      </a:endParaRP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r>
              <a:tr h="499775">
                <a:tc gridSpan="2">
                  <a:txBody>
                    <a:bodyPr>
                      <a:noAutofit/>
                    </a:bodyPr>
                    <a:lstStyle/>
                    <a:p>
                      <a:pPr indent="0" lvl="0" marL="0" marR="0" rtl="0" algn="l">
                        <a:lnSpc>
                          <a:spcPct val="100000"/>
                        </a:lnSpc>
                        <a:spcBef>
                          <a:spcPts val="0"/>
                        </a:spcBef>
                        <a:spcAft>
                          <a:spcPts val="0"/>
                        </a:spcAft>
                        <a:buClr>
                          <a:srgbClr val="222222"/>
                        </a:buClr>
                        <a:buSzPct val="25000"/>
                        <a:buFont typeface="Times New Roman"/>
                        <a:buNone/>
                      </a:pPr>
                      <a:r>
                        <a:rPr b="0" i="0" lang="en" sz="1200" u="none" strike="noStrike">
                          <a:solidFill>
                            <a:srgbClr val="222222"/>
                          </a:solidFill>
                          <a:latin typeface="Times New Roman"/>
                          <a:ea typeface="Times New Roman"/>
                          <a:cs typeface="Times New Roman"/>
                          <a:sym typeface="Times New Roman"/>
                        </a:rPr>
                        <a:t>2. Contact</a:t>
                      </a:r>
                      <a:r>
                        <a:rPr b="0" i="0" lang="en" sz="1200" u="none" strike="noStrike">
                          <a:solidFill>
                            <a:srgbClr val="222222"/>
                          </a:solidFill>
                          <a:latin typeface="Times New Roman"/>
                          <a:ea typeface="Times New Roman"/>
                          <a:cs typeface="Times New Roman"/>
                          <a:sym typeface="Times New Roman"/>
                        </a:rPr>
                        <a:t> manufacturer for proper motor use method</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200">
                          <a:latin typeface="Times New Roman"/>
                          <a:ea typeface="Times New Roman"/>
                          <a:cs typeface="Times New Roman"/>
                          <a:sym typeface="Times New Roman"/>
                        </a:rPr>
                        <a:t>11/10/2026</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200">
                          <a:latin typeface="Times New Roman"/>
                          <a:ea typeface="Times New Roman"/>
                          <a:cs typeface="Times New Roman"/>
                          <a:sym typeface="Times New Roman"/>
                        </a:rPr>
                        <a:t>Motor</a:t>
                      </a:r>
                      <a:r>
                        <a:rPr lang="en" sz="1200">
                          <a:latin typeface="Times New Roman"/>
                          <a:ea typeface="Times New Roman"/>
                          <a:cs typeface="Times New Roman"/>
                          <a:sym typeface="Times New Roman"/>
                        </a:rPr>
                        <a:t> speed and usage recommendation </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200">
                          <a:latin typeface="Times New Roman"/>
                          <a:ea typeface="Times New Roman"/>
                          <a:cs typeface="Times New Roman"/>
                          <a:sym typeface="Times New Roman"/>
                        </a:rPr>
                        <a:t> </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r>
            </a:tbl>
          </a:graphicData>
        </a:graphic>
      </p:graphicFrame>
      <p:graphicFrame>
        <p:nvGraphicFramePr>
          <p:cNvPr id="468" name="Shape 468"/>
          <p:cNvGraphicFramePr/>
          <p:nvPr/>
        </p:nvGraphicFramePr>
        <p:xfrm>
          <a:off x="6244833" y="1250021"/>
          <a:ext cx="3000000" cy="3000000"/>
        </p:xfrm>
        <a:graphic>
          <a:graphicData uri="http://schemas.openxmlformats.org/drawingml/2006/table">
            <a:tbl>
              <a:tblPr>
                <a:noFill/>
                <a:tableStyleId>{57DC1836-7183-4E4D-AFE6-F1AA376C45EA}</a:tableStyleId>
              </a:tblPr>
              <a:tblGrid>
                <a:gridCol w="432450"/>
                <a:gridCol w="345550"/>
                <a:gridCol w="382850"/>
                <a:gridCol w="382850"/>
                <a:gridCol w="382850"/>
                <a:gridCol w="382850"/>
              </a:tblGrid>
              <a:tr h="318425">
                <a:tc>
                  <a:txBody>
                    <a:bodyPr>
                      <a:noAutofit/>
                    </a:bodyPr>
                    <a:lstStyle/>
                    <a:p>
                      <a:pPr indent="0" lvl="0" marL="0" marR="0" rtl="0" algn="ctr">
                        <a:lnSpc>
                          <a:spcPct val="115000"/>
                        </a:lnSpc>
                        <a:spcBef>
                          <a:spcPts val="0"/>
                        </a:spcBef>
                        <a:buSzPct val="25000"/>
                        <a:buNone/>
                      </a:pPr>
                      <a:r>
                        <a:t/>
                      </a:r>
                      <a:endParaRPr sz="1400">
                        <a:latin typeface="Calibri"/>
                        <a:ea typeface="Calibri"/>
                        <a:cs typeface="Calibri"/>
                        <a:sym typeface="Calibri"/>
                      </a:endParaRPr>
                    </a:p>
                  </a:txBody>
                  <a:tcPr marT="0" marB="0" marR="51425" marL="51425" anchor="ctr">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gridSpan="5">
                  <a:txBody>
                    <a:bodyPr>
                      <a:noAutofit/>
                    </a:bodyPr>
                    <a:lstStyle/>
                    <a:p>
                      <a:pPr lvl="0" rtl="0" algn="ctr">
                        <a:lnSpc>
                          <a:spcPct val="115000"/>
                        </a:lnSpc>
                        <a:spcBef>
                          <a:spcPts val="0"/>
                        </a:spcBef>
                        <a:buClr>
                          <a:schemeClr val="dk1"/>
                        </a:buClr>
                        <a:buSzPct val="25000"/>
                        <a:buFont typeface="Arial"/>
                        <a:buNone/>
                      </a:pPr>
                      <a:r>
                        <a:rPr lang="en">
                          <a:solidFill>
                            <a:schemeClr val="dk1"/>
                          </a:solidFill>
                          <a:latin typeface="Calibri"/>
                          <a:ea typeface="Calibri"/>
                          <a:cs typeface="Calibri"/>
                          <a:sym typeface="Calibri"/>
                        </a:rPr>
                        <a:t>Consequence</a:t>
                      </a:r>
                    </a:p>
                  </a:txBody>
                  <a:tcPr marT="0" marB="0" marR="51425" marL="51425" anchor="ctr">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c hMerge="1"/>
                <a:tc hMerge="1"/>
              </a:tr>
              <a:tr h="318425">
                <a:tc rowSpan="5">
                  <a:txBody>
                    <a:bodyPr>
                      <a:noAutofit/>
                    </a:bodyPr>
                    <a:lstStyle/>
                    <a:p>
                      <a:pPr indent="0" lvl="0" marL="0" marR="0" rtl="0" algn="ctr">
                        <a:lnSpc>
                          <a:spcPct val="115000"/>
                        </a:lnSpc>
                        <a:spcBef>
                          <a:spcPts val="0"/>
                        </a:spcBef>
                        <a:spcAft>
                          <a:spcPts val="0"/>
                        </a:spcAft>
                        <a:buSzPct val="25000"/>
                        <a:buNone/>
                      </a:pPr>
                      <a:r>
                        <a:t/>
                      </a:r>
                      <a:endParaRPr sz="1400">
                        <a:latin typeface="Calibri"/>
                        <a:ea typeface="Calibri"/>
                        <a:cs typeface="Calibri"/>
                        <a:sym typeface="Calibri"/>
                      </a:endParaRPr>
                    </a:p>
                  </a:txBody>
                  <a:tcPr marT="0" marB="0" marR="51425" marL="51425" anchor="ctr">
                    <a:lnL cap="flat" cmpd="sng" w="9525">
                      <a:solidFill>
                        <a:srgbClr val="000000">
                          <a:alpha val="0"/>
                        </a:srgbClr>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r>
              <a:tr h="318425">
                <a:tc vMerge="1"/>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r>
              <a:tr h="318425">
                <a:tc vMerge="1"/>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r>
              <a:tr h="318425">
                <a:tc vMerge="1"/>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t/>
                      </a:r>
                      <a:endParaRPr sz="1800">
                        <a:solidFill>
                          <a:srgbClr val="000000"/>
                        </a:solidFill>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r>
              <a:tr h="318425">
                <a:tc vMerge="1"/>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r>
            </a:tbl>
          </a:graphicData>
        </a:graphic>
      </p:graphicFrame>
      <p:sp>
        <p:nvSpPr>
          <p:cNvPr id="469" name="Shape 469"/>
          <p:cNvSpPr/>
          <p:nvPr/>
        </p:nvSpPr>
        <p:spPr>
          <a:xfrm>
            <a:off x="8254137" y="2565087"/>
            <a:ext cx="292800" cy="269700"/>
          </a:xfrm>
          <a:prstGeom prst="mathMultiply">
            <a:avLst>
              <a:gd fmla="val 14825" name="adj1"/>
            </a:avLst>
          </a:prstGeom>
          <a:solidFill>
            <a:schemeClr val="dk1"/>
          </a:solidFill>
          <a:ln cap="flat" cmpd="sng" w="12700">
            <a:solidFill>
              <a:schemeClr val="dk1"/>
            </a:solidFill>
            <a:prstDash val="solid"/>
            <a:miter/>
            <a:headEnd len="med" w="med" type="none"/>
            <a:tailEnd len="med" w="med" type="none"/>
          </a:ln>
        </p:spPr>
        <p:txBody>
          <a:bodyPr anchorCtr="0" anchor="ctr" bIns="34275" lIns="68575" rIns="68575" tIns="34275">
            <a:noAutofit/>
          </a:bodyPr>
          <a:lstStyle/>
          <a:p>
            <a:pPr indent="0" lvl="0" marL="0" marR="0" rtl="0" algn="ctr">
              <a:spcBef>
                <a:spcPts val="0"/>
              </a:spcBef>
              <a:buNone/>
            </a:pPr>
            <a:r>
              <a:t/>
            </a:r>
            <a:endParaRPr sz="1400">
              <a:solidFill>
                <a:schemeClr val="lt1"/>
              </a:solidFill>
              <a:latin typeface="Calibri"/>
              <a:ea typeface="Calibri"/>
              <a:cs typeface="Calibri"/>
              <a:sym typeface="Calibri"/>
            </a:endParaRPr>
          </a:p>
        </p:txBody>
      </p:sp>
      <p:sp>
        <p:nvSpPr>
          <p:cNvPr id="470" name="Shape 470"/>
          <p:cNvSpPr txBox="1"/>
          <p:nvPr/>
        </p:nvSpPr>
        <p:spPr>
          <a:xfrm rot="-5400000">
            <a:off x="5852675" y="2177975"/>
            <a:ext cx="1242600" cy="326400"/>
          </a:xfrm>
          <a:prstGeom prst="rect">
            <a:avLst/>
          </a:prstGeom>
          <a:noFill/>
          <a:ln>
            <a:noFill/>
          </a:ln>
        </p:spPr>
        <p:txBody>
          <a:bodyPr anchorCtr="0" anchor="ctr" bIns="91425" lIns="91425" rIns="91425" tIns="91425">
            <a:noAutofit/>
          </a:bodyPr>
          <a:lstStyle/>
          <a:p>
            <a:pPr lvl="0" rtl="0" algn="ctr">
              <a:lnSpc>
                <a:spcPct val="115000"/>
              </a:lnSpc>
              <a:spcBef>
                <a:spcPts val="0"/>
              </a:spcBef>
              <a:buNone/>
            </a:pPr>
            <a:r>
              <a:rPr lang="en">
                <a:solidFill>
                  <a:schemeClr val="dk1"/>
                </a:solidFill>
                <a:latin typeface="Calibri"/>
                <a:ea typeface="Calibri"/>
                <a:cs typeface="Calibri"/>
                <a:sym typeface="Calibri"/>
              </a:rPr>
              <a:t>Likelihood</a:t>
            </a:r>
          </a:p>
        </p:txBody>
      </p:sp>
      <p:pic>
        <p:nvPicPr>
          <p:cNvPr descr="SADADQW.PNG" id="471" name="Shape 471"/>
          <p:cNvPicPr preferRelativeResize="0"/>
          <p:nvPr/>
        </p:nvPicPr>
        <p:blipFill>
          <a:blip r:embed="rId3">
            <a:alphaModFix amt="15000"/>
          </a:blip>
          <a:stretch>
            <a:fillRect/>
          </a:stretch>
        </p:blipFill>
        <p:spPr>
          <a:xfrm>
            <a:off x="1779513" y="1094624"/>
            <a:ext cx="5584973" cy="4048875"/>
          </a:xfrm>
          <a:prstGeom prst="rect">
            <a:avLst/>
          </a:prstGeom>
          <a:noFill/>
          <a:ln>
            <a:noFill/>
          </a:ln>
        </p:spPr>
      </p:pic>
      <p:pic>
        <p:nvPicPr>
          <p:cNvPr id="472" name="Shape 472"/>
          <p:cNvPicPr preferRelativeResize="0"/>
          <p:nvPr/>
        </p:nvPicPr>
        <p:blipFill>
          <a:blip r:embed="rId4">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6" name="Shape 476"/>
        <p:cNvGrpSpPr/>
        <p:nvPr/>
      </p:nvGrpSpPr>
      <p:grpSpPr>
        <a:xfrm>
          <a:off x="0" y="0"/>
          <a:ext cx="0" cy="0"/>
          <a:chOff x="0" y="0"/>
          <a:chExt cx="0" cy="0"/>
        </a:xfrm>
      </p:grpSpPr>
      <p:pic>
        <p:nvPicPr>
          <p:cNvPr descr="SADADQW.PNG" id="477" name="Shape 477"/>
          <p:cNvPicPr preferRelativeResize="0"/>
          <p:nvPr/>
        </p:nvPicPr>
        <p:blipFill>
          <a:blip r:embed="rId3">
            <a:alphaModFix amt="15000"/>
          </a:blip>
          <a:stretch>
            <a:fillRect/>
          </a:stretch>
        </p:blipFill>
        <p:spPr>
          <a:xfrm>
            <a:off x="1779513" y="1094624"/>
            <a:ext cx="5584973" cy="4048875"/>
          </a:xfrm>
          <a:prstGeom prst="rect">
            <a:avLst/>
          </a:prstGeom>
          <a:noFill/>
          <a:ln>
            <a:noFill/>
          </a:ln>
        </p:spPr>
      </p:pic>
      <p:graphicFrame>
        <p:nvGraphicFramePr>
          <p:cNvPr id="478" name="Shape 478"/>
          <p:cNvGraphicFramePr/>
          <p:nvPr/>
        </p:nvGraphicFramePr>
        <p:xfrm>
          <a:off x="52912" y="78136"/>
          <a:ext cx="3000000" cy="3000000"/>
        </p:xfrm>
        <a:graphic>
          <a:graphicData uri="http://schemas.openxmlformats.org/drawingml/2006/table">
            <a:tbl>
              <a:tblPr>
                <a:noFill/>
                <a:tableStyleId>{57DC1836-7183-4E4D-AFE6-F1AA376C45EA}</a:tableStyleId>
              </a:tblPr>
              <a:tblGrid>
                <a:gridCol w="1893450"/>
                <a:gridCol w="1383650"/>
                <a:gridCol w="877300"/>
                <a:gridCol w="433825"/>
                <a:gridCol w="1625750"/>
                <a:gridCol w="430050"/>
                <a:gridCol w="935175"/>
                <a:gridCol w="1459325"/>
              </a:tblGrid>
              <a:tr h="297550">
                <a:tc>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Risk ID</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Risk Title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c hMerge="1"/>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People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c hMerge="1"/>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Date Submit</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c hMerge="1"/>
                <a:tc>
                  <a:txBody>
                    <a:bodyPr>
                      <a:noAutofit/>
                    </a:bodyPr>
                    <a:lstStyle/>
                    <a:p>
                      <a:pPr indent="0" lvl="0" marL="0" marR="0" rtl="0" algn="l">
                        <a:spcBef>
                          <a:spcPts val="0"/>
                        </a:spcBef>
                        <a:spcAft>
                          <a:spcPts val="0"/>
                        </a:spcAft>
                        <a:buSzPct val="25000"/>
                        <a:buNone/>
                      </a:pPr>
                      <a:r>
                        <a:rPr lang="en" sz="1400">
                          <a:latin typeface="Times New Roman"/>
                          <a:ea typeface="Times New Roman"/>
                          <a:cs typeface="Times New Roman"/>
                          <a:sym typeface="Times New Roman"/>
                        </a:rPr>
                        <a:t>Date</a:t>
                      </a:r>
                      <a:r>
                        <a:rPr lang="en" sz="1400">
                          <a:latin typeface="Times New Roman"/>
                          <a:ea typeface="Times New Roman"/>
                          <a:cs typeface="Times New Roman"/>
                          <a:sym typeface="Times New Roman"/>
                        </a:rPr>
                        <a:t> updated</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r>
              <a:tr h="380675">
                <a:tc>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R 1.2</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Camera malfunction</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Mandy/Cece/Sid</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r">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20/10/2016</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a:txBody>
                    <a:bodyPr>
                      <a:noAutofit/>
                    </a:bodyPr>
                    <a:lstStyle/>
                    <a:p>
                      <a:pPr indent="0" lvl="0" marL="0" marR="0" rtl="0" algn="r">
                        <a:spcBef>
                          <a:spcPts val="0"/>
                        </a:spcBef>
                        <a:spcAft>
                          <a:spcPts val="0"/>
                        </a:spcAft>
                        <a:buSzPct val="25000"/>
                        <a:buNone/>
                      </a:pPr>
                      <a:r>
                        <a:rPr lang="en" sz="1400">
                          <a:latin typeface="Times New Roman"/>
                          <a:ea typeface="Times New Roman"/>
                          <a:cs typeface="Times New Roman"/>
                          <a:sym typeface="Times New Roman"/>
                        </a:rPr>
                        <a:t>31/10/2016</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324675">
                <a:tc gridSpan="3">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Possible Consequences</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c gridSpan="2">
                  <a:txBody>
                    <a:bodyPr>
                      <a:noAutofit/>
                    </a:bodyPr>
                    <a:lstStyle/>
                    <a:p>
                      <a:pPr indent="0" lvl="0" marL="0" marR="0" rtl="0" algn="l">
                        <a:spcBef>
                          <a:spcPts val="0"/>
                        </a:spcBef>
                        <a:spcAft>
                          <a:spcPts val="0"/>
                        </a:spcAft>
                        <a:buSzPct val="25000"/>
                        <a:buNone/>
                      </a:pPr>
                      <a:r>
                        <a:rPr lang="en" sz="1400">
                          <a:latin typeface="Times New Roman"/>
                          <a:ea typeface="Times New Roman"/>
                          <a:cs typeface="Times New Roman"/>
                          <a:sym typeface="Times New Roman"/>
                        </a:rPr>
                        <a:t>Risk</a:t>
                      </a:r>
                      <a:r>
                        <a:rPr lang="en" sz="1400">
                          <a:latin typeface="Times New Roman"/>
                          <a:ea typeface="Times New Roman"/>
                          <a:cs typeface="Times New Roman"/>
                          <a:sym typeface="Times New Roman"/>
                        </a:rPr>
                        <a:t> Type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3">
                  <a:txBody>
                    <a:bodyPr>
                      <a:noAutofit/>
                    </a:bodyPr>
                    <a:lstStyle/>
                    <a:p>
                      <a:pPr indent="0" lvl="0" marL="0" marR="0" rtl="0" algn="l">
                        <a:lnSpc>
                          <a:spcPct val="100000"/>
                        </a:lnSpc>
                        <a:spcBef>
                          <a:spcPts val="0"/>
                        </a:spcBef>
                        <a:spcAft>
                          <a:spcPts val="0"/>
                        </a:spcAft>
                        <a:buClr>
                          <a:srgbClr val="222222"/>
                        </a:buClr>
                        <a:buSzPct val="25000"/>
                        <a:buFont typeface="Times New Roman"/>
                        <a:buNone/>
                      </a:pPr>
                      <a:r>
                        <a:rPr b="0" i="0" lang="en" sz="1400" u="none" strike="noStrike">
                          <a:solidFill>
                            <a:srgbClr val="222222"/>
                          </a:solidFill>
                          <a:latin typeface="Times New Roman"/>
                          <a:ea typeface="Times New Roman"/>
                          <a:cs typeface="Times New Roman"/>
                          <a:sym typeface="Times New Roman"/>
                        </a:rPr>
                        <a:t>Likelihood</a:t>
                      </a:r>
                      <a:r>
                        <a:rPr b="0" i="0" lang="en" sz="1400" u="none" strike="noStrike">
                          <a:solidFill>
                            <a:srgbClr val="222222"/>
                          </a:solidFill>
                          <a:latin typeface="Times New Roman"/>
                          <a:ea typeface="Times New Roman"/>
                          <a:cs typeface="Times New Roman"/>
                          <a:sym typeface="Times New Roman"/>
                        </a:rPr>
                        <a:t> &amp; </a:t>
                      </a:r>
                      <a:r>
                        <a:rPr b="0" i="0" lang="en" sz="1400" u="none" strike="noStrike">
                          <a:solidFill>
                            <a:srgbClr val="222222"/>
                          </a:solidFill>
                          <a:latin typeface="Times New Roman"/>
                          <a:ea typeface="Times New Roman"/>
                          <a:cs typeface="Times New Roman"/>
                          <a:sym typeface="Times New Roman"/>
                        </a:rPr>
                        <a:t>Consequence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r>
              <a:tr h="2324475">
                <a:tc gridSpan="3">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Unable to take pictures</a:t>
                      </a:r>
                    </a:p>
                  </a:txBody>
                  <a:tcPr marT="14300" marB="14300" marR="14300" marL="1430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c gridSpan="2">
                  <a:txBody>
                    <a:bodyPr>
                      <a:noAutofit/>
                    </a:bodyPr>
                    <a:lstStyle/>
                    <a:p>
                      <a:pPr indent="0" lvl="1" marL="342900" marR="0" rtl="0" algn="ctr">
                        <a:spcBef>
                          <a:spcPts val="0"/>
                        </a:spcBef>
                        <a:spcAft>
                          <a:spcPts val="0"/>
                        </a:spcAft>
                        <a:buSzPct val="25000"/>
                        <a:buNone/>
                      </a:pPr>
                      <a:r>
                        <a:rPr lang="en" sz="1400" u="none" cap="none" strike="noStrike">
                          <a:latin typeface="Times New Roman"/>
                          <a:ea typeface="Times New Roman"/>
                          <a:cs typeface="Times New Roman"/>
                          <a:sym typeface="Times New Roman"/>
                        </a:rPr>
                        <a:t>  Technical</a:t>
                      </a:r>
                    </a:p>
                    <a:p>
                      <a:pPr indent="0" lvl="1" marL="342900" marR="0" rtl="0" algn="ctr">
                        <a:spcBef>
                          <a:spcPts val="0"/>
                        </a:spcBef>
                        <a:spcAft>
                          <a:spcPts val="0"/>
                        </a:spcAft>
                        <a:buSzPct val="25000"/>
                        <a:buNone/>
                      </a:pPr>
                      <a:r>
                        <a:rPr lang="en" sz="1400" u="none" cap="none" strike="noStrike">
                          <a:latin typeface="Times New Roman"/>
                          <a:ea typeface="Times New Roman"/>
                          <a:cs typeface="Times New Roman"/>
                          <a:sym typeface="Times New Roman"/>
                        </a:rPr>
                        <a:t>Schedule</a:t>
                      </a:r>
                    </a:p>
                  </a:txBody>
                  <a:tcPr marT="14300" marB="14300" marR="14300" marL="1430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3">
                  <a:txBody>
                    <a:bodyPr>
                      <a:noAutofit/>
                    </a:bodyPr>
                    <a:lstStyle/>
                    <a:p>
                      <a:pPr indent="0" lvl="0" marL="0" marR="0" rtl="0" algn="r">
                        <a:spcBef>
                          <a:spcPts val="0"/>
                        </a:spcBef>
                        <a:spcAft>
                          <a:spcPts val="0"/>
                        </a:spcAft>
                        <a:buSzPct val="25000"/>
                        <a:buNone/>
                      </a:pPr>
                      <a:r>
                        <a:t/>
                      </a:r>
                      <a:endParaRPr sz="1400">
                        <a:latin typeface="Times New Roman"/>
                        <a:ea typeface="Times New Roman"/>
                        <a:cs typeface="Times New Roman"/>
                        <a:sym typeface="Times New Roman"/>
                      </a:endParaRP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r>
              <a:tr h="297550">
                <a:tc gridSpan="8">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lang="en" sz="1400">
                          <a:latin typeface="Times New Roman"/>
                          <a:ea typeface="Times New Roman"/>
                          <a:cs typeface="Times New Roman"/>
                          <a:sym typeface="Times New Roman"/>
                        </a:rPr>
                        <a:t>Risk</a:t>
                      </a:r>
                      <a:r>
                        <a:rPr lang="en" sz="1400">
                          <a:latin typeface="Times New Roman"/>
                          <a:ea typeface="Times New Roman"/>
                          <a:cs typeface="Times New Roman"/>
                          <a:sym typeface="Times New Roman"/>
                        </a:rPr>
                        <a:t> Reduction Plan</a:t>
                      </a:r>
                    </a:p>
                  </a:txBody>
                  <a:tcPr marT="14300" marB="14300" marR="14300" marL="1430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EE599"/>
                    </a:solidFill>
                  </a:tcPr>
                </a:tc>
                <a:tc hMerge="1"/>
                <a:tc hMerge="1"/>
                <a:tc hMerge="1"/>
                <a:tc hMerge="1"/>
                <a:tc hMerge="1"/>
                <a:tc hMerge="1"/>
                <a:tc hMerge="1"/>
              </a:tr>
              <a:tr h="346575">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Risk Reduction Plan</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Date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Expected</a:t>
                      </a:r>
                      <a:r>
                        <a:rPr lang="en" sz="1400">
                          <a:latin typeface="Times New Roman"/>
                          <a:ea typeface="Times New Roman"/>
                          <a:cs typeface="Times New Roman"/>
                          <a:sym typeface="Times New Roman"/>
                        </a:rPr>
                        <a:t> outcome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Comment</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r>
              <a:tr h="1064950">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1.</a:t>
                      </a:r>
                      <a:r>
                        <a:rPr b="0" i="0" lang="en" sz="1400" u="none" strike="noStrike">
                          <a:solidFill>
                            <a:srgbClr val="222222"/>
                          </a:solidFill>
                          <a:latin typeface="Times New Roman"/>
                          <a:ea typeface="Times New Roman"/>
                          <a:cs typeface="Times New Roman"/>
                          <a:sym typeface="Times New Roman"/>
                        </a:rPr>
                        <a:t> Contact the sponsor to prepare the spare camera</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20/10/2016</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Get a</a:t>
                      </a:r>
                      <a:r>
                        <a:rPr lang="en" sz="1400">
                          <a:latin typeface="Times New Roman"/>
                          <a:ea typeface="Times New Roman"/>
                          <a:cs typeface="Times New Roman"/>
                          <a:sym typeface="Times New Roman"/>
                        </a:rPr>
                        <a:t> standard operation process</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t/>
                      </a:r>
                      <a:endParaRPr sz="1400">
                        <a:latin typeface="Times New Roman"/>
                        <a:ea typeface="Times New Roman"/>
                        <a:cs typeface="Times New Roman"/>
                        <a:sym typeface="Times New Roman"/>
                      </a:endParaRP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r>
            </a:tbl>
          </a:graphicData>
        </a:graphic>
      </p:graphicFrame>
      <p:graphicFrame>
        <p:nvGraphicFramePr>
          <p:cNvPr id="479" name="Shape 479"/>
          <p:cNvGraphicFramePr/>
          <p:nvPr/>
        </p:nvGraphicFramePr>
        <p:xfrm>
          <a:off x="6671198" y="1392806"/>
          <a:ext cx="3000000" cy="3000000"/>
        </p:xfrm>
        <a:graphic>
          <a:graphicData uri="http://schemas.openxmlformats.org/drawingml/2006/table">
            <a:tbl>
              <a:tblPr>
                <a:noFill/>
                <a:tableStyleId>{57DC1836-7183-4E4D-AFE6-F1AA376C45EA}</a:tableStyleId>
              </a:tblPr>
              <a:tblGrid>
                <a:gridCol w="422075"/>
                <a:gridCol w="337250"/>
                <a:gridCol w="353175"/>
                <a:gridCol w="345425"/>
                <a:gridCol w="327650"/>
                <a:gridCol w="338850"/>
              </a:tblGrid>
              <a:tr h="298300">
                <a:tc>
                  <a:txBody>
                    <a:bodyPr>
                      <a:noAutofit/>
                    </a:bodyPr>
                    <a:lstStyle/>
                    <a:p>
                      <a:pPr indent="0" lvl="0" marL="0" marR="0" rtl="0" algn="ctr">
                        <a:lnSpc>
                          <a:spcPct val="115000"/>
                        </a:lnSpc>
                        <a:spcBef>
                          <a:spcPts val="0"/>
                        </a:spcBef>
                        <a:buSzPct val="25000"/>
                        <a:buNone/>
                      </a:pPr>
                      <a:r>
                        <a:t/>
                      </a:r>
                      <a:endParaRPr sz="1400">
                        <a:latin typeface="Calibri"/>
                        <a:ea typeface="Calibri"/>
                        <a:cs typeface="Calibri"/>
                        <a:sym typeface="Calibri"/>
                      </a:endParaRPr>
                    </a:p>
                  </a:txBody>
                  <a:tcPr marT="0" marB="0" marR="51425" marL="51425" anchor="ctr">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gridSpan="5">
                  <a:txBody>
                    <a:bodyPr>
                      <a:noAutofit/>
                    </a:bodyPr>
                    <a:lstStyle/>
                    <a:p>
                      <a:pPr indent="0" lvl="0" marL="0" marR="0" rtl="0" algn="ctr">
                        <a:lnSpc>
                          <a:spcPct val="115000"/>
                        </a:lnSpc>
                        <a:spcBef>
                          <a:spcPts val="0"/>
                        </a:spcBef>
                        <a:spcAft>
                          <a:spcPts val="0"/>
                        </a:spcAft>
                        <a:buSzPct val="25000"/>
                        <a:buNone/>
                      </a:pPr>
                      <a:r>
                        <a:rPr lang="en" sz="1400">
                          <a:latin typeface="Calibri"/>
                          <a:ea typeface="Calibri"/>
                          <a:cs typeface="Calibri"/>
                          <a:sym typeface="Calibri"/>
                        </a:rPr>
                        <a:t>Consequence</a:t>
                      </a:r>
                    </a:p>
                  </a:txBody>
                  <a:tcPr marT="0" marB="0" marR="51425" marL="51425" anchor="ctr">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c hMerge="1"/>
                <a:tc hMerge="1"/>
              </a:tr>
              <a:tr h="298300">
                <a:tc rowSpan="5">
                  <a:txBody>
                    <a:bodyPr>
                      <a:noAutofit/>
                    </a:bodyPr>
                    <a:lstStyle/>
                    <a:p>
                      <a:pPr indent="0" lvl="0" marL="0" marR="0" rtl="0" algn="ctr">
                        <a:lnSpc>
                          <a:spcPct val="115000"/>
                        </a:lnSpc>
                        <a:spcBef>
                          <a:spcPts val="0"/>
                        </a:spcBef>
                        <a:spcAft>
                          <a:spcPts val="0"/>
                        </a:spcAft>
                        <a:buSzPct val="25000"/>
                        <a:buNone/>
                      </a:pPr>
                      <a:r>
                        <a:t/>
                      </a:r>
                      <a:endParaRPr sz="1400">
                        <a:latin typeface="Calibri"/>
                        <a:ea typeface="Calibri"/>
                        <a:cs typeface="Calibri"/>
                        <a:sym typeface="Calibri"/>
                      </a:endParaRPr>
                    </a:p>
                  </a:txBody>
                  <a:tcPr marT="0" marB="0" marR="51425" marL="51425" anchor="ctr">
                    <a:lnL cap="flat" cmpd="sng" w="9525">
                      <a:solidFill>
                        <a:srgbClr val="000000">
                          <a:alpha val="0"/>
                        </a:srgbClr>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r>
              <a:tr h="298300">
                <a:tc vMerge="1"/>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r>
              <a:tr h="298300">
                <a:tc vMerge="1"/>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r>
              <a:tr h="298300">
                <a:tc vMerge="1"/>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t/>
                      </a:r>
                      <a:endParaRPr sz="1800">
                        <a:solidFill>
                          <a:srgbClr val="000000"/>
                        </a:solidFill>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r>
              <a:tr h="298300">
                <a:tc vMerge="1"/>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r>
            </a:tbl>
          </a:graphicData>
        </a:graphic>
      </p:graphicFrame>
      <p:sp>
        <p:nvSpPr>
          <p:cNvPr id="480" name="Shape 480"/>
          <p:cNvSpPr/>
          <p:nvPr/>
        </p:nvSpPr>
        <p:spPr>
          <a:xfrm>
            <a:off x="7831545" y="2651083"/>
            <a:ext cx="292800" cy="269700"/>
          </a:xfrm>
          <a:prstGeom prst="mathMultiply">
            <a:avLst>
              <a:gd fmla="val 14825" name="adj1"/>
            </a:avLst>
          </a:prstGeom>
          <a:solidFill>
            <a:schemeClr val="dk1"/>
          </a:solidFill>
          <a:ln cap="flat" cmpd="sng" w="12700">
            <a:solidFill>
              <a:schemeClr val="dk1"/>
            </a:solidFill>
            <a:prstDash val="solid"/>
            <a:miter/>
            <a:headEnd len="med" w="med" type="none"/>
            <a:tailEnd len="med" w="med" type="none"/>
          </a:ln>
        </p:spPr>
        <p:txBody>
          <a:bodyPr anchorCtr="0" anchor="ctr" bIns="34275" lIns="68575" rIns="68575" tIns="34275">
            <a:noAutofit/>
          </a:bodyPr>
          <a:lstStyle/>
          <a:p>
            <a:pPr indent="0" lvl="0" marL="0" marR="0" rtl="0" algn="ctr">
              <a:spcBef>
                <a:spcPts val="0"/>
              </a:spcBef>
              <a:buNone/>
            </a:pPr>
            <a:r>
              <a:t/>
            </a:r>
            <a:endParaRPr sz="1400">
              <a:solidFill>
                <a:schemeClr val="lt1"/>
              </a:solidFill>
              <a:latin typeface="Calibri"/>
              <a:ea typeface="Calibri"/>
              <a:cs typeface="Calibri"/>
              <a:sym typeface="Calibri"/>
            </a:endParaRPr>
          </a:p>
        </p:txBody>
      </p:sp>
      <p:sp>
        <p:nvSpPr>
          <p:cNvPr id="481" name="Shape 481"/>
          <p:cNvSpPr txBox="1"/>
          <p:nvPr/>
        </p:nvSpPr>
        <p:spPr>
          <a:xfrm rot="-5400000">
            <a:off x="6213100" y="2347000"/>
            <a:ext cx="1242600" cy="326400"/>
          </a:xfrm>
          <a:prstGeom prst="rect">
            <a:avLst/>
          </a:prstGeom>
          <a:noFill/>
          <a:ln>
            <a:noFill/>
          </a:ln>
        </p:spPr>
        <p:txBody>
          <a:bodyPr anchorCtr="0" anchor="ctr" bIns="91425" lIns="91425" rIns="91425" tIns="91425">
            <a:noAutofit/>
          </a:bodyPr>
          <a:lstStyle/>
          <a:p>
            <a:pPr lvl="0" rtl="0" algn="ctr">
              <a:lnSpc>
                <a:spcPct val="115000"/>
              </a:lnSpc>
              <a:spcBef>
                <a:spcPts val="0"/>
              </a:spcBef>
              <a:buNone/>
            </a:pPr>
            <a:r>
              <a:rPr lang="en">
                <a:solidFill>
                  <a:schemeClr val="dk1"/>
                </a:solidFill>
                <a:latin typeface="Calibri"/>
                <a:ea typeface="Calibri"/>
                <a:cs typeface="Calibri"/>
                <a:sym typeface="Calibri"/>
              </a:rPr>
              <a:t>Likelihood</a:t>
            </a:r>
          </a:p>
        </p:txBody>
      </p:sp>
      <p:pic>
        <p:nvPicPr>
          <p:cNvPr id="482" name="Shape 482"/>
          <p:cNvPicPr preferRelativeResize="0"/>
          <p:nvPr/>
        </p:nvPicPr>
        <p:blipFill>
          <a:blip r:embed="rId4">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6" name="Shape 486"/>
        <p:cNvGrpSpPr/>
        <p:nvPr/>
      </p:nvGrpSpPr>
      <p:grpSpPr>
        <a:xfrm>
          <a:off x="0" y="0"/>
          <a:ext cx="0" cy="0"/>
          <a:chOff x="0" y="0"/>
          <a:chExt cx="0" cy="0"/>
        </a:xfrm>
      </p:grpSpPr>
      <p:pic>
        <p:nvPicPr>
          <p:cNvPr descr="SADADQW.PNG" id="487" name="Shape 487"/>
          <p:cNvPicPr preferRelativeResize="0"/>
          <p:nvPr/>
        </p:nvPicPr>
        <p:blipFill>
          <a:blip r:embed="rId3">
            <a:alphaModFix amt="15000"/>
          </a:blip>
          <a:stretch>
            <a:fillRect/>
          </a:stretch>
        </p:blipFill>
        <p:spPr>
          <a:xfrm>
            <a:off x="1779513" y="1094624"/>
            <a:ext cx="5584973" cy="4048875"/>
          </a:xfrm>
          <a:prstGeom prst="rect">
            <a:avLst/>
          </a:prstGeom>
          <a:noFill/>
          <a:ln>
            <a:noFill/>
          </a:ln>
        </p:spPr>
      </p:pic>
      <p:graphicFrame>
        <p:nvGraphicFramePr>
          <p:cNvPr id="488" name="Shape 488"/>
          <p:cNvGraphicFramePr/>
          <p:nvPr/>
        </p:nvGraphicFramePr>
        <p:xfrm>
          <a:off x="64367" y="70575"/>
          <a:ext cx="3000000" cy="3000000"/>
        </p:xfrm>
        <a:graphic>
          <a:graphicData uri="http://schemas.openxmlformats.org/drawingml/2006/table">
            <a:tbl>
              <a:tblPr>
                <a:noFill/>
                <a:tableStyleId>{57DC1836-7183-4E4D-AFE6-F1AA376C45EA}</a:tableStyleId>
              </a:tblPr>
              <a:tblGrid>
                <a:gridCol w="1973425"/>
                <a:gridCol w="1442100"/>
                <a:gridCol w="914375"/>
                <a:gridCol w="382850"/>
                <a:gridCol w="1763750"/>
                <a:gridCol w="1350175"/>
                <a:gridCol w="382850"/>
                <a:gridCol w="811250"/>
              </a:tblGrid>
              <a:tr h="272750">
                <a:tc>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Risk ID</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Risk Title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c hMerge="1"/>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People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c hMerge="1"/>
                <a:tc>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Date Submit</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c gridSpan="2">
                  <a:txBody>
                    <a:bodyPr>
                      <a:noAutofit/>
                    </a:bodyPr>
                    <a:lstStyle/>
                    <a:p>
                      <a:pPr indent="0" lvl="0" marL="0" marR="0" rtl="0" algn="l">
                        <a:spcBef>
                          <a:spcPts val="0"/>
                        </a:spcBef>
                        <a:spcAft>
                          <a:spcPts val="0"/>
                        </a:spcAft>
                        <a:buSzPct val="25000"/>
                        <a:buNone/>
                      </a:pPr>
                      <a:r>
                        <a:rPr lang="en" sz="1400">
                          <a:latin typeface="Times New Roman"/>
                          <a:ea typeface="Times New Roman"/>
                          <a:cs typeface="Times New Roman"/>
                          <a:sym typeface="Times New Roman"/>
                        </a:rPr>
                        <a:t>Date</a:t>
                      </a:r>
                      <a:r>
                        <a:rPr lang="en" sz="1400">
                          <a:latin typeface="Times New Roman"/>
                          <a:ea typeface="Times New Roman"/>
                          <a:cs typeface="Times New Roman"/>
                          <a:sym typeface="Times New Roman"/>
                        </a:rPr>
                        <a:t> updated</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c hMerge="1"/>
              </a:tr>
              <a:tr h="348975">
                <a:tc>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R 1.3</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Integration failure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All members</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a:txBody>
                    <a:bodyPr>
                      <a:noAutofit/>
                    </a:bodyPr>
                    <a:lstStyle/>
                    <a:p>
                      <a:pPr indent="0" lvl="0" marL="0" marR="0" rtl="0" algn="r">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23/10/2016</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gridSpan="2">
                  <a:txBody>
                    <a:bodyPr>
                      <a:noAutofit/>
                    </a:bodyPr>
                    <a:lstStyle/>
                    <a:p>
                      <a:pPr indent="0" lvl="0" marL="0" marR="0" rtl="0" algn="r">
                        <a:spcBef>
                          <a:spcPts val="0"/>
                        </a:spcBef>
                        <a:spcAft>
                          <a:spcPts val="0"/>
                        </a:spcAft>
                        <a:buSzPct val="25000"/>
                        <a:buNone/>
                      </a:pPr>
                      <a:r>
                        <a:rPr lang="en" sz="1400">
                          <a:latin typeface="Times New Roman"/>
                          <a:ea typeface="Times New Roman"/>
                          <a:cs typeface="Times New Roman"/>
                          <a:sym typeface="Times New Roman"/>
                        </a:rPr>
                        <a:t>31/10/2016</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r>
              <a:tr h="296150">
                <a:tc gridSpan="3">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Possible Consequences</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c gridSpan="2">
                  <a:txBody>
                    <a:bodyPr>
                      <a:noAutofit/>
                    </a:bodyPr>
                    <a:lstStyle/>
                    <a:p>
                      <a:pPr indent="0" lvl="0" marL="0" marR="0" rtl="0" algn="l">
                        <a:spcBef>
                          <a:spcPts val="0"/>
                        </a:spcBef>
                        <a:spcAft>
                          <a:spcPts val="0"/>
                        </a:spcAft>
                        <a:buSzPct val="25000"/>
                        <a:buNone/>
                      </a:pPr>
                      <a:r>
                        <a:rPr lang="en" sz="1400">
                          <a:latin typeface="Times New Roman"/>
                          <a:ea typeface="Times New Roman"/>
                          <a:cs typeface="Times New Roman"/>
                          <a:sym typeface="Times New Roman"/>
                        </a:rPr>
                        <a:t>Risk</a:t>
                      </a:r>
                      <a:r>
                        <a:rPr lang="en" sz="1400">
                          <a:latin typeface="Times New Roman"/>
                          <a:ea typeface="Times New Roman"/>
                          <a:cs typeface="Times New Roman"/>
                          <a:sym typeface="Times New Roman"/>
                        </a:rPr>
                        <a:t> Type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3">
                  <a:txBody>
                    <a:bodyPr>
                      <a:noAutofit/>
                    </a:bodyPr>
                    <a:lstStyle/>
                    <a:p>
                      <a:pPr indent="0" lvl="0" marL="0" marR="0" rtl="0" algn="l">
                        <a:lnSpc>
                          <a:spcPct val="100000"/>
                        </a:lnSpc>
                        <a:spcBef>
                          <a:spcPts val="0"/>
                        </a:spcBef>
                        <a:spcAft>
                          <a:spcPts val="0"/>
                        </a:spcAft>
                        <a:buClr>
                          <a:srgbClr val="222222"/>
                        </a:buClr>
                        <a:buSzPct val="25000"/>
                        <a:buFont typeface="Times New Roman"/>
                        <a:buNone/>
                      </a:pPr>
                      <a:r>
                        <a:rPr b="0" i="0" lang="en" sz="1400" u="none" strike="noStrike">
                          <a:solidFill>
                            <a:srgbClr val="222222"/>
                          </a:solidFill>
                          <a:latin typeface="Times New Roman"/>
                          <a:ea typeface="Times New Roman"/>
                          <a:cs typeface="Times New Roman"/>
                          <a:sym typeface="Times New Roman"/>
                        </a:rPr>
                        <a:t>Likelihood</a:t>
                      </a:r>
                      <a:r>
                        <a:rPr b="0" i="0" lang="en" sz="1400" u="none" strike="noStrike">
                          <a:solidFill>
                            <a:srgbClr val="222222"/>
                          </a:solidFill>
                          <a:latin typeface="Times New Roman"/>
                          <a:ea typeface="Times New Roman"/>
                          <a:cs typeface="Times New Roman"/>
                          <a:sym typeface="Times New Roman"/>
                        </a:rPr>
                        <a:t> &amp;</a:t>
                      </a:r>
                      <a:r>
                        <a:rPr b="0" i="0" lang="en" sz="1400" u="none" strike="noStrike">
                          <a:solidFill>
                            <a:schemeClr val="dk1"/>
                          </a:solidFill>
                          <a:latin typeface="Times New Roman"/>
                          <a:ea typeface="Times New Roman"/>
                          <a:cs typeface="Times New Roman"/>
                          <a:sym typeface="Times New Roman"/>
                        </a:rPr>
                        <a:t> </a:t>
                      </a:r>
                      <a:r>
                        <a:rPr b="0" i="0" lang="en" sz="1400" u="none" strike="noStrike">
                          <a:solidFill>
                            <a:srgbClr val="222222"/>
                          </a:solidFill>
                          <a:latin typeface="Times New Roman"/>
                          <a:ea typeface="Times New Roman"/>
                          <a:cs typeface="Times New Roman"/>
                          <a:sym typeface="Times New Roman"/>
                        </a:rPr>
                        <a:t>Consequence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r>
              <a:tr h="2009950">
                <a:tc gridSpan="3">
                  <a:txBody>
                    <a:bodyPr>
                      <a:noAutofit/>
                    </a:bodyPr>
                    <a:lstStyle/>
                    <a:p>
                      <a:pPr indent="0" lvl="0" marL="0" marR="0" rtl="0" algn="l">
                        <a:spcBef>
                          <a:spcPts val="0"/>
                        </a:spcBef>
                        <a:spcAft>
                          <a:spcPts val="0"/>
                        </a:spcAft>
                        <a:buSzPct val="25000"/>
                        <a:buNone/>
                      </a:pPr>
                      <a:r>
                        <a:rPr lang="en" sz="1400">
                          <a:latin typeface="Times New Roman"/>
                          <a:ea typeface="Times New Roman"/>
                          <a:cs typeface="Times New Roman"/>
                          <a:sym typeface="Times New Roman"/>
                        </a:rPr>
                        <a:t>1. Delay schedule</a:t>
                      </a:r>
                    </a:p>
                    <a:p>
                      <a:pPr indent="0" lvl="0" marL="0" marR="0" rtl="0" algn="l">
                        <a:spcBef>
                          <a:spcPts val="0"/>
                        </a:spcBef>
                        <a:spcAft>
                          <a:spcPts val="0"/>
                        </a:spcAft>
                        <a:buSzPct val="25000"/>
                        <a:buNone/>
                      </a:pPr>
                      <a:r>
                        <a:rPr lang="en" sz="1400">
                          <a:latin typeface="Times New Roman"/>
                          <a:ea typeface="Times New Roman"/>
                          <a:cs typeface="Times New Roman"/>
                          <a:sym typeface="Times New Roman"/>
                        </a:rPr>
                        <a:t>2. May affect the accuracy</a:t>
                      </a:r>
                    </a:p>
                  </a:txBody>
                  <a:tcPr marT="14300" marB="14300" marR="14300" marL="1430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c gridSpan="2">
                  <a:txBody>
                    <a:bodyPr>
                      <a:noAutofit/>
                    </a:bodyPr>
                    <a:lstStyle/>
                    <a:p>
                      <a:pPr indent="0" lvl="1" marL="342900" marR="0" rtl="0" algn="ctr">
                        <a:spcBef>
                          <a:spcPts val="0"/>
                        </a:spcBef>
                        <a:spcAft>
                          <a:spcPts val="0"/>
                        </a:spcAft>
                        <a:buSzPct val="25000"/>
                        <a:buNone/>
                      </a:pPr>
                      <a:r>
                        <a:rPr lang="en" sz="1400" u="none" cap="none" strike="noStrike">
                          <a:latin typeface="Times New Roman"/>
                          <a:ea typeface="Times New Roman"/>
                          <a:cs typeface="Times New Roman"/>
                          <a:sym typeface="Times New Roman"/>
                        </a:rPr>
                        <a:t>  Technical</a:t>
                      </a:r>
                    </a:p>
                    <a:p>
                      <a:pPr indent="0" lvl="1" marL="342900" marR="0" rtl="0" algn="ctr">
                        <a:spcBef>
                          <a:spcPts val="0"/>
                        </a:spcBef>
                        <a:spcAft>
                          <a:spcPts val="0"/>
                        </a:spcAft>
                        <a:buSzPct val="25000"/>
                        <a:buNone/>
                      </a:pPr>
                      <a:r>
                        <a:rPr lang="en" sz="1400" u="none" cap="none" strike="noStrike">
                          <a:latin typeface="Times New Roman"/>
                          <a:ea typeface="Times New Roman"/>
                          <a:cs typeface="Times New Roman"/>
                          <a:sym typeface="Times New Roman"/>
                        </a:rPr>
                        <a:t>Schedule</a:t>
                      </a:r>
                    </a:p>
                    <a:p>
                      <a:pPr indent="0" lvl="1" marL="342900" marR="0" rtl="0" algn="ctr">
                        <a:spcBef>
                          <a:spcPts val="0"/>
                        </a:spcBef>
                        <a:spcAft>
                          <a:spcPts val="0"/>
                        </a:spcAft>
                        <a:buSzPct val="25000"/>
                        <a:buNone/>
                      </a:pPr>
                      <a:r>
                        <a:rPr lang="en" sz="1400" u="none" cap="none" strike="noStrike">
                          <a:latin typeface="Times New Roman"/>
                          <a:ea typeface="Times New Roman"/>
                          <a:cs typeface="Times New Roman"/>
                          <a:sym typeface="Times New Roman"/>
                        </a:rPr>
                        <a:t>Cost</a:t>
                      </a:r>
                    </a:p>
                    <a:p>
                      <a:pPr indent="0" lvl="1" marL="342900" marR="0" rtl="0" algn="ctr">
                        <a:spcBef>
                          <a:spcPts val="0"/>
                        </a:spcBef>
                        <a:spcAft>
                          <a:spcPts val="0"/>
                        </a:spcAft>
                        <a:buSzPct val="25000"/>
                        <a:buNone/>
                      </a:pPr>
                      <a:r>
                        <a:rPr lang="en" sz="1400" u="none" cap="none" strike="noStrike">
                          <a:latin typeface="Times New Roman"/>
                          <a:ea typeface="Times New Roman"/>
                          <a:cs typeface="Times New Roman"/>
                          <a:sym typeface="Times New Roman"/>
                        </a:rPr>
                        <a:t>Programmatic</a:t>
                      </a:r>
                    </a:p>
                  </a:txBody>
                  <a:tcPr marT="14300" marB="14300" marR="14300" marL="1430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3">
                  <a:txBody>
                    <a:bodyPr>
                      <a:noAutofit/>
                    </a:bodyPr>
                    <a:lstStyle/>
                    <a:p>
                      <a:pPr indent="0" lvl="0" marL="0" marR="0" rtl="0" algn="r">
                        <a:spcBef>
                          <a:spcPts val="0"/>
                        </a:spcBef>
                        <a:spcAft>
                          <a:spcPts val="0"/>
                        </a:spcAft>
                        <a:buSzPct val="25000"/>
                        <a:buNone/>
                      </a:pPr>
                      <a:r>
                        <a:t/>
                      </a:r>
                      <a:endParaRPr sz="1400">
                        <a:latin typeface="Times New Roman"/>
                        <a:ea typeface="Times New Roman"/>
                        <a:cs typeface="Times New Roman"/>
                        <a:sym typeface="Times New Roman"/>
                      </a:endParaRP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r>
              <a:tr h="272750">
                <a:tc gridSpan="8">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lang="en" sz="1400">
                          <a:latin typeface="Times New Roman"/>
                          <a:ea typeface="Times New Roman"/>
                          <a:cs typeface="Times New Roman"/>
                          <a:sym typeface="Times New Roman"/>
                        </a:rPr>
                        <a:t>Risk</a:t>
                      </a:r>
                      <a:r>
                        <a:rPr lang="en" sz="1400">
                          <a:latin typeface="Times New Roman"/>
                          <a:ea typeface="Times New Roman"/>
                          <a:cs typeface="Times New Roman"/>
                          <a:sym typeface="Times New Roman"/>
                        </a:rPr>
                        <a:t> Reduction Plan</a:t>
                      </a:r>
                    </a:p>
                  </a:txBody>
                  <a:tcPr marT="14300" marB="14300" marR="14300" marL="1430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EE599"/>
                    </a:solidFill>
                  </a:tcPr>
                </a:tc>
                <a:tc hMerge="1"/>
                <a:tc hMerge="1"/>
                <a:tc hMerge="1"/>
                <a:tc hMerge="1"/>
                <a:tc hMerge="1"/>
                <a:tc hMerge="1"/>
                <a:tc hMerge="1"/>
              </a:tr>
              <a:tr h="512750">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Risk Reduction Plan</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Date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3">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Expected</a:t>
                      </a:r>
                      <a:r>
                        <a:rPr lang="en" sz="1400">
                          <a:latin typeface="Times New Roman"/>
                          <a:ea typeface="Times New Roman"/>
                          <a:cs typeface="Times New Roman"/>
                          <a:sym typeface="Times New Roman"/>
                        </a:rPr>
                        <a:t> outcome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c>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Comment</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512750">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1. Split the integration into smaller steps</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25/11/2016</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3">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Integrate geometric</a:t>
                      </a:r>
                      <a:r>
                        <a:rPr lang="en" sz="1400">
                          <a:latin typeface="Times New Roman"/>
                          <a:ea typeface="Times New Roman"/>
                          <a:cs typeface="Times New Roman"/>
                          <a:sym typeface="Times New Roman"/>
                        </a:rPr>
                        <a:t> and photometric calibration first in the end of the semester</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c>
                  <a:txBody>
                    <a:bodyPr>
                      <a:noAutofit/>
                    </a:bodyPr>
                    <a:lstStyle/>
                    <a:p>
                      <a:pPr indent="0" lvl="0" marL="0" marR="0" rtl="0" algn="l">
                        <a:spcBef>
                          <a:spcPts val="0"/>
                        </a:spcBef>
                        <a:buSzPct val="25000"/>
                        <a:buNone/>
                      </a:pPr>
                      <a:r>
                        <a:t/>
                      </a:r>
                      <a:endParaRPr sz="1400"/>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752750">
                <a:tc gridSpan="2">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lang="en" sz="1400">
                          <a:latin typeface="Times New Roman"/>
                          <a:ea typeface="Times New Roman"/>
                          <a:cs typeface="Times New Roman"/>
                          <a:sym typeface="Times New Roman"/>
                        </a:rPr>
                        <a:t>2.</a:t>
                      </a:r>
                      <a:r>
                        <a:rPr lang="en" sz="1400">
                          <a:latin typeface="Times New Roman"/>
                          <a:ea typeface="Times New Roman"/>
                          <a:cs typeface="Times New Roman"/>
                          <a:sym typeface="Times New Roman"/>
                        </a:rPr>
                        <a:t> Verify each steps before move on to the next step</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30/11/2016</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3">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Validate</a:t>
                      </a:r>
                      <a:r>
                        <a:rPr lang="en" sz="1400">
                          <a:latin typeface="Times New Roman"/>
                          <a:ea typeface="Times New Roman"/>
                          <a:cs typeface="Times New Roman"/>
                          <a:sym typeface="Times New Roman"/>
                        </a:rPr>
                        <a:t> the result of geometric and photometric calibration in Fall semester and then continue other calibrations</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c>
                  <a:txBody>
                    <a:bodyPr>
                      <a:noAutofit/>
                    </a:bodyPr>
                    <a:lstStyle/>
                    <a:p>
                      <a:pPr indent="0" lvl="0" marL="0" marR="0" rtl="0" algn="l">
                        <a:spcBef>
                          <a:spcPts val="0"/>
                        </a:spcBef>
                        <a:buSzPct val="25000"/>
                        <a:buNone/>
                      </a:pPr>
                      <a:r>
                        <a:t/>
                      </a:r>
                      <a:endParaRPr sz="1400"/>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bl>
          </a:graphicData>
        </a:graphic>
      </p:graphicFrame>
      <p:graphicFrame>
        <p:nvGraphicFramePr>
          <p:cNvPr id="489" name="Shape 489"/>
          <p:cNvGraphicFramePr/>
          <p:nvPr/>
        </p:nvGraphicFramePr>
        <p:xfrm>
          <a:off x="6687051" y="872746"/>
          <a:ext cx="3000000" cy="3000000"/>
        </p:xfrm>
        <a:graphic>
          <a:graphicData uri="http://schemas.openxmlformats.org/drawingml/2006/table">
            <a:tbl>
              <a:tblPr>
                <a:noFill/>
                <a:tableStyleId>{57DC1836-7183-4E4D-AFE6-F1AA376C45EA}</a:tableStyleId>
              </a:tblPr>
              <a:tblGrid>
                <a:gridCol w="422075"/>
                <a:gridCol w="337250"/>
                <a:gridCol w="353175"/>
                <a:gridCol w="345425"/>
                <a:gridCol w="327650"/>
                <a:gridCol w="338850"/>
              </a:tblGrid>
              <a:tr h="298300">
                <a:tc>
                  <a:txBody>
                    <a:bodyPr>
                      <a:noAutofit/>
                    </a:bodyPr>
                    <a:lstStyle/>
                    <a:p>
                      <a:pPr indent="0" lvl="0" marL="0" marR="0" rtl="0" algn="ctr">
                        <a:lnSpc>
                          <a:spcPct val="115000"/>
                        </a:lnSpc>
                        <a:spcBef>
                          <a:spcPts val="0"/>
                        </a:spcBef>
                        <a:buSzPct val="25000"/>
                        <a:buNone/>
                      </a:pPr>
                      <a:r>
                        <a:t/>
                      </a:r>
                      <a:endParaRPr sz="1400">
                        <a:latin typeface="Calibri"/>
                        <a:ea typeface="Calibri"/>
                        <a:cs typeface="Calibri"/>
                        <a:sym typeface="Calibri"/>
                      </a:endParaRPr>
                    </a:p>
                  </a:txBody>
                  <a:tcPr marT="0" marB="0" marR="51425" marL="51425" anchor="ctr">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gridSpan="5">
                  <a:txBody>
                    <a:bodyPr>
                      <a:noAutofit/>
                    </a:bodyPr>
                    <a:lstStyle/>
                    <a:p>
                      <a:pPr indent="0" lvl="0" marL="0" marR="0" rtl="0" algn="ctr">
                        <a:lnSpc>
                          <a:spcPct val="115000"/>
                        </a:lnSpc>
                        <a:spcBef>
                          <a:spcPts val="0"/>
                        </a:spcBef>
                        <a:spcAft>
                          <a:spcPts val="0"/>
                        </a:spcAft>
                        <a:buSzPct val="25000"/>
                        <a:buNone/>
                      </a:pPr>
                      <a:r>
                        <a:rPr lang="en" sz="1400">
                          <a:latin typeface="Calibri"/>
                          <a:ea typeface="Calibri"/>
                          <a:cs typeface="Calibri"/>
                          <a:sym typeface="Calibri"/>
                        </a:rPr>
                        <a:t>Consequence</a:t>
                      </a:r>
                    </a:p>
                  </a:txBody>
                  <a:tcPr marT="0" marB="0" marR="51425" marL="51425" anchor="ctr">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c hMerge="1"/>
                <a:tc hMerge="1"/>
              </a:tr>
              <a:tr h="298300">
                <a:tc rowSpan="5">
                  <a:txBody>
                    <a:bodyPr>
                      <a:noAutofit/>
                    </a:bodyPr>
                    <a:lstStyle/>
                    <a:p>
                      <a:pPr indent="0" lvl="0" marL="0" marR="0" rtl="0" algn="ctr">
                        <a:lnSpc>
                          <a:spcPct val="115000"/>
                        </a:lnSpc>
                        <a:spcBef>
                          <a:spcPts val="0"/>
                        </a:spcBef>
                        <a:spcAft>
                          <a:spcPts val="0"/>
                        </a:spcAft>
                        <a:buSzPct val="25000"/>
                        <a:buNone/>
                      </a:pPr>
                      <a:r>
                        <a:t/>
                      </a:r>
                      <a:endParaRPr sz="1400">
                        <a:latin typeface="Calibri"/>
                        <a:ea typeface="Calibri"/>
                        <a:cs typeface="Calibri"/>
                        <a:sym typeface="Calibri"/>
                      </a:endParaRPr>
                    </a:p>
                  </a:txBody>
                  <a:tcPr marT="0" marB="0" marR="51425" marL="51425" anchor="ctr">
                    <a:lnL cap="flat" cmpd="sng" w="9525">
                      <a:solidFill>
                        <a:srgbClr val="000000">
                          <a:alpha val="0"/>
                        </a:srgbClr>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r>
              <a:tr h="298300">
                <a:tc vMerge="1"/>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r>
              <a:tr h="298300">
                <a:tc vMerge="1"/>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r>
              <a:tr h="298300">
                <a:tc vMerge="1"/>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t/>
                      </a:r>
                      <a:endParaRPr sz="1800">
                        <a:solidFill>
                          <a:srgbClr val="000000"/>
                        </a:solidFill>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r>
              <a:tr h="298300">
                <a:tc vMerge="1"/>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r>
            </a:tbl>
          </a:graphicData>
        </a:graphic>
      </p:graphicFrame>
      <p:sp>
        <p:nvSpPr>
          <p:cNvPr id="490" name="Shape 490"/>
          <p:cNvSpPr/>
          <p:nvPr/>
        </p:nvSpPr>
        <p:spPr>
          <a:xfrm>
            <a:off x="8518668" y="2424381"/>
            <a:ext cx="292800" cy="269700"/>
          </a:xfrm>
          <a:prstGeom prst="mathMultiply">
            <a:avLst>
              <a:gd fmla="val 14825" name="adj1"/>
            </a:avLst>
          </a:prstGeom>
          <a:solidFill>
            <a:schemeClr val="dk1"/>
          </a:solidFill>
          <a:ln cap="flat" cmpd="sng" w="12700">
            <a:solidFill>
              <a:schemeClr val="dk1"/>
            </a:solidFill>
            <a:prstDash val="solid"/>
            <a:miter/>
            <a:headEnd len="med" w="med" type="none"/>
            <a:tailEnd len="med" w="med" type="none"/>
          </a:ln>
        </p:spPr>
        <p:txBody>
          <a:bodyPr anchorCtr="0" anchor="ctr" bIns="34275" lIns="68575" rIns="68575" tIns="34275">
            <a:noAutofit/>
          </a:bodyPr>
          <a:lstStyle/>
          <a:p>
            <a:pPr indent="0" lvl="0" marL="0" marR="0" rtl="0" algn="ctr">
              <a:spcBef>
                <a:spcPts val="0"/>
              </a:spcBef>
              <a:buNone/>
            </a:pPr>
            <a:r>
              <a:t/>
            </a:r>
            <a:endParaRPr sz="1400">
              <a:solidFill>
                <a:schemeClr val="lt1"/>
              </a:solidFill>
              <a:latin typeface="Calibri"/>
              <a:ea typeface="Calibri"/>
              <a:cs typeface="Calibri"/>
              <a:sym typeface="Calibri"/>
            </a:endParaRPr>
          </a:p>
        </p:txBody>
      </p:sp>
      <p:sp>
        <p:nvSpPr>
          <p:cNvPr id="491" name="Shape 491"/>
          <p:cNvSpPr txBox="1"/>
          <p:nvPr/>
        </p:nvSpPr>
        <p:spPr>
          <a:xfrm rot="-5400000">
            <a:off x="6305100" y="1958175"/>
            <a:ext cx="1242600" cy="326400"/>
          </a:xfrm>
          <a:prstGeom prst="rect">
            <a:avLst/>
          </a:prstGeom>
          <a:noFill/>
          <a:ln>
            <a:noFill/>
          </a:ln>
        </p:spPr>
        <p:txBody>
          <a:bodyPr anchorCtr="0" anchor="ctr" bIns="91425" lIns="91425" rIns="91425" tIns="91425">
            <a:noAutofit/>
          </a:bodyPr>
          <a:lstStyle/>
          <a:p>
            <a:pPr lvl="0" rtl="0" algn="ctr">
              <a:lnSpc>
                <a:spcPct val="115000"/>
              </a:lnSpc>
              <a:spcBef>
                <a:spcPts val="0"/>
              </a:spcBef>
              <a:buNone/>
            </a:pPr>
            <a:r>
              <a:rPr lang="en">
                <a:solidFill>
                  <a:schemeClr val="dk1"/>
                </a:solidFill>
                <a:latin typeface="Calibri"/>
                <a:ea typeface="Calibri"/>
                <a:cs typeface="Calibri"/>
                <a:sym typeface="Calibri"/>
              </a:rPr>
              <a:t>Likelihood</a:t>
            </a:r>
          </a:p>
        </p:txBody>
      </p:sp>
      <p:pic>
        <p:nvPicPr>
          <p:cNvPr id="492" name="Shape 492"/>
          <p:cNvPicPr preferRelativeResize="0"/>
          <p:nvPr/>
        </p:nvPicPr>
        <p:blipFill>
          <a:blip r:embed="rId4">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6" name="Shape 496"/>
        <p:cNvGrpSpPr/>
        <p:nvPr/>
      </p:nvGrpSpPr>
      <p:grpSpPr>
        <a:xfrm>
          <a:off x="0" y="0"/>
          <a:ext cx="0" cy="0"/>
          <a:chOff x="0" y="0"/>
          <a:chExt cx="0" cy="0"/>
        </a:xfrm>
      </p:grpSpPr>
      <p:graphicFrame>
        <p:nvGraphicFramePr>
          <p:cNvPr id="497" name="Shape 497"/>
          <p:cNvGraphicFramePr/>
          <p:nvPr/>
        </p:nvGraphicFramePr>
        <p:xfrm>
          <a:off x="58893" y="59975"/>
          <a:ext cx="3000000" cy="3000000"/>
        </p:xfrm>
        <a:graphic>
          <a:graphicData uri="http://schemas.openxmlformats.org/drawingml/2006/table">
            <a:tbl>
              <a:tblPr>
                <a:noFill/>
                <a:tableStyleId>{57DC1836-7183-4E4D-AFE6-F1AA376C45EA}</a:tableStyleId>
              </a:tblPr>
              <a:tblGrid>
                <a:gridCol w="1934225"/>
                <a:gridCol w="1384850"/>
                <a:gridCol w="878075"/>
                <a:gridCol w="434175"/>
                <a:gridCol w="1627150"/>
                <a:gridCol w="382850"/>
                <a:gridCol w="935975"/>
                <a:gridCol w="1460575"/>
              </a:tblGrid>
              <a:tr h="244800">
                <a:tc>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Risk ID</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Risk Title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c hMerge="1"/>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People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c hMerge="1"/>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Date Submit</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c hMerge="1"/>
                <a:tc>
                  <a:txBody>
                    <a:bodyPr>
                      <a:noAutofit/>
                    </a:bodyPr>
                    <a:lstStyle/>
                    <a:p>
                      <a:pPr indent="0" lvl="0" marL="0" marR="0" rtl="0" algn="l">
                        <a:spcBef>
                          <a:spcPts val="0"/>
                        </a:spcBef>
                        <a:spcAft>
                          <a:spcPts val="0"/>
                        </a:spcAft>
                        <a:buSzPct val="25000"/>
                        <a:buNone/>
                      </a:pPr>
                      <a:r>
                        <a:rPr lang="en" sz="1400">
                          <a:latin typeface="Times New Roman"/>
                          <a:ea typeface="Times New Roman"/>
                          <a:cs typeface="Times New Roman"/>
                          <a:sym typeface="Times New Roman"/>
                        </a:rPr>
                        <a:t>Date</a:t>
                      </a:r>
                      <a:r>
                        <a:rPr lang="en" sz="1400">
                          <a:latin typeface="Times New Roman"/>
                          <a:ea typeface="Times New Roman"/>
                          <a:cs typeface="Times New Roman"/>
                          <a:sym typeface="Times New Roman"/>
                        </a:rPr>
                        <a:t> updated</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r>
              <a:tr h="313225">
                <a:tc>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R 1.4</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PSO</a:t>
                      </a:r>
                      <a:r>
                        <a:rPr b="0" i="0" lang="en" sz="1400" u="none" strike="noStrike">
                          <a:solidFill>
                            <a:srgbClr val="222222"/>
                          </a:solidFill>
                          <a:latin typeface="Times New Roman"/>
                          <a:ea typeface="Times New Roman"/>
                          <a:cs typeface="Times New Roman"/>
                          <a:sym typeface="Times New Roman"/>
                        </a:rPr>
                        <a:t> trigger Problem</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Sam/Peter</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r">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20/10/2016</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a:txBody>
                    <a:bodyPr>
                      <a:noAutofit/>
                    </a:bodyPr>
                    <a:lstStyle/>
                    <a:p>
                      <a:pPr indent="0" lvl="0" marL="0" marR="0" rtl="0" algn="r">
                        <a:spcBef>
                          <a:spcPts val="0"/>
                        </a:spcBef>
                        <a:spcAft>
                          <a:spcPts val="0"/>
                        </a:spcAft>
                        <a:buSzPct val="25000"/>
                        <a:buNone/>
                      </a:pPr>
                      <a:r>
                        <a:rPr lang="en" sz="1400">
                          <a:latin typeface="Times New Roman"/>
                          <a:ea typeface="Times New Roman"/>
                          <a:cs typeface="Times New Roman"/>
                          <a:sym typeface="Times New Roman"/>
                        </a:rPr>
                        <a:t>31/10/2016</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265800">
                <a:tc gridSpan="3">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Possible Consequences</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c gridSpan="2">
                  <a:txBody>
                    <a:bodyPr>
                      <a:noAutofit/>
                    </a:bodyPr>
                    <a:lstStyle/>
                    <a:p>
                      <a:pPr indent="0" lvl="0" marL="0" marR="0" rtl="0" algn="l">
                        <a:spcBef>
                          <a:spcPts val="0"/>
                        </a:spcBef>
                        <a:spcAft>
                          <a:spcPts val="0"/>
                        </a:spcAft>
                        <a:buSzPct val="25000"/>
                        <a:buNone/>
                      </a:pPr>
                      <a:r>
                        <a:rPr lang="en" sz="1400">
                          <a:latin typeface="Times New Roman"/>
                          <a:ea typeface="Times New Roman"/>
                          <a:cs typeface="Times New Roman"/>
                          <a:sym typeface="Times New Roman"/>
                        </a:rPr>
                        <a:t>Risk</a:t>
                      </a:r>
                      <a:r>
                        <a:rPr lang="en" sz="1400">
                          <a:latin typeface="Times New Roman"/>
                          <a:ea typeface="Times New Roman"/>
                          <a:cs typeface="Times New Roman"/>
                          <a:sym typeface="Times New Roman"/>
                        </a:rPr>
                        <a:t> Type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3">
                  <a:txBody>
                    <a:bodyPr>
                      <a:noAutofit/>
                    </a:bodyPr>
                    <a:lstStyle/>
                    <a:p>
                      <a:pPr indent="0" lvl="0" marL="0" marR="0" rtl="0" algn="l">
                        <a:lnSpc>
                          <a:spcPct val="100000"/>
                        </a:lnSpc>
                        <a:spcBef>
                          <a:spcPts val="0"/>
                        </a:spcBef>
                        <a:spcAft>
                          <a:spcPts val="0"/>
                        </a:spcAft>
                        <a:buClr>
                          <a:srgbClr val="222222"/>
                        </a:buClr>
                        <a:buSzPct val="25000"/>
                        <a:buFont typeface="Times New Roman"/>
                        <a:buNone/>
                      </a:pPr>
                      <a:r>
                        <a:rPr b="0" i="0" lang="en" sz="1400" u="none" strike="noStrike">
                          <a:solidFill>
                            <a:srgbClr val="222222"/>
                          </a:solidFill>
                          <a:latin typeface="Times New Roman"/>
                          <a:ea typeface="Times New Roman"/>
                          <a:cs typeface="Times New Roman"/>
                          <a:sym typeface="Times New Roman"/>
                        </a:rPr>
                        <a:t>Likelihood</a:t>
                      </a:r>
                      <a:r>
                        <a:rPr b="0" i="0" lang="en" sz="1400" u="none" strike="noStrike">
                          <a:solidFill>
                            <a:srgbClr val="222222"/>
                          </a:solidFill>
                          <a:latin typeface="Times New Roman"/>
                          <a:ea typeface="Times New Roman"/>
                          <a:cs typeface="Times New Roman"/>
                          <a:sym typeface="Times New Roman"/>
                        </a:rPr>
                        <a:t> &amp;</a:t>
                      </a:r>
                      <a:r>
                        <a:rPr b="0" i="0" lang="en" sz="1400" u="none" strike="noStrike">
                          <a:solidFill>
                            <a:schemeClr val="dk1"/>
                          </a:solidFill>
                          <a:latin typeface="Times New Roman"/>
                          <a:ea typeface="Times New Roman"/>
                          <a:cs typeface="Times New Roman"/>
                          <a:sym typeface="Times New Roman"/>
                        </a:rPr>
                        <a:t> </a:t>
                      </a:r>
                      <a:r>
                        <a:rPr b="0" i="0" lang="en" sz="1400" u="none" strike="noStrike">
                          <a:solidFill>
                            <a:srgbClr val="222222"/>
                          </a:solidFill>
                          <a:latin typeface="Times New Roman"/>
                          <a:ea typeface="Times New Roman"/>
                          <a:cs typeface="Times New Roman"/>
                          <a:sym typeface="Times New Roman"/>
                        </a:rPr>
                        <a:t>Consequence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r>
              <a:tr h="2091125">
                <a:tc gridSpan="3">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Unable</a:t>
                      </a:r>
                      <a:r>
                        <a:rPr b="0" i="0" lang="en" sz="1400" u="none" strike="noStrike">
                          <a:solidFill>
                            <a:srgbClr val="222222"/>
                          </a:solidFill>
                          <a:latin typeface="Times New Roman"/>
                          <a:ea typeface="Times New Roman"/>
                          <a:cs typeface="Times New Roman"/>
                          <a:sym typeface="Times New Roman"/>
                        </a:rPr>
                        <a:t> to Trigger camera to collect data when X or Y or Z axis moves</a:t>
                      </a:r>
                    </a:p>
                  </a:txBody>
                  <a:tcPr marT="14300" marB="14300" marR="14300" marL="1430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c gridSpan="2">
                  <a:txBody>
                    <a:bodyPr>
                      <a:noAutofit/>
                    </a:bodyPr>
                    <a:lstStyle/>
                    <a:p>
                      <a:pPr indent="0" lvl="1" marL="342900" marR="0" rtl="0" algn="r">
                        <a:spcBef>
                          <a:spcPts val="0"/>
                        </a:spcBef>
                        <a:spcAft>
                          <a:spcPts val="0"/>
                        </a:spcAft>
                        <a:buSzPct val="25000"/>
                        <a:buNone/>
                      </a:pPr>
                      <a:r>
                        <a:rPr lang="en" sz="1400" u="none" cap="none" strike="noStrike">
                          <a:latin typeface="Times New Roman"/>
                          <a:ea typeface="Times New Roman"/>
                          <a:cs typeface="Times New Roman"/>
                          <a:sym typeface="Times New Roman"/>
                        </a:rPr>
                        <a:t>  Technical</a:t>
                      </a:r>
                    </a:p>
                    <a:p>
                      <a:pPr indent="0" lvl="1" marL="342900" marR="0" rtl="0" algn="r">
                        <a:spcBef>
                          <a:spcPts val="0"/>
                        </a:spcBef>
                        <a:spcAft>
                          <a:spcPts val="0"/>
                        </a:spcAft>
                        <a:buSzPct val="25000"/>
                        <a:buNone/>
                      </a:pPr>
                      <a:r>
                        <a:rPr lang="en" sz="1400" u="none" cap="none" strike="noStrike">
                          <a:latin typeface="Times New Roman"/>
                          <a:ea typeface="Times New Roman"/>
                          <a:cs typeface="Times New Roman"/>
                          <a:sym typeface="Times New Roman"/>
                        </a:rPr>
                        <a:t>Schedule</a:t>
                      </a:r>
                    </a:p>
                    <a:p>
                      <a:pPr indent="0" lvl="1" marL="342900" marR="0" rtl="0" algn="r">
                        <a:spcBef>
                          <a:spcPts val="0"/>
                        </a:spcBef>
                        <a:spcAft>
                          <a:spcPts val="0"/>
                        </a:spcAft>
                        <a:buSzPct val="25000"/>
                        <a:buNone/>
                      </a:pPr>
                      <a:r>
                        <a:rPr lang="en" sz="1400" u="none" cap="none" strike="noStrike">
                          <a:latin typeface="Times New Roman"/>
                          <a:ea typeface="Times New Roman"/>
                          <a:cs typeface="Times New Roman"/>
                          <a:sym typeface="Times New Roman"/>
                        </a:rPr>
                        <a:t>Cost</a:t>
                      </a:r>
                    </a:p>
                    <a:p>
                      <a:pPr indent="0" lvl="1" marL="342900" marR="0" rtl="0" algn="r">
                        <a:spcBef>
                          <a:spcPts val="0"/>
                        </a:spcBef>
                        <a:spcAft>
                          <a:spcPts val="0"/>
                        </a:spcAft>
                        <a:buSzPct val="25000"/>
                        <a:buNone/>
                      </a:pPr>
                      <a:r>
                        <a:rPr lang="en" sz="1400" u="none" cap="none" strike="noStrike">
                          <a:latin typeface="Times New Roman"/>
                          <a:ea typeface="Times New Roman"/>
                          <a:cs typeface="Times New Roman"/>
                          <a:sym typeface="Times New Roman"/>
                        </a:rPr>
                        <a:t>Programmatic</a:t>
                      </a:r>
                    </a:p>
                  </a:txBody>
                  <a:tcPr marT="14300" marB="14300" marR="14300" marL="1430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3">
                  <a:txBody>
                    <a:bodyPr>
                      <a:noAutofit/>
                    </a:bodyPr>
                    <a:lstStyle/>
                    <a:p>
                      <a:pPr indent="0" lvl="0" marL="0" marR="0" rtl="0" algn="r">
                        <a:spcBef>
                          <a:spcPts val="0"/>
                        </a:spcBef>
                        <a:spcAft>
                          <a:spcPts val="0"/>
                        </a:spcAft>
                        <a:buSzPct val="25000"/>
                        <a:buNone/>
                      </a:pPr>
                      <a:r>
                        <a:t/>
                      </a:r>
                      <a:endParaRPr sz="1400">
                        <a:latin typeface="Times New Roman"/>
                        <a:ea typeface="Times New Roman"/>
                        <a:cs typeface="Times New Roman"/>
                        <a:sym typeface="Times New Roman"/>
                      </a:endParaRP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r>
              <a:tr h="244800">
                <a:tc gridSpan="8">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lang="en" sz="1400">
                          <a:latin typeface="Times New Roman"/>
                          <a:ea typeface="Times New Roman"/>
                          <a:cs typeface="Times New Roman"/>
                          <a:sym typeface="Times New Roman"/>
                        </a:rPr>
                        <a:t>Risk</a:t>
                      </a:r>
                      <a:r>
                        <a:rPr lang="en" sz="1400">
                          <a:latin typeface="Times New Roman"/>
                          <a:ea typeface="Times New Roman"/>
                          <a:cs typeface="Times New Roman"/>
                          <a:sym typeface="Times New Roman"/>
                        </a:rPr>
                        <a:t> Reduction Plan</a:t>
                      </a:r>
                    </a:p>
                  </a:txBody>
                  <a:tcPr marT="14300" marB="14300" marR="14300" marL="1430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EE599"/>
                    </a:solidFill>
                  </a:tcPr>
                </a:tc>
                <a:tc hMerge="1"/>
                <a:tc hMerge="1"/>
                <a:tc hMerge="1"/>
                <a:tc hMerge="1"/>
                <a:tc hMerge="1"/>
                <a:tc hMerge="1"/>
                <a:tc hMerge="1"/>
              </a:tr>
              <a:tr h="285150">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Risk Reduction Plan</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Date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Expected</a:t>
                      </a:r>
                      <a:r>
                        <a:rPr lang="en" sz="1400">
                          <a:latin typeface="Times New Roman"/>
                          <a:ea typeface="Times New Roman"/>
                          <a:cs typeface="Times New Roman"/>
                          <a:sym typeface="Times New Roman"/>
                        </a:rPr>
                        <a:t> outcome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Comment</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r>
              <a:tr h="460225">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1. Use Sample code using X Y Z to create</a:t>
                      </a:r>
                      <a:r>
                        <a:rPr b="0" i="0" lang="en" sz="1400" u="none" strike="noStrike">
                          <a:solidFill>
                            <a:srgbClr val="222222"/>
                          </a:solidFill>
                          <a:latin typeface="Times New Roman"/>
                          <a:ea typeface="Times New Roman"/>
                          <a:cs typeface="Times New Roman"/>
                          <a:sym typeface="Times New Roman"/>
                        </a:rPr>
                        <a:t> a trigger signal </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20/10/2016</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Can use X Y Z axis to trigger</a:t>
                      </a:r>
                      <a:r>
                        <a:rPr lang="en" sz="1400">
                          <a:latin typeface="Times New Roman"/>
                          <a:ea typeface="Times New Roman"/>
                          <a:cs typeface="Times New Roman"/>
                          <a:sym typeface="Times New Roman"/>
                        </a:rPr>
                        <a:t> camera</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t/>
                      </a:r>
                      <a:endParaRPr sz="1400">
                        <a:latin typeface="Times New Roman"/>
                        <a:ea typeface="Times New Roman"/>
                        <a:cs typeface="Times New Roman"/>
                        <a:sym typeface="Times New Roman"/>
                      </a:endParaRP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r>
              <a:tr h="675625">
                <a:tc gridSpan="2">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lang="en" sz="1400">
                          <a:latin typeface="Times New Roman"/>
                          <a:ea typeface="Times New Roman"/>
                          <a:cs typeface="Times New Roman"/>
                          <a:sym typeface="Times New Roman"/>
                        </a:rPr>
                        <a:t>2. When</a:t>
                      </a:r>
                      <a:r>
                        <a:rPr lang="en" sz="1400">
                          <a:latin typeface="Times New Roman"/>
                          <a:ea typeface="Times New Roman"/>
                          <a:cs typeface="Times New Roman"/>
                          <a:sym typeface="Times New Roman"/>
                        </a:rPr>
                        <a:t> move to specific position, give a </a:t>
                      </a:r>
                      <a:r>
                        <a:rPr b="0" i="0" lang="en" sz="1400">
                          <a:solidFill>
                            <a:schemeClr val="dk1"/>
                          </a:solidFill>
                          <a:latin typeface="Times New Roman"/>
                          <a:ea typeface="Times New Roman"/>
                          <a:cs typeface="Times New Roman"/>
                          <a:sym typeface="Times New Roman"/>
                        </a:rPr>
                        <a:t>mandatory</a:t>
                      </a:r>
                      <a:r>
                        <a:rPr b="0" i="0" lang="en" sz="1400">
                          <a:solidFill>
                            <a:schemeClr val="dk1"/>
                          </a:solidFill>
                          <a:latin typeface="Times New Roman"/>
                          <a:ea typeface="Times New Roman"/>
                          <a:cs typeface="Times New Roman"/>
                          <a:sym typeface="Times New Roman"/>
                        </a:rPr>
                        <a:t> </a:t>
                      </a:r>
                      <a:r>
                        <a:rPr lang="en" sz="1400">
                          <a:latin typeface="Times New Roman"/>
                          <a:ea typeface="Times New Roman"/>
                          <a:cs typeface="Times New Roman"/>
                          <a:sym typeface="Times New Roman"/>
                        </a:rPr>
                        <a:t>trigger the camera</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30/10/2016</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Add Complex</a:t>
                      </a:r>
                      <a:r>
                        <a:rPr lang="en" sz="1400">
                          <a:latin typeface="Times New Roman"/>
                          <a:ea typeface="Times New Roman"/>
                          <a:cs typeface="Times New Roman"/>
                          <a:sym typeface="Times New Roman"/>
                        </a:rPr>
                        <a:t>ity in motion planning</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Not</a:t>
                      </a:r>
                      <a:r>
                        <a:rPr lang="en" sz="1400">
                          <a:latin typeface="Times New Roman"/>
                          <a:ea typeface="Times New Roman"/>
                          <a:cs typeface="Times New Roman"/>
                          <a:sym typeface="Times New Roman"/>
                        </a:rPr>
                        <a:t> costing too much time, because the motion pattern is still easy.</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r>
              <a:tr h="460225">
                <a:tc gridSpan="2">
                  <a:txBody>
                    <a:bodyPr>
                      <a:noAutofit/>
                    </a:bodyPr>
                    <a:lstStyle/>
                    <a:p>
                      <a:pPr indent="0" lvl="0" marL="0" marR="0" rtl="0" algn="l">
                        <a:lnSpc>
                          <a:spcPct val="100000"/>
                        </a:lnSpc>
                        <a:spcBef>
                          <a:spcPts val="0"/>
                        </a:spcBef>
                        <a:spcAft>
                          <a:spcPts val="0"/>
                        </a:spcAft>
                        <a:buClr>
                          <a:srgbClr val="222222"/>
                        </a:buClr>
                        <a:buSzPct val="25000"/>
                        <a:buFont typeface="Times New Roman"/>
                        <a:buNone/>
                      </a:pPr>
                      <a:r>
                        <a:rPr b="0" i="0" lang="en" sz="1400" u="none" strike="noStrike">
                          <a:solidFill>
                            <a:srgbClr val="222222"/>
                          </a:solidFill>
                          <a:latin typeface="Times New Roman"/>
                          <a:ea typeface="Times New Roman"/>
                          <a:cs typeface="Times New Roman"/>
                          <a:sym typeface="Times New Roman"/>
                        </a:rPr>
                        <a:t>3. Contact</a:t>
                      </a:r>
                      <a:r>
                        <a:rPr b="0" i="0" lang="en" sz="1400" u="none" strike="noStrike">
                          <a:solidFill>
                            <a:srgbClr val="222222"/>
                          </a:solidFill>
                          <a:latin typeface="Times New Roman"/>
                          <a:ea typeface="Times New Roman"/>
                          <a:cs typeface="Times New Roman"/>
                          <a:sym typeface="Times New Roman"/>
                        </a:rPr>
                        <a:t> manufacturer for help</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10/11/2026</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Problem</a:t>
                      </a:r>
                      <a:r>
                        <a:rPr lang="en" sz="1400">
                          <a:latin typeface="Times New Roman"/>
                          <a:ea typeface="Times New Roman"/>
                          <a:cs typeface="Times New Roman"/>
                          <a:sym typeface="Times New Roman"/>
                        </a:rPr>
                        <a:t> analyzing and trouble shooting</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 </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r>
            </a:tbl>
          </a:graphicData>
        </a:graphic>
      </p:graphicFrame>
      <p:graphicFrame>
        <p:nvGraphicFramePr>
          <p:cNvPr id="498" name="Shape 498"/>
          <p:cNvGraphicFramePr/>
          <p:nvPr/>
        </p:nvGraphicFramePr>
        <p:xfrm>
          <a:off x="6549516" y="981181"/>
          <a:ext cx="2999999" cy="3000000"/>
        </p:xfrm>
        <a:graphic>
          <a:graphicData uri="http://schemas.openxmlformats.org/drawingml/2006/table">
            <a:tbl>
              <a:tblPr>
                <a:noFill/>
                <a:tableStyleId>{57DC1836-7183-4E4D-AFE6-F1AA376C45EA}</a:tableStyleId>
              </a:tblPr>
              <a:tblGrid>
                <a:gridCol w="422075"/>
                <a:gridCol w="337250"/>
                <a:gridCol w="353175"/>
                <a:gridCol w="345425"/>
                <a:gridCol w="327650"/>
                <a:gridCol w="338850"/>
              </a:tblGrid>
              <a:tr h="318425">
                <a:tc>
                  <a:txBody>
                    <a:bodyPr>
                      <a:noAutofit/>
                    </a:bodyPr>
                    <a:lstStyle/>
                    <a:p>
                      <a:pPr indent="0" lvl="0" marL="0" marR="0" rtl="0" algn="ctr">
                        <a:lnSpc>
                          <a:spcPct val="115000"/>
                        </a:lnSpc>
                        <a:spcBef>
                          <a:spcPts val="0"/>
                        </a:spcBef>
                        <a:buSzPct val="25000"/>
                        <a:buNone/>
                      </a:pPr>
                      <a:r>
                        <a:t/>
                      </a:r>
                      <a:endParaRPr sz="1800">
                        <a:latin typeface="Calibri"/>
                        <a:ea typeface="Calibri"/>
                        <a:cs typeface="Calibri"/>
                        <a:sym typeface="Calibri"/>
                      </a:endParaRPr>
                    </a:p>
                  </a:txBody>
                  <a:tcPr marT="0" marB="0" marR="51425" marL="51425" anchor="ctr">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gridSpan="5">
                  <a:txBody>
                    <a:bodyPr>
                      <a:noAutofit/>
                    </a:bodyPr>
                    <a:lstStyle/>
                    <a:p>
                      <a:pPr indent="0" lvl="0" marL="0" marR="0" rtl="0" algn="ctr">
                        <a:lnSpc>
                          <a:spcPct val="115000"/>
                        </a:lnSpc>
                        <a:spcBef>
                          <a:spcPts val="0"/>
                        </a:spcBef>
                        <a:spcAft>
                          <a:spcPts val="0"/>
                        </a:spcAft>
                        <a:buSzPct val="25000"/>
                        <a:buNone/>
                      </a:pPr>
                      <a:r>
                        <a:rPr lang="en" sz="1400">
                          <a:latin typeface="Calibri"/>
                          <a:ea typeface="Calibri"/>
                          <a:cs typeface="Calibri"/>
                          <a:sym typeface="Calibri"/>
                        </a:rPr>
                        <a:t>Consequence</a:t>
                      </a:r>
                    </a:p>
                  </a:txBody>
                  <a:tcPr marT="0" marB="0" marR="51425" marL="51425" anchor="ctr">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c hMerge="1"/>
                <a:tc hMerge="1"/>
              </a:tr>
              <a:tr h="318425">
                <a:tc rowSpan="5">
                  <a:txBody>
                    <a:bodyPr>
                      <a:noAutofit/>
                    </a:bodyPr>
                    <a:lstStyle/>
                    <a:p>
                      <a:pPr indent="0" lvl="0" marL="0" marR="0" rtl="0" algn="ctr">
                        <a:lnSpc>
                          <a:spcPct val="115000"/>
                        </a:lnSpc>
                        <a:spcBef>
                          <a:spcPts val="0"/>
                        </a:spcBef>
                        <a:spcAft>
                          <a:spcPts val="0"/>
                        </a:spcAft>
                        <a:buSzPct val="25000"/>
                        <a:buNone/>
                      </a:pPr>
                      <a:r>
                        <a:t/>
                      </a:r>
                      <a:endParaRPr sz="1400">
                        <a:latin typeface="Calibri"/>
                        <a:ea typeface="Calibri"/>
                        <a:cs typeface="Calibri"/>
                        <a:sym typeface="Calibri"/>
                      </a:endParaRPr>
                    </a:p>
                  </a:txBody>
                  <a:tcPr marT="0" marB="0" marR="51425" marL="51425" anchor="ctr">
                    <a:lnL cap="flat" cmpd="sng" w="9525">
                      <a:solidFill>
                        <a:srgbClr val="000000">
                          <a:alpha val="0"/>
                        </a:srgbClr>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r>
              <a:tr h="318425">
                <a:tc vMerge="1"/>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r>
              <a:tr h="318425">
                <a:tc vMerge="1"/>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r>
              <a:tr h="318425">
                <a:tc vMerge="1"/>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t/>
                      </a:r>
                      <a:endParaRPr sz="1800">
                        <a:solidFill>
                          <a:srgbClr val="000000"/>
                        </a:solidFill>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r>
              <a:tr h="318425">
                <a:tc vMerge="1"/>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r>
            </a:tbl>
          </a:graphicData>
        </a:graphic>
      </p:graphicFrame>
      <p:sp>
        <p:nvSpPr>
          <p:cNvPr id="499" name="Shape 499"/>
          <p:cNvSpPr/>
          <p:nvPr/>
        </p:nvSpPr>
        <p:spPr>
          <a:xfrm>
            <a:off x="8342048" y="1336382"/>
            <a:ext cx="292800" cy="269700"/>
          </a:xfrm>
          <a:prstGeom prst="mathMultiply">
            <a:avLst>
              <a:gd fmla="val 14825" name="adj1"/>
            </a:avLst>
          </a:prstGeom>
          <a:solidFill>
            <a:schemeClr val="dk1"/>
          </a:solidFill>
          <a:ln cap="flat" cmpd="sng" w="12700">
            <a:solidFill>
              <a:schemeClr val="dk1"/>
            </a:solidFill>
            <a:prstDash val="solid"/>
            <a:miter/>
            <a:headEnd len="med" w="med" type="none"/>
            <a:tailEnd len="med" w="med" type="none"/>
          </a:ln>
        </p:spPr>
        <p:txBody>
          <a:bodyPr anchorCtr="0" anchor="ctr" bIns="34275" lIns="68575" rIns="68575" tIns="34275">
            <a:noAutofit/>
          </a:bodyPr>
          <a:lstStyle/>
          <a:p>
            <a:pPr indent="0" lvl="0" marL="0" marR="0" rtl="0" algn="ctr">
              <a:spcBef>
                <a:spcPts val="0"/>
              </a:spcBef>
              <a:buNone/>
            </a:pPr>
            <a:r>
              <a:t/>
            </a:r>
            <a:endParaRPr sz="1400">
              <a:solidFill>
                <a:schemeClr val="lt1"/>
              </a:solidFill>
              <a:latin typeface="Calibri"/>
              <a:ea typeface="Calibri"/>
              <a:cs typeface="Calibri"/>
              <a:sym typeface="Calibri"/>
            </a:endParaRPr>
          </a:p>
        </p:txBody>
      </p:sp>
      <p:pic>
        <p:nvPicPr>
          <p:cNvPr descr="SADADQW.PNG" id="500" name="Shape 500"/>
          <p:cNvPicPr preferRelativeResize="0"/>
          <p:nvPr/>
        </p:nvPicPr>
        <p:blipFill>
          <a:blip r:embed="rId3">
            <a:alphaModFix amt="15000"/>
          </a:blip>
          <a:stretch>
            <a:fillRect/>
          </a:stretch>
        </p:blipFill>
        <p:spPr>
          <a:xfrm>
            <a:off x="1779513" y="1094624"/>
            <a:ext cx="5584973" cy="4048875"/>
          </a:xfrm>
          <a:prstGeom prst="rect">
            <a:avLst/>
          </a:prstGeom>
          <a:noFill/>
          <a:ln>
            <a:noFill/>
          </a:ln>
        </p:spPr>
      </p:pic>
      <p:sp>
        <p:nvSpPr>
          <p:cNvPr id="501" name="Shape 501"/>
          <p:cNvSpPr txBox="1"/>
          <p:nvPr/>
        </p:nvSpPr>
        <p:spPr>
          <a:xfrm rot="-5400000">
            <a:off x="6152700" y="1958175"/>
            <a:ext cx="1242600" cy="326400"/>
          </a:xfrm>
          <a:prstGeom prst="rect">
            <a:avLst/>
          </a:prstGeom>
          <a:noFill/>
          <a:ln>
            <a:noFill/>
          </a:ln>
        </p:spPr>
        <p:txBody>
          <a:bodyPr anchorCtr="0" anchor="ctr" bIns="91425" lIns="91425" rIns="91425" tIns="91425">
            <a:noAutofit/>
          </a:bodyPr>
          <a:lstStyle/>
          <a:p>
            <a:pPr lvl="0" rtl="0" algn="ctr">
              <a:lnSpc>
                <a:spcPct val="115000"/>
              </a:lnSpc>
              <a:spcBef>
                <a:spcPts val="0"/>
              </a:spcBef>
              <a:buNone/>
            </a:pPr>
            <a:r>
              <a:rPr lang="en">
                <a:solidFill>
                  <a:schemeClr val="dk1"/>
                </a:solidFill>
                <a:latin typeface="Calibri"/>
                <a:ea typeface="Calibri"/>
                <a:cs typeface="Calibri"/>
                <a:sym typeface="Calibri"/>
              </a:rPr>
              <a:t>Likelihood</a:t>
            </a:r>
          </a:p>
        </p:txBody>
      </p:sp>
      <p:pic>
        <p:nvPicPr>
          <p:cNvPr id="502" name="Shape 502"/>
          <p:cNvPicPr preferRelativeResize="0"/>
          <p:nvPr/>
        </p:nvPicPr>
        <p:blipFill>
          <a:blip r:embed="rId4">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6" name="Shape 506"/>
        <p:cNvGrpSpPr/>
        <p:nvPr/>
      </p:nvGrpSpPr>
      <p:grpSpPr>
        <a:xfrm>
          <a:off x="0" y="0"/>
          <a:ext cx="0" cy="0"/>
          <a:chOff x="0" y="0"/>
          <a:chExt cx="0" cy="0"/>
        </a:xfrm>
      </p:grpSpPr>
      <p:graphicFrame>
        <p:nvGraphicFramePr>
          <p:cNvPr id="507" name="Shape 507"/>
          <p:cNvGraphicFramePr/>
          <p:nvPr/>
        </p:nvGraphicFramePr>
        <p:xfrm>
          <a:off x="96968" y="121700"/>
          <a:ext cx="3000000" cy="3000000"/>
        </p:xfrm>
        <a:graphic>
          <a:graphicData uri="http://schemas.openxmlformats.org/drawingml/2006/table">
            <a:tbl>
              <a:tblPr>
                <a:noFill/>
                <a:tableStyleId>{57DC1836-7183-4E4D-AFE6-F1AA376C45EA}</a:tableStyleId>
              </a:tblPr>
              <a:tblGrid>
                <a:gridCol w="2380975"/>
                <a:gridCol w="1234325"/>
                <a:gridCol w="782625"/>
                <a:gridCol w="387025"/>
                <a:gridCol w="1450300"/>
                <a:gridCol w="382850"/>
                <a:gridCol w="834225"/>
                <a:gridCol w="1505075"/>
              </a:tblGrid>
              <a:tr h="527650">
                <a:tc>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Risk ID</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Risk Title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c hMerge="1"/>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People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c hMerge="1"/>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Date Submit</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c hMerge="1"/>
                <a:tc>
                  <a:txBody>
                    <a:bodyPr>
                      <a:noAutofit/>
                    </a:bodyPr>
                    <a:lstStyle/>
                    <a:p>
                      <a:pPr indent="0" lvl="0" marL="0" marR="0" rtl="0" algn="l">
                        <a:spcBef>
                          <a:spcPts val="0"/>
                        </a:spcBef>
                        <a:spcAft>
                          <a:spcPts val="0"/>
                        </a:spcAft>
                        <a:buSzPct val="25000"/>
                        <a:buNone/>
                      </a:pPr>
                      <a:r>
                        <a:rPr lang="en" sz="1400">
                          <a:latin typeface="Times New Roman"/>
                          <a:ea typeface="Times New Roman"/>
                          <a:cs typeface="Times New Roman"/>
                          <a:sym typeface="Times New Roman"/>
                        </a:rPr>
                        <a:t>Date</a:t>
                      </a:r>
                      <a:r>
                        <a:rPr lang="en" sz="1400">
                          <a:latin typeface="Times New Roman"/>
                          <a:ea typeface="Times New Roman"/>
                          <a:cs typeface="Times New Roman"/>
                          <a:sym typeface="Times New Roman"/>
                        </a:rPr>
                        <a:t> updated</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B3C6E7"/>
                    </a:solidFill>
                  </a:tcPr>
                </a:tc>
              </a:tr>
              <a:tr h="462375">
                <a:tc>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R 1.5</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Memory Deficiency Problem</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Cece/Mandy/Peter/Sid</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r">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23/10/2016</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a:txBody>
                    <a:bodyPr>
                      <a:noAutofit/>
                    </a:bodyPr>
                    <a:lstStyle/>
                    <a:p>
                      <a:pPr indent="0" lvl="0" marL="0" marR="0" rtl="0" algn="r">
                        <a:spcBef>
                          <a:spcPts val="0"/>
                        </a:spcBef>
                        <a:spcAft>
                          <a:spcPts val="0"/>
                        </a:spcAft>
                        <a:buSzPct val="25000"/>
                        <a:buNone/>
                      </a:pPr>
                      <a:r>
                        <a:rPr lang="en" sz="1400">
                          <a:latin typeface="Times New Roman"/>
                          <a:ea typeface="Times New Roman"/>
                          <a:cs typeface="Times New Roman"/>
                          <a:sym typeface="Times New Roman"/>
                        </a:rPr>
                        <a:t>31/10/2016</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r>
              <a:tr h="267050">
                <a:tc gridSpan="3">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Possible Consequences</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c gridSpan="2">
                  <a:txBody>
                    <a:bodyPr>
                      <a:noAutofit/>
                    </a:bodyPr>
                    <a:lstStyle/>
                    <a:p>
                      <a:pPr indent="0" lvl="0" marL="0" marR="0" rtl="0" algn="l">
                        <a:spcBef>
                          <a:spcPts val="0"/>
                        </a:spcBef>
                        <a:spcAft>
                          <a:spcPts val="0"/>
                        </a:spcAft>
                        <a:buSzPct val="25000"/>
                        <a:buNone/>
                      </a:pPr>
                      <a:r>
                        <a:rPr lang="en" sz="1400">
                          <a:latin typeface="Times New Roman"/>
                          <a:ea typeface="Times New Roman"/>
                          <a:cs typeface="Times New Roman"/>
                          <a:sym typeface="Times New Roman"/>
                        </a:rPr>
                        <a:t>Risk</a:t>
                      </a:r>
                      <a:r>
                        <a:rPr lang="en" sz="1400">
                          <a:latin typeface="Times New Roman"/>
                          <a:ea typeface="Times New Roman"/>
                          <a:cs typeface="Times New Roman"/>
                          <a:sym typeface="Times New Roman"/>
                        </a:rPr>
                        <a:t> Type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3">
                  <a:txBody>
                    <a:bodyPr>
                      <a:noAutofit/>
                    </a:bodyPr>
                    <a:lstStyle/>
                    <a:p>
                      <a:pPr indent="0" lvl="0" marL="0" marR="0" rtl="0" algn="l">
                        <a:lnSpc>
                          <a:spcPct val="100000"/>
                        </a:lnSpc>
                        <a:spcBef>
                          <a:spcPts val="0"/>
                        </a:spcBef>
                        <a:spcAft>
                          <a:spcPts val="0"/>
                        </a:spcAft>
                        <a:buClr>
                          <a:srgbClr val="222222"/>
                        </a:buClr>
                        <a:buSzPct val="25000"/>
                        <a:buFont typeface="Times New Roman"/>
                        <a:buNone/>
                      </a:pPr>
                      <a:r>
                        <a:rPr b="0" i="0" lang="en" sz="1400" u="none" strike="noStrike">
                          <a:solidFill>
                            <a:srgbClr val="222222"/>
                          </a:solidFill>
                          <a:latin typeface="Times New Roman"/>
                          <a:ea typeface="Times New Roman"/>
                          <a:cs typeface="Times New Roman"/>
                          <a:sym typeface="Times New Roman"/>
                        </a:rPr>
                        <a:t>Likelihood</a:t>
                      </a:r>
                      <a:r>
                        <a:rPr b="0" i="0" lang="en" sz="1400" u="none" strike="noStrike">
                          <a:solidFill>
                            <a:srgbClr val="222222"/>
                          </a:solidFill>
                          <a:latin typeface="Times New Roman"/>
                          <a:ea typeface="Times New Roman"/>
                          <a:cs typeface="Times New Roman"/>
                          <a:sym typeface="Times New Roman"/>
                        </a:rPr>
                        <a:t> &amp;</a:t>
                      </a:r>
                      <a:r>
                        <a:rPr b="0" i="0" lang="en" sz="1400" u="none" strike="noStrike">
                          <a:solidFill>
                            <a:schemeClr val="dk1"/>
                          </a:solidFill>
                          <a:latin typeface="Times New Roman"/>
                          <a:ea typeface="Times New Roman"/>
                          <a:cs typeface="Times New Roman"/>
                          <a:sym typeface="Times New Roman"/>
                        </a:rPr>
                        <a:t> </a:t>
                      </a:r>
                      <a:r>
                        <a:rPr b="0" i="0" lang="en" sz="1400" u="none" strike="noStrike">
                          <a:solidFill>
                            <a:srgbClr val="222222"/>
                          </a:solidFill>
                          <a:latin typeface="Times New Roman"/>
                          <a:ea typeface="Times New Roman"/>
                          <a:cs typeface="Times New Roman"/>
                          <a:sym typeface="Times New Roman"/>
                        </a:rPr>
                        <a:t>Consequence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r>
              <a:tr h="2101000">
                <a:tc gridSpan="3">
                  <a:txBody>
                    <a:bodyPr>
                      <a:noAutofit/>
                    </a:bodyPr>
                    <a:lstStyle/>
                    <a:p>
                      <a:pPr indent="0" lvl="0" marL="0" marR="0" rtl="0" algn="l">
                        <a:spcBef>
                          <a:spcPts val="0"/>
                        </a:spcBef>
                        <a:spcAft>
                          <a:spcPts val="0"/>
                        </a:spcAft>
                        <a:buSzPct val="25000"/>
                        <a:buNone/>
                      </a:pPr>
                      <a:r>
                        <a:rPr lang="en" sz="1400">
                          <a:latin typeface="Times New Roman"/>
                          <a:ea typeface="Times New Roman"/>
                          <a:cs typeface="Times New Roman"/>
                          <a:sym typeface="Times New Roman"/>
                        </a:rPr>
                        <a:t>Incapable</a:t>
                      </a:r>
                      <a:r>
                        <a:rPr lang="en" sz="1400">
                          <a:latin typeface="Times New Roman"/>
                          <a:ea typeface="Times New Roman"/>
                          <a:cs typeface="Times New Roman"/>
                          <a:sym typeface="Times New Roman"/>
                        </a:rPr>
                        <a:t> of processing input data</a:t>
                      </a:r>
                    </a:p>
                    <a:p>
                      <a:pPr indent="0" lvl="0" marL="0" marR="0" rtl="0" algn="l">
                        <a:spcBef>
                          <a:spcPts val="0"/>
                        </a:spcBef>
                        <a:spcAft>
                          <a:spcPts val="0"/>
                        </a:spcAft>
                        <a:buSzPct val="25000"/>
                        <a:buNone/>
                      </a:pPr>
                      <a:r>
                        <a:rPr lang="en" sz="1400">
                          <a:latin typeface="Times New Roman"/>
                          <a:ea typeface="Times New Roman"/>
                          <a:cs typeface="Times New Roman"/>
                          <a:sym typeface="Times New Roman"/>
                        </a:rPr>
                        <a:t>Currently, we encounter this problem in photometric calibration. This problem might appear in geometric calibration as well.</a:t>
                      </a:r>
                    </a:p>
                  </a:txBody>
                  <a:tcPr marT="14300" marB="14300" marR="14300" marL="1430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c gridSpan="2">
                  <a:txBody>
                    <a:bodyPr>
                      <a:noAutofit/>
                    </a:bodyPr>
                    <a:lstStyle/>
                    <a:p>
                      <a:pPr indent="0" lvl="1" marL="342900" marR="0" rtl="0" algn="r">
                        <a:spcBef>
                          <a:spcPts val="0"/>
                        </a:spcBef>
                        <a:spcAft>
                          <a:spcPts val="0"/>
                        </a:spcAft>
                        <a:buSzPct val="25000"/>
                        <a:buNone/>
                      </a:pPr>
                      <a:r>
                        <a:rPr lang="en" sz="1400" u="none" cap="none" strike="noStrike">
                          <a:latin typeface="Times New Roman"/>
                          <a:ea typeface="Times New Roman"/>
                          <a:cs typeface="Times New Roman"/>
                          <a:sym typeface="Times New Roman"/>
                        </a:rPr>
                        <a:t>  Technical</a:t>
                      </a:r>
                    </a:p>
                    <a:p>
                      <a:pPr indent="0" lvl="1" marL="342900" marR="0" rtl="0" algn="r">
                        <a:spcBef>
                          <a:spcPts val="0"/>
                        </a:spcBef>
                        <a:spcAft>
                          <a:spcPts val="0"/>
                        </a:spcAft>
                        <a:buSzPct val="25000"/>
                        <a:buNone/>
                      </a:pPr>
                      <a:r>
                        <a:rPr lang="en" sz="1400" u="none" cap="none" strike="noStrike">
                          <a:latin typeface="Times New Roman"/>
                          <a:ea typeface="Times New Roman"/>
                          <a:cs typeface="Times New Roman"/>
                          <a:sym typeface="Times New Roman"/>
                        </a:rPr>
                        <a:t>Schedule</a:t>
                      </a:r>
                    </a:p>
                    <a:p>
                      <a:pPr indent="0" lvl="1" marL="342900" marR="0" rtl="0" algn="r">
                        <a:spcBef>
                          <a:spcPts val="0"/>
                        </a:spcBef>
                        <a:spcAft>
                          <a:spcPts val="0"/>
                        </a:spcAft>
                        <a:buSzPct val="25000"/>
                        <a:buNone/>
                      </a:pPr>
                      <a:r>
                        <a:rPr lang="en" sz="1400" u="none" cap="none" strike="noStrike">
                          <a:latin typeface="Times New Roman"/>
                          <a:ea typeface="Times New Roman"/>
                          <a:cs typeface="Times New Roman"/>
                          <a:sym typeface="Times New Roman"/>
                        </a:rPr>
                        <a:t>Cost</a:t>
                      </a:r>
                    </a:p>
                    <a:p>
                      <a:pPr indent="0" lvl="1" marL="342900" marR="0" rtl="0" algn="r">
                        <a:spcBef>
                          <a:spcPts val="0"/>
                        </a:spcBef>
                        <a:spcAft>
                          <a:spcPts val="0"/>
                        </a:spcAft>
                        <a:buSzPct val="25000"/>
                        <a:buNone/>
                      </a:pPr>
                      <a:r>
                        <a:rPr lang="en" sz="1400" u="none" cap="none" strike="noStrike">
                          <a:latin typeface="Times New Roman"/>
                          <a:ea typeface="Times New Roman"/>
                          <a:cs typeface="Times New Roman"/>
                          <a:sym typeface="Times New Roman"/>
                        </a:rPr>
                        <a:t>Programmatic</a:t>
                      </a:r>
                    </a:p>
                  </a:txBody>
                  <a:tcPr marT="14300" marB="14300" marR="14300" marL="14300"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3">
                  <a:txBody>
                    <a:bodyPr>
                      <a:noAutofit/>
                    </a:bodyPr>
                    <a:lstStyle/>
                    <a:p>
                      <a:pPr indent="0" lvl="0" marL="0" marR="0" rtl="0" algn="r">
                        <a:spcBef>
                          <a:spcPts val="0"/>
                        </a:spcBef>
                        <a:spcAft>
                          <a:spcPts val="0"/>
                        </a:spcAft>
                        <a:buSzPct val="25000"/>
                        <a:buNone/>
                      </a:pPr>
                      <a:r>
                        <a:t/>
                      </a:r>
                      <a:endParaRPr sz="1400">
                        <a:latin typeface="Times New Roman"/>
                        <a:ea typeface="Times New Roman"/>
                        <a:cs typeface="Times New Roman"/>
                        <a:sym typeface="Times New Roman"/>
                      </a:endParaRP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r>
              <a:tr h="245975">
                <a:tc gridSpan="8">
                  <a:txBody>
                    <a:bodyPr>
                      <a:noAutofit/>
                    </a:bodyPr>
                    <a:lstStyle/>
                    <a:p>
                      <a:pPr indent="0" lvl="0" marL="0" marR="0" rtl="0" algn="ctr">
                        <a:lnSpc>
                          <a:spcPct val="100000"/>
                        </a:lnSpc>
                        <a:spcBef>
                          <a:spcPts val="0"/>
                        </a:spcBef>
                        <a:spcAft>
                          <a:spcPts val="0"/>
                        </a:spcAft>
                        <a:buClr>
                          <a:schemeClr val="dk1"/>
                        </a:buClr>
                        <a:buSzPct val="25000"/>
                        <a:buFont typeface="Times New Roman"/>
                        <a:buNone/>
                      </a:pPr>
                      <a:r>
                        <a:rPr lang="en" sz="1400">
                          <a:latin typeface="Times New Roman"/>
                          <a:ea typeface="Times New Roman"/>
                          <a:cs typeface="Times New Roman"/>
                          <a:sym typeface="Times New Roman"/>
                        </a:rPr>
                        <a:t>Risk</a:t>
                      </a:r>
                      <a:r>
                        <a:rPr lang="en" sz="1400">
                          <a:latin typeface="Times New Roman"/>
                          <a:ea typeface="Times New Roman"/>
                          <a:cs typeface="Times New Roman"/>
                          <a:sym typeface="Times New Roman"/>
                        </a:rPr>
                        <a:t> Reduction Plan</a:t>
                      </a:r>
                    </a:p>
                  </a:txBody>
                  <a:tcPr marT="14300" marB="14300" marR="14300" marL="1430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EE599"/>
                    </a:solidFill>
                  </a:tcPr>
                </a:tc>
                <a:tc hMerge="1"/>
                <a:tc hMerge="1"/>
                <a:tc hMerge="1"/>
                <a:tc hMerge="1"/>
                <a:tc hMerge="1"/>
                <a:tc hMerge="1"/>
                <a:tc hMerge="1"/>
              </a:tr>
              <a:tr h="286500">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Risk Reduction Plan</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Date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Expected</a:t>
                      </a:r>
                      <a:r>
                        <a:rPr lang="en" sz="1400">
                          <a:latin typeface="Times New Roman"/>
                          <a:ea typeface="Times New Roman"/>
                          <a:cs typeface="Times New Roman"/>
                          <a:sym typeface="Times New Roman"/>
                        </a:rPr>
                        <a:t> outcome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Comment</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r>
              <a:tr h="462375">
                <a:tc gridSpan="2">
                  <a:txBody>
                    <a:bodyPr>
                      <a:noAutofit/>
                    </a:bodyPr>
                    <a:lstStyle/>
                    <a:p>
                      <a:pPr indent="0" lvl="0" marL="0" marR="0" rtl="0" algn="l">
                        <a:spcBef>
                          <a:spcPts val="0"/>
                        </a:spcBef>
                        <a:spcAft>
                          <a:spcPts val="0"/>
                        </a:spcAft>
                        <a:buSzPct val="25000"/>
                        <a:buNone/>
                      </a:pPr>
                      <a:r>
                        <a:rPr b="0" i="0" lang="en" sz="1400" u="none" strike="noStrike">
                          <a:solidFill>
                            <a:srgbClr val="222222"/>
                          </a:solidFill>
                          <a:latin typeface="Times New Roman"/>
                          <a:ea typeface="Times New Roman"/>
                          <a:cs typeface="Times New Roman"/>
                          <a:sym typeface="Times New Roman"/>
                        </a:rPr>
                        <a:t>1. Report</a:t>
                      </a:r>
                      <a:r>
                        <a:rPr b="0" i="0" lang="en" sz="1400" u="none" strike="noStrike">
                          <a:solidFill>
                            <a:srgbClr val="222222"/>
                          </a:solidFill>
                          <a:latin typeface="Times New Roman"/>
                          <a:ea typeface="Times New Roman"/>
                          <a:cs typeface="Times New Roman"/>
                          <a:sym typeface="Times New Roman"/>
                        </a:rPr>
                        <a:t> to sponsor</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27/10/2016</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Downsample</a:t>
                      </a:r>
                      <a:r>
                        <a:rPr lang="en" sz="1400">
                          <a:latin typeface="Times New Roman"/>
                          <a:ea typeface="Times New Roman"/>
                          <a:cs typeface="Times New Roman"/>
                          <a:sym typeface="Times New Roman"/>
                        </a:rPr>
                        <a:t> images</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Acceptable</a:t>
                      </a:r>
                      <a:r>
                        <a:rPr lang="en" sz="1400">
                          <a:latin typeface="Times New Roman"/>
                          <a:ea typeface="Times New Roman"/>
                          <a:cs typeface="Times New Roman"/>
                          <a:sym typeface="Times New Roman"/>
                        </a:rPr>
                        <a:t> at current stage</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r>
              <a:tr h="553750">
                <a:tc gridSpan="2">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lang="en" sz="1400">
                          <a:latin typeface="Times New Roman"/>
                          <a:ea typeface="Times New Roman"/>
                          <a:cs typeface="Times New Roman"/>
                          <a:sym typeface="Times New Roman"/>
                        </a:rPr>
                        <a:t>2.</a:t>
                      </a:r>
                      <a:r>
                        <a:rPr lang="en" sz="1400">
                          <a:latin typeface="Times New Roman"/>
                          <a:ea typeface="Times New Roman"/>
                          <a:cs typeface="Times New Roman"/>
                          <a:sym typeface="Times New Roman"/>
                        </a:rPr>
                        <a:t> Discuss with sponsor</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15/11/2016</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rPr lang="en" sz="1400">
                          <a:latin typeface="Times New Roman"/>
                          <a:ea typeface="Times New Roman"/>
                          <a:cs typeface="Times New Roman"/>
                          <a:sym typeface="Times New Roman"/>
                        </a:rPr>
                        <a:t>Use</a:t>
                      </a:r>
                      <a:r>
                        <a:rPr lang="en" sz="1400">
                          <a:latin typeface="Times New Roman"/>
                          <a:ea typeface="Times New Roman"/>
                          <a:cs typeface="Times New Roman"/>
                          <a:sym typeface="Times New Roman"/>
                        </a:rPr>
                        <a:t> hardware with larger memory</a:t>
                      </a: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gridSpan="2">
                  <a:txBody>
                    <a:bodyPr>
                      <a:noAutofit/>
                    </a:bodyPr>
                    <a:lstStyle/>
                    <a:p>
                      <a:pPr indent="0" lvl="0" marL="0" marR="0" rtl="0" algn="l">
                        <a:spcBef>
                          <a:spcPts val="0"/>
                        </a:spcBef>
                        <a:buSzPct val="25000"/>
                        <a:buNone/>
                      </a:pPr>
                      <a:r>
                        <a:t/>
                      </a:r>
                      <a:endParaRPr sz="1400">
                        <a:latin typeface="Times New Roman"/>
                        <a:ea typeface="Times New Roman"/>
                        <a:cs typeface="Times New Roman"/>
                        <a:sym typeface="Times New Roman"/>
                      </a:endParaRPr>
                    </a:p>
                  </a:txBody>
                  <a:tcPr marT="14300" marB="14300" marR="14300" marL="14300"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r>
            </a:tbl>
          </a:graphicData>
        </a:graphic>
      </p:graphicFrame>
      <p:graphicFrame>
        <p:nvGraphicFramePr>
          <p:cNvPr id="508" name="Shape 508"/>
          <p:cNvGraphicFramePr/>
          <p:nvPr/>
        </p:nvGraphicFramePr>
        <p:xfrm>
          <a:off x="6347791" y="1476306"/>
          <a:ext cx="2999999" cy="3000000"/>
        </p:xfrm>
        <a:graphic>
          <a:graphicData uri="http://schemas.openxmlformats.org/drawingml/2006/table">
            <a:tbl>
              <a:tblPr>
                <a:noFill/>
                <a:tableStyleId>{57DC1836-7183-4E4D-AFE6-F1AA376C45EA}</a:tableStyleId>
              </a:tblPr>
              <a:tblGrid>
                <a:gridCol w="422075"/>
                <a:gridCol w="337250"/>
                <a:gridCol w="353175"/>
                <a:gridCol w="345425"/>
                <a:gridCol w="327650"/>
                <a:gridCol w="338850"/>
              </a:tblGrid>
              <a:tr h="318425">
                <a:tc>
                  <a:txBody>
                    <a:bodyPr>
                      <a:noAutofit/>
                    </a:bodyPr>
                    <a:lstStyle/>
                    <a:p>
                      <a:pPr indent="0" lvl="0" marL="0" marR="0" rtl="0" algn="ctr">
                        <a:lnSpc>
                          <a:spcPct val="115000"/>
                        </a:lnSpc>
                        <a:spcBef>
                          <a:spcPts val="0"/>
                        </a:spcBef>
                        <a:buSzPct val="25000"/>
                        <a:buNone/>
                      </a:pPr>
                      <a:r>
                        <a:t/>
                      </a:r>
                      <a:endParaRPr sz="1800">
                        <a:latin typeface="Calibri"/>
                        <a:ea typeface="Calibri"/>
                        <a:cs typeface="Calibri"/>
                        <a:sym typeface="Calibri"/>
                      </a:endParaRPr>
                    </a:p>
                  </a:txBody>
                  <a:tcPr marT="0" marB="0" marR="51425" marL="51425" anchor="ctr">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gridSpan="5">
                  <a:txBody>
                    <a:bodyPr>
                      <a:noAutofit/>
                    </a:bodyPr>
                    <a:lstStyle/>
                    <a:p>
                      <a:pPr indent="0" lvl="0" marL="0" marR="0" rtl="0" algn="ctr">
                        <a:lnSpc>
                          <a:spcPct val="115000"/>
                        </a:lnSpc>
                        <a:spcBef>
                          <a:spcPts val="0"/>
                        </a:spcBef>
                        <a:spcAft>
                          <a:spcPts val="0"/>
                        </a:spcAft>
                        <a:buSzPct val="25000"/>
                        <a:buNone/>
                      </a:pPr>
                      <a:r>
                        <a:rPr lang="en" sz="1400">
                          <a:latin typeface="Calibri"/>
                          <a:ea typeface="Calibri"/>
                          <a:cs typeface="Calibri"/>
                          <a:sym typeface="Calibri"/>
                        </a:rPr>
                        <a:t>Consequence</a:t>
                      </a:r>
                    </a:p>
                  </a:txBody>
                  <a:tcPr marT="0" marB="0" marR="51425" marL="51425" anchor="ctr">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12700">
                      <a:solidFill>
                        <a:schemeClr val="dk1"/>
                      </a:solidFill>
                      <a:prstDash val="solid"/>
                      <a:round/>
                      <a:headEnd len="med" w="med" type="none"/>
                      <a:tailEnd len="med" w="med" type="none"/>
                    </a:lnB>
                  </a:tcPr>
                </a:tc>
                <a:tc hMerge="1"/>
                <a:tc hMerge="1"/>
                <a:tc hMerge="1"/>
                <a:tc hMerge="1"/>
              </a:tr>
              <a:tr h="318425">
                <a:tc rowSpan="5">
                  <a:txBody>
                    <a:bodyPr>
                      <a:noAutofit/>
                    </a:bodyPr>
                    <a:lstStyle/>
                    <a:p>
                      <a:pPr indent="0" lvl="0" marL="0" marR="0" rtl="0" algn="ctr">
                        <a:lnSpc>
                          <a:spcPct val="115000"/>
                        </a:lnSpc>
                        <a:spcBef>
                          <a:spcPts val="0"/>
                        </a:spcBef>
                        <a:spcAft>
                          <a:spcPts val="0"/>
                        </a:spcAft>
                        <a:buSzPct val="25000"/>
                        <a:buNone/>
                      </a:pPr>
                      <a:r>
                        <a:t/>
                      </a:r>
                      <a:endParaRPr sz="1400">
                        <a:latin typeface="Calibri"/>
                        <a:ea typeface="Calibri"/>
                        <a:cs typeface="Calibri"/>
                        <a:sym typeface="Calibri"/>
                      </a:endParaRPr>
                    </a:p>
                  </a:txBody>
                  <a:tcPr marT="0" marB="0" marR="51425" marL="51425" anchor="ctr">
                    <a:lnL cap="flat" cmpd="sng" w="9525">
                      <a:solidFill>
                        <a:srgbClr val="000000">
                          <a:alpha val="0"/>
                        </a:srgbClr>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r>
              <a:tr h="318425">
                <a:tc vMerge="1"/>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r>
              <a:tr h="318425">
                <a:tc vMerge="1"/>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DA9694"/>
                    </a:solidFill>
                  </a:tcPr>
                </a:tc>
              </a:tr>
              <a:tr h="318425">
                <a:tc vMerge="1"/>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t/>
                      </a:r>
                      <a:endParaRPr sz="1800">
                        <a:solidFill>
                          <a:srgbClr val="000000"/>
                        </a:solidFill>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r>
              <a:tr h="318425">
                <a:tc vMerge="1"/>
                <a:tc>
                  <a:txBody>
                    <a:bodyPr>
                      <a:noAutofit/>
                    </a:bodyPr>
                    <a:lstStyle/>
                    <a:p>
                      <a:pPr indent="0" lvl="0" marL="0" marR="0" rtl="0" algn="ctr">
                        <a:lnSpc>
                          <a:spcPct val="115000"/>
                        </a:lnSpc>
                        <a:spcBef>
                          <a:spcPts val="0"/>
                        </a:spcBef>
                        <a:spcAft>
                          <a:spcPts val="0"/>
                        </a:spcAft>
                        <a:buSzPct val="25000"/>
                        <a:buNone/>
                      </a:pPr>
                      <a:r>
                        <a:t/>
                      </a:r>
                      <a:endParaRPr sz="1800">
                        <a:latin typeface="Calibri"/>
                        <a:ea typeface="Calibri"/>
                        <a:cs typeface="Calibri"/>
                        <a:sym typeface="Calibri"/>
                      </a:endParaRP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92D050"/>
                    </a:solidFill>
                  </a:tcPr>
                </a:tc>
                <a:tc>
                  <a:txBody>
                    <a:bodyPr>
                      <a:noAutofit/>
                    </a:bodyPr>
                    <a:lstStyle/>
                    <a:p>
                      <a:pPr indent="0" lvl="0" marL="0" marR="0" rtl="0" algn="ctr">
                        <a:lnSpc>
                          <a:spcPct val="115000"/>
                        </a:lnSpc>
                        <a:spcBef>
                          <a:spcPts val="0"/>
                        </a:spcBef>
                        <a:spcAft>
                          <a:spcPts val="0"/>
                        </a:spcAft>
                        <a:buSzPct val="25000"/>
                        <a:buNone/>
                      </a:pPr>
                      <a:r>
                        <a:rPr lang="en" sz="1800">
                          <a:solidFill>
                            <a:srgbClr val="000000"/>
                          </a:solidFill>
                          <a:latin typeface="Calibri"/>
                          <a:ea typeface="Calibri"/>
                          <a:cs typeface="Calibri"/>
                          <a:sym typeface="Calibri"/>
                        </a:rPr>
                        <a:t> </a:t>
                      </a:r>
                    </a:p>
                  </a:txBody>
                  <a:tcPr marT="0" marB="0" marR="51425" marL="51425" anchor="ctr">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rgbClr val="FFFF66"/>
                    </a:solidFill>
                  </a:tcPr>
                </a:tc>
              </a:tr>
            </a:tbl>
          </a:graphicData>
        </a:graphic>
      </p:graphicFrame>
      <p:sp>
        <p:nvSpPr>
          <p:cNvPr id="509" name="Shape 509"/>
          <p:cNvSpPr/>
          <p:nvPr/>
        </p:nvSpPr>
        <p:spPr>
          <a:xfrm>
            <a:off x="7828104" y="1828043"/>
            <a:ext cx="292800" cy="269700"/>
          </a:xfrm>
          <a:prstGeom prst="mathMultiply">
            <a:avLst>
              <a:gd fmla="val 14825" name="adj1"/>
            </a:avLst>
          </a:prstGeom>
          <a:solidFill>
            <a:schemeClr val="dk1"/>
          </a:solidFill>
          <a:ln cap="flat" cmpd="sng" w="12700">
            <a:solidFill>
              <a:schemeClr val="dk1"/>
            </a:solidFill>
            <a:prstDash val="solid"/>
            <a:miter/>
            <a:headEnd len="med" w="med" type="none"/>
            <a:tailEnd len="med" w="med" type="none"/>
          </a:ln>
        </p:spPr>
        <p:txBody>
          <a:bodyPr anchorCtr="0" anchor="ctr" bIns="34275" lIns="68575" rIns="68575" tIns="34275">
            <a:noAutofit/>
          </a:bodyPr>
          <a:lstStyle/>
          <a:p>
            <a:pPr indent="0" lvl="0" marL="0" marR="0" rtl="0" algn="ctr">
              <a:spcBef>
                <a:spcPts val="0"/>
              </a:spcBef>
              <a:buNone/>
            </a:pPr>
            <a:r>
              <a:t/>
            </a:r>
            <a:endParaRPr sz="1400">
              <a:solidFill>
                <a:schemeClr val="lt1"/>
              </a:solidFill>
              <a:latin typeface="Calibri"/>
              <a:ea typeface="Calibri"/>
              <a:cs typeface="Calibri"/>
              <a:sym typeface="Calibri"/>
            </a:endParaRPr>
          </a:p>
        </p:txBody>
      </p:sp>
      <p:pic>
        <p:nvPicPr>
          <p:cNvPr descr="SADADQW.PNG" id="510" name="Shape 510"/>
          <p:cNvPicPr preferRelativeResize="0"/>
          <p:nvPr/>
        </p:nvPicPr>
        <p:blipFill>
          <a:blip r:embed="rId3">
            <a:alphaModFix amt="15000"/>
          </a:blip>
          <a:stretch>
            <a:fillRect/>
          </a:stretch>
        </p:blipFill>
        <p:spPr>
          <a:xfrm>
            <a:off x="1779513" y="1094624"/>
            <a:ext cx="5584973" cy="4048875"/>
          </a:xfrm>
          <a:prstGeom prst="rect">
            <a:avLst/>
          </a:prstGeom>
          <a:noFill/>
          <a:ln>
            <a:noFill/>
          </a:ln>
        </p:spPr>
      </p:pic>
      <p:sp>
        <p:nvSpPr>
          <p:cNvPr id="511" name="Shape 511"/>
          <p:cNvSpPr txBox="1"/>
          <p:nvPr/>
        </p:nvSpPr>
        <p:spPr>
          <a:xfrm rot="-5400000">
            <a:off x="6000300" y="2339175"/>
            <a:ext cx="1242600" cy="326400"/>
          </a:xfrm>
          <a:prstGeom prst="rect">
            <a:avLst/>
          </a:prstGeom>
          <a:noFill/>
          <a:ln>
            <a:noFill/>
          </a:ln>
        </p:spPr>
        <p:txBody>
          <a:bodyPr anchorCtr="0" anchor="ctr" bIns="91425" lIns="91425" rIns="91425" tIns="91425">
            <a:noAutofit/>
          </a:bodyPr>
          <a:lstStyle/>
          <a:p>
            <a:pPr lvl="0" rtl="0" algn="ctr">
              <a:lnSpc>
                <a:spcPct val="115000"/>
              </a:lnSpc>
              <a:spcBef>
                <a:spcPts val="0"/>
              </a:spcBef>
              <a:buNone/>
            </a:pPr>
            <a:r>
              <a:rPr lang="en">
                <a:solidFill>
                  <a:schemeClr val="dk1"/>
                </a:solidFill>
                <a:latin typeface="Calibri"/>
                <a:ea typeface="Calibri"/>
                <a:cs typeface="Calibri"/>
                <a:sym typeface="Calibri"/>
              </a:rPr>
              <a:t>Likelihood</a:t>
            </a:r>
          </a:p>
        </p:txBody>
      </p:sp>
      <p:pic>
        <p:nvPicPr>
          <p:cNvPr id="512" name="Shape 512"/>
          <p:cNvPicPr preferRelativeResize="0"/>
          <p:nvPr/>
        </p:nvPicPr>
        <p:blipFill>
          <a:blip r:embed="rId4">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6" name="Shape 516"/>
        <p:cNvGrpSpPr/>
        <p:nvPr/>
      </p:nvGrpSpPr>
      <p:grpSpPr>
        <a:xfrm>
          <a:off x="0" y="0"/>
          <a:ext cx="0" cy="0"/>
          <a:chOff x="0" y="0"/>
          <a:chExt cx="0" cy="0"/>
        </a:xfrm>
      </p:grpSpPr>
      <p:pic>
        <p:nvPicPr>
          <p:cNvPr descr="SADADQW.PNG" id="517" name="Shape 517"/>
          <p:cNvPicPr preferRelativeResize="0"/>
          <p:nvPr/>
        </p:nvPicPr>
        <p:blipFill>
          <a:blip r:embed="rId3">
            <a:alphaModFix/>
          </a:blip>
          <a:stretch>
            <a:fillRect/>
          </a:stretch>
        </p:blipFill>
        <p:spPr>
          <a:xfrm>
            <a:off x="1779513" y="1094624"/>
            <a:ext cx="5584973" cy="4048875"/>
          </a:xfrm>
          <a:prstGeom prst="rect">
            <a:avLst/>
          </a:prstGeom>
          <a:noFill/>
          <a:ln>
            <a:noFill/>
          </a:ln>
        </p:spPr>
      </p:pic>
      <p:pic>
        <p:nvPicPr>
          <p:cNvPr id="518" name="Shape 518"/>
          <p:cNvPicPr preferRelativeResize="0"/>
          <p:nvPr/>
        </p:nvPicPr>
        <p:blipFill>
          <a:blip r:embed="rId4">
            <a:alphaModFix/>
          </a:blip>
          <a:stretch>
            <a:fillRect/>
          </a:stretch>
        </p:blipFill>
        <p:spPr>
          <a:xfrm>
            <a:off x="222250" y="4368246"/>
            <a:ext cx="1956375" cy="700700"/>
          </a:xfrm>
          <a:prstGeom prst="rect">
            <a:avLst/>
          </a:prstGeom>
          <a:noFill/>
          <a:ln>
            <a:noFill/>
          </a:ln>
        </p:spPr>
      </p:pic>
      <p:sp>
        <p:nvSpPr>
          <p:cNvPr id="519" name="Shape 519"/>
          <p:cNvSpPr txBox="1"/>
          <p:nvPr/>
        </p:nvSpPr>
        <p:spPr>
          <a:xfrm>
            <a:off x="3440950" y="184125"/>
            <a:ext cx="5937300" cy="692700"/>
          </a:xfrm>
          <a:prstGeom prst="rect">
            <a:avLst/>
          </a:prstGeom>
          <a:noFill/>
          <a:ln>
            <a:noFill/>
          </a:ln>
        </p:spPr>
        <p:txBody>
          <a:bodyPr anchorCtr="0" anchor="t" bIns="91425" lIns="91425" rIns="91425" tIns="91425">
            <a:noAutofit/>
          </a:bodyPr>
          <a:lstStyle/>
          <a:p>
            <a:pPr lvl="0">
              <a:spcBef>
                <a:spcPts val="0"/>
              </a:spcBef>
              <a:buNone/>
            </a:pPr>
            <a:r>
              <a:t/>
            </a:r>
            <a:endParaRPr b="1" sz="20000"/>
          </a:p>
        </p:txBody>
      </p:sp>
      <p:sp>
        <p:nvSpPr>
          <p:cNvPr id="520" name="Shape 520"/>
          <p:cNvSpPr txBox="1"/>
          <p:nvPr>
            <p:ph idx="4294967295" type="ctrTitle"/>
          </p:nvPr>
        </p:nvSpPr>
        <p:spPr>
          <a:xfrm>
            <a:off x="3462500" y="192375"/>
            <a:ext cx="2418900" cy="828600"/>
          </a:xfrm>
          <a:prstGeom prst="rect">
            <a:avLst/>
          </a:prstGeom>
        </p:spPr>
        <p:txBody>
          <a:bodyPr anchorCtr="0" anchor="ctr" bIns="68575" lIns="68575" rIns="68575" tIns="68575">
            <a:noAutofit/>
          </a:bodyPr>
          <a:lstStyle/>
          <a:p>
            <a:pPr lvl="0" rtl="0">
              <a:lnSpc>
                <a:spcPct val="115000"/>
              </a:lnSpc>
              <a:spcBef>
                <a:spcPts val="0"/>
              </a:spcBef>
              <a:buNone/>
            </a:pPr>
            <a:r>
              <a:rPr b="1" lang="en" sz="3600">
                <a:solidFill>
                  <a:srgbClr val="FF0000"/>
                </a:solidFill>
              </a:rPr>
              <a:t>Q</a:t>
            </a:r>
            <a:r>
              <a:rPr b="1" lang="en" sz="3600">
                <a:solidFill>
                  <a:srgbClr val="000000"/>
                </a:solidFill>
              </a:rPr>
              <a:t>uestions?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pic>
        <p:nvPicPr>
          <p:cNvPr id="160" name="Shape 160"/>
          <p:cNvPicPr preferRelativeResize="0"/>
          <p:nvPr/>
        </p:nvPicPr>
        <p:blipFill>
          <a:blip r:embed="rId3">
            <a:alphaModFix amt="15000"/>
          </a:blip>
          <a:stretch>
            <a:fillRect/>
          </a:stretch>
        </p:blipFill>
        <p:spPr>
          <a:xfrm>
            <a:off x="222250" y="4368246"/>
            <a:ext cx="1956375" cy="700700"/>
          </a:xfrm>
          <a:prstGeom prst="rect">
            <a:avLst/>
          </a:prstGeom>
          <a:noFill/>
          <a:ln>
            <a:noFill/>
          </a:ln>
        </p:spPr>
      </p:pic>
      <p:sp>
        <p:nvSpPr>
          <p:cNvPr id="161" name="Shape 161"/>
          <p:cNvSpPr txBox="1"/>
          <p:nvPr/>
        </p:nvSpPr>
        <p:spPr>
          <a:xfrm>
            <a:off x="1184975" y="1118700"/>
            <a:ext cx="6978300" cy="3000000"/>
          </a:xfrm>
          <a:prstGeom prst="rect">
            <a:avLst/>
          </a:prstGeom>
          <a:noFill/>
          <a:ln>
            <a:noFill/>
          </a:ln>
        </p:spPr>
        <p:txBody>
          <a:bodyPr anchorCtr="0" anchor="ctr" bIns="91425" lIns="91425" rIns="91425" tIns="91425">
            <a:noAutofit/>
          </a:bodyPr>
          <a:lstStyle/>
          <a:p>
            <a:pPr lvl="0">
              <a:spcBef>
                <a:spcPts val="0"/>
              </a:spcBef>
              <a:buNone/>
            </a:pPr>
            <a:r>
              <a:rPr lang="en" sz="1600">
                <a:solidFill>
                  <a:srgbClr val="333333"/>
                </a:solidFill>
                <a:highlight>
                  <a:srgbClr val="FFFFFF"/>
                </a:highlight>
                <a:latin typeface="Georgia"/>
                <a:ea typeface="Georgia"/>
                <a:cs typeface="Georgia"/>
                <a:sym typeface="Georgia"/>
              </a:rPr>
              <a:t>The "room" is a unique capture space equipped with a multitude of audiovisual sensors: cameras and microphones for 3D reconstruction. </a:t>
            </a:r>
          </a:p>
          <a:p>
            <a:pPr lvl="0">
              <a:spcBef>
                <a:spcPts val="0"/>
              </a:spcBef>
              <a:buNone/>
            </a:pPr>
            <a:r>
              <a:t/>
            </a:r>
            <a:endParaRPr sz="1600">
              <a:solidFill>
                <a:srgbClr val="333333"/>
              </a:solidFill>
              <a:highlight>
                <a:srgbClr val="FFFFFF"/>
              </a:highlight>
              <a:latin typeface="Georgia"/>
              <a:ea typeface="Georgia"/>
              <a:cs typeface="Georgia"/>
              <a:sym typeface="Georgia"/>
            </a:endParaRPr>
          </a:p>
          <a:p>
            <a:pPr lvl="0">
              <a:spcBef>
                <a:spcPts val="0"/>
              </a:spcBef>
              <a:buNone/>
            </a:pPr>
            <a:r>
              <a:rPr lang="en" sz="1600">
                <a:solidFill>
                  <a:srgbClr val="333333"/>
                </a:solidFill>
                <a:highlight>
                  <a:srgbClr val="FFFFFF"/>
                </a:highlight>
                <a:latin typeface="Georgia"/>
                <a:ea typeface="Georgia"/>
                <a:cs typeface="Georgia"/>
                <a:sym typeface="Georgia"/>
              </a:rPr>
              <a:t>It provides an immersive telepresence experience for a variety of applications ranging from board meetings to social interactions, but accurate calibration of such a multitude of sensors is very challenging. </a:t>
            </a:r>
          </a:p>
          <a:p>
            <a:pPr lvl="0">
              <a:spcBef>
                <a:spcPts val="0"/>
              </a:spcBef>
              <a:buNone/>
            </a:pPr>
            <a:r>
              <a:t/>
            </a:r>
            <a:endParaRPr sz="1600">
              <a:solidFill>
                <a:srgbClr val="333333"/>
              </a:solidFill>
              <a:highlight>
                <a:srgbClr val="FFFFFF"/>
              </a:highlight>
              <a:latin typeface="Georgia"/>
              <a:ea typeface="Georgia"/>
              <a:cs typeface="Georgia"/>
              <a:sym typeface="Georgia"/>
            </a:endParaRPr>
          </a:p>
          <a:p>
            <a:pPr lvl="0">
              <a:spcBef>
                <a:spcPts val="0"/>
              </a:spcBef>
              <a:buNone/>
            </a:pPr>
            <a:r>
              <a:rPr lang="en" sz="1600">
                <a:solidFill>
                  <a:srgbClr val="333333"/>
                </a:solidFill>
                <a:highlight>
                  <a:srgbClr val="FFFFFF"/>
                </a:highlight>
                <a:latin typeface="Georgia"/>
                <a:ea typeface="Georgia"/>
                <a:cs typeface="Georgia"/>
                <a:sym typeface="Georgia"/>
              </a:rPr>
              <a:t> Excalibr Co. has come up with a solution for this problem by using a 6 DOF robotic arm to achieve accurate calibration of the system. </a:t>
            </a:r>
          </a:p>
          <a:p>
            <a:pPr lvl="0">
              <a:spcBef>
                <a:spcPts val="0"/>
              </a:spcBef>
              <a:buNone/>
            </a:pPr>
            <a:r>
              <a:t/>
            </a:r>
            <a:endParaRPr sz="1600">
              <a:solidFill>
                <a:srgbClr val="333333"/>
              </a:solidFill>
              <a:highlight>
                <a:srgbClr val="FFFFFF"/>
              </a:highlight>
              <a:latin typeface="Georgia"/>
              <a:ea typeface="Georgia"/>
              <a:cs typeface="Georgia"/>
              <a:sym typeface="Georgia"/>
            </a:endParaRPr>
          </a:p>
          <a:p>
            <a:pPr lvl="0">
              <a:spcBef>
                <a:spcPts val="0"/>
              </a:spcBef>
              <a:buNone/>
            </a:pPr>
            <a:r>
              <a:rPr lang="en" sz="1600">
                <a:solidFill>
                  <a:srgbClr val="333333"/>
                </a:solidFill>
                <a:highlight>
                  <a:srgbClr val="FFFFFF"/>
                </a:highlight>
                <a:latin typeface="Georgia"/>
                <a:ea typeface="Georgia"/>
                <a:cs typeface="Georgia"/>
                <a:sym typeface="Georgia"/>
              </a:rPr>
              <a:t>The Excalibr system focuses on achieving unprecedented accuracy for all four aspects of calibration: geometric, photometric, lightfield and acoustic. </a:t>
            </a:r>
          </a:p>
          <a:p>
            <a:pPr lvl="0">
              <a:spcBef>
                <a:spcPts val="0"/>
              </a:spcBef>
              <a:buNone/>
            </a:pPr>
            <a:r>
              <a:t/>
            </a:r>
            <a:endParaRPr sz="1600">
              <a:solidFill>
                <a:srgbClr val="333333"/>
              </a:solidFill>
              <a:highlight>
                <a:srgbClr val="FFFFFF"/>
              </a:highlight>
              <a:latin typeface="Georgia"/>
              <a:ea typeface="Georgia"/>
              <a:cs typeface="Georgia"/>
              <a:sym typeface="Georgia"/>
            </a:endParaRPr>
          </a:p>
          <a:p>
            <a:pPr lvl="0" rtl="0">
              <a:spcBef>
                <a:spcPts val="0"/>
              </a:spcBef>
              <a:buNone/>
            </a:pPr>
            <a:r>
              <a:rPr lang="en" sz="1600">
                <a:solidFill>
                  <a:srgbClr val="333333"/>
                </a:solidFill>
                <a:highlight>
                  <a:srgbClr val="FFFFFF"/>
                </a:highlight>
                <a:latin typeface="Georgia"/>
                <a:ea typeface="Georgia"/>
                <a:cs typeface="Georgia"/>
                <a:sym typeface="Georgia"/>
              </a:rPr>
              <a:t>The accuracy of calibration achieved by Excalibr, enables it to be used for super immersive virtual reality, with features which are hard to distinguish from the real thing.</a:t>
            </a:r>
          </a:p>
        </p:txBody>
      </p:sp>
      <p:pic>
        <p:nvPicPr>
          <p:cNvPr descr="SADADQW.PNG" id="162" name="Shape 162"/>
          <p:cNvPicPr preferRelativeResize="0"/>
          <p:nvPr/>
        </p:nvPicPr>
        <p:blipFill>
          <a:blip r:embed="rId4">
            <a:alphaModFix amt="15000"/>
          </a:blip>
          <a:stretch>
            <a:fillRect/>
          </a:stretch>
        </p:blipFill>
        <p:spPr>
          <a:xfrm>
            <a:off x="1779513" y="1094624"/>
            <a:ext cx="5584973" cy="4048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pic>
        <p:nvPicPr>
          <p:cNvPr descr="RGFG.PNG" id="167" name="Shape 167"/>
          <p:cNvPicPr preferRelativeResize="0"/>
          <p:nvPr/>
        </p:nvPicPr>
        <p:blipFill>
          <a:blip r:embed="rId3">
            <a:alphaModFix/>
          </a:blip>
          <a:stretch>
            <a:fillRect/>
          </a:stretch>
        </p:blipFill>
        <p:spPr>
          <a:xfrm>
            <a:off x="0" y="74679"/>
            <a:ext cx="9144000" cy="4994141"/>
          </a:xfrm>
          <a:prstGeom prst="rect">
            <a:avLst/>
          </a:prstGeom>
          <a:noFill/>
          <a:ln>
            <a:noFill/>
          </a:ln>
        </p:spPr>
      </p:pic>
      <p:pic>
        <p:nvPicPr>
          <p:cNvPr id="168" name="Shape 168"/>
          <p:cNvPicPr preferRelativeResize="0"/>
          <p:nvPr/>
        </p:nvPicPr>
        <p:blipFill>
          <a:blip r:embed="rId4">
            <a:alphaModFix amt="15000"/>
          </a:blip>
          <a:stretch>
            <a:fillRect/>
          </a:stretch>
        </p:blipFill>
        <p:spPr>
          <a:xfrm>
            <a:off x="222250" y="4368246"/>
            <a:ext cx="1956375" cy="700700"/>
          </a:xfrm>
          <a:prstGeom prst="rect">
            <a:avLst/>
          </a:prstGeom>
          <a:noFill/>
          <a:ln>
            <a:noFill/>
          </a:ln>
        </p:spPr>
      </p:pic>
      <p:pic>
        <p:nvPicPr>
          <p:cNvPr descr="SADADQW.PNG" id="169" name="Shape 169"/>
          <p:cNvPicPr preferRelativeResize="0"/>
          <p:nvPr/>
        </p:nvPicPr>
        <p:blipFill>
          <a:blip r:embed="rId5">
            <a:alphaModFix amt="0"/>
          </a:blip>
          <a:stretch>
            <a:fillRect/>
          </a:stretch>
        </p:blipFill>
        <p:spPr>
          <a:xfrm>
            <a:off x="1703301" y="1094624"/>
            <a:ext cx="5584973" cy="4048875"/>
          </a:xfrm>
          <a:prstGeom prst="rect">
            <a:avLst/>
          </a:prstGeom>
          <a:noFill/>
          <a:ln>
            <a:noFill/>
          </a:ln>
        </p:spPr>
      </p:pic>
      <p:pic>
        <p:nvPicPr>
          <p:cNvPr descr="IMG_2817.JPG" id="170" name="Shape 170"/>
          <p:cNvPicPr preferRelativeResize="0"/>
          <p:nvPr/>
        </p:nvPicPr>
        <p:blipFill rotWithShape="1">
          <a:blip r:embed="rId6">
            <a:alphaModFix/>
          </a:blip>
          <a:srcRect b="20194" l="32472" r="31643" t="22662"/>
          <a:stretch/>
        </p:blipFill>
        <p:spPr>
          <a:xfrm flipH="1">
            <a:off x="2700925" y="1855225"/>
            <a:ext cx="546524" cy="700700"/>
          </a:xfrm>
          <a:prstGeom prst="rect">
            <a:avLst/>
          </a:prstGeom>
          <a:noFill/>
          <a:ln>
            <a:noFill/>
          </a:ln>
        </p:spPr>
      </p:pic>
      <p:pic>
        <p:nvPicPr>
          <p:cNvPr descr="SADADQW.PNG" id="171" name="Shape 171"/>
          <p:cNvPicPr preferRelativeResize="0"/>
          <p:nvPr/>
        </p:nvPicPr>
        <p:blipFill>
          <a:blip r:embed="rId5">
            <a:alphaModFix amt="7000"/>
          </a:blip>
          <a:stretch>
            <a:fillRect/>
          </a:stretch>
        </p:blipFill>
        <p:spPr>
          <a:xfrm>
            <a:off x="1779513" y="1094624"/>
            <a:ext cx="5584973" cy="4048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pic>
        <p:nvPicPr>
          <p:cNvPr descr="SADADQW.PNG" id="176" name="Shape 176"/>
          <p:cNvPicPr preferRelativeResize="0"/>
          <p:nvPr/>
        </p:nvPicPr>
        <p:blipFill>
          <a:blip r:embed="rId3">
            <a:alphaModFix amt="15000"/>
          </a:blip>
          <a:stretch>
            <a:fillRect/>
          </a:stretch>
        </p:blipFill>
        <p:spPr>
          <a:xfrm>
            <a:off x="1779513" y="1094624"/>
            <a:ext cx="5584973" cy="4048875"/>
          </a:xfrm>
          <a:prstGeom prst="rect">
            <a:avLst/>
          </a:prstGeom>
          <a:noFill/>
          <a:ln>
            <a:noFill/>
          </a:ln>
        </p:spPr>
      </p:pic>
      <p:sp>
        <p:nvSpPr>
          <p:cNvPr id="177" name="Shape 177"/>
          <p:cNvSpPr txBox="1"/>
          <p:nvPr>
            <p:ph type="ctrTitle"/>
          </p:nvPr>
        </p:nvSpPr>
        <p:spPr>
          <a:xfrm>
            <a:off x="1368925" y="1250450"/>
            <a:ext cx="5861100" cy="2298900"/>
          </a:xfrm>
          <a:prstGeom prst="rect">
            <a:avLst/>
          </a:prstGeom>
        </p:spPr>
        <p:txBody>
          <a:bodyPr anchorCtr="0" anchor="b" bIns="91425" lIns="91425" rIns="91425" tIns="91425">
            <a:noAutofit/>
          </a:bodyPr>
          <a:lstStyle/>
          <a:p>
            <a:pPr lvl="0" rtl="0">
              <a:lnSpc>
                <a:spcPct val="115000"/>
              </a:lnSpc>
              <a:spcBef>
                <a:spcPts val="0"/>
              </a:spcBef>
              <a:buNone/>
            </a:pPr>
            <a:r>
              <a:rPr b="1" lang="en" sz="4800">
                <a:solidFill>
                  <a:srgbClr val="FF0000"/>
                </a:solidFill>
              </a:rPr>
              <a:t>S</a:t>
            </a:r>
            <a:r>
              <a:rPr b="1" lang="en" sz="4800"/>
              <a:t>ystem </a:t>
            </a:r>
            <a:r>
              <a:rPr b="1" lang="en" sz="4800">
                <a:solidFill>
                  <a:srgbClr val="FF0000"/>
                </a:solidFill>
              </a:rPr>
              <a:t>L</a:t>
            </a:r>
            <a:r>
              <a:rPr b="1" lang="en" sz="4800"/>
              <a:t>evel </a:t>
            </a:r>
            <a:r>
              <a:rPr b="1" lang="en" sz="4800">
                <a:solidFill>
                  <a:srgbClr val="FF0000"/>
                </a:solidFill>
              </a:rPr>
              <a:t>R</a:t>
            </a:r>
            <a:r>
              <a:rPr b="1" lang="en" sz="4800"/>
              <a:t>equirements</a:t>
            </a:r>
          </a:p>
        </p:txBody>
      </p:sp>
      <p:pic>
        <p:nvPicPr>
          <p:cNvPr id="178" name="Shape 178"/>
          <p:cNvPicPr preferRelativeResize="0"/>
          <p:nvPr/>
        </p:nvPicPr>
        <p:blipFill>
          <a:blip r:embed="rId4">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ctrTitle"/>
          </p:nvPr>
        </p:nvSpPr>
        <p:spPr>
          <a:xfrm>
            <a:off x="222250" y="104375"/>
            <a:ext cx="8520600" cy="829200"/>
          </a:xfrm>
          <a:prstGeom prst="rect">
            <a:avLst/>
          </a:prstGeom>
        </p:spPr>
        <p:txBody>
          <a:bodyPr anchorCtr="0" anchor="b" bIns="91425" lIns="91425" rIns="91425" tIns="91425">
            <a:noAutofit/>
          </a:bodyPr>
          <a:lstStyle/>
          <a:p>
            <a:pPr lvl="0" rtl="0">
              <a:lnSpc>
                <a:spcPct val="115000"/>
              </a:lnSpc>
              <a:spcBef>
                <a:spcPts val="0"/>
              </a:spcBef>
              <a:buNone/>
            </a:pPr>
            <a:r>
              <a:rPr b="1" lang="en" sz="3600">
                <a:solidFill>
                  <a:srgbClr val="FF0000"/>
                </a:solidFill>
              </a:rPr>
              <a:t>S</a:t>
            </a:r>
            <a:r>
              <a:rPr b="1" lang="en" sz="3600">
                <a:solidFill>
                  <a:srgbClr val="000000"/>
                </a:solidFill>
              </a:rPr>
              <a:t>ystem</a:t>
            </a:r>
            <a:r>
              <a:rPr b="1" lang="en" sz="3200"/>
              <a:t> </a:t>
            </a:r>
            <a:r>
              <a:rPr b="1" lang="en" sz="3600">
                <a:solidFill>
                  <a:srgbClr val="FF0000"/>
                </a:solidFill>
              </a:rPr>
              <a:t>L</a:t>
            </a:r>
            <a:r>
              <a:rPr b="1" lang="en" sz="3600">
                <a:solidFill>
                  <a:srgbClr val="000000"/>
                </a:solidFill>
              </a:rPr>
              <a:t>evel </a:t>
            </a:r>
            <a:r>
              <a:rPr b="1" lang="en" sz="3600">
                <a:solidFill>
                  <a:srgbClr val="FF0000"/>
                </a:solidFill>
              </a:rPr>
              <a:t>R</a:t>
            </a:r>
            <a:r>
              <a:rPr b="1" lang="en" sz="3600"/>
              <a:t>equirements </a:t>
            </a:r>
          </a:p>
        </p:txBody>
      </p:sp>
      <p:pic>
        <p:nvPicPr>
          <p:cNvPr descr="SADADQW.PNG" id="184" name="Shape 184"/>
          <p:cNvPicPr preferRelativeResize="0"/>
          <p:nvPr/>
        </p:nvPicPr>
        <p:blipFill>
          <a:blip r:embed="rId3">
            <a:alphaModFix amt="15000"/>
          </a:blip>
          <a:stretch>
            <a:fillRect/>
          </a:stretch>
        </p:blipFill>
        <p:spPr>
          <a:xfrm>
            <a:off x="1779513" y="1094624"/>
            <a:ext cx="5584973" cy="4048875"/>
          </a:xfrm>
          <a:prstGeom prst="rect">
            <a:avLst/>
          </a:prstGeom>
          <a:noFill/>
          <a:ln>
            <a:noFill/>
          </a:ln>
        </p:spPr>
      </p:pic>
      <p:graphicFrame>
        <p:nvGraphicFramePr>
          <p:cNvPr id="185" name="Shape 185"/>
          <p:cNvGraphicFramePr/>
          <p:nvPr/>
        </p:nvGraphicFramePr>
        <p:xfrm>
          <a:off x="172250" y="893800"/>
          <a:ext cx="3000000" cy="3000000"/>
        </p:xfrm>
        <a:graphic>
          <a:graphicData uri="http://schemas.openxmlformats.org/drawingml/2006/table">
            <a:tbl>
              <a:tblPr>
                <a:noFill/>
                <a:tableStyleId>{7229EBB9-9E97-4703-A991-89F6CFC80892}</a:tableStyleId>
              </a:tblPr>
              <a:tblGrid>
                <a:gridCol w="4403175"/>
                <a:gridCol w="4403175"/>
              </a:tblGrid>
              <a:tr h="580550">
                <a:tc>
                  <a:txBody>
                    <a:bodyPr>
                      <a:noAutofit/>
                    </a:bodyPr>
                    <a:lstStyle/>
                    <a:p>
                      <a:pPr lvl="0" rtl="0" algn="ctr">
                        <a:spcBef>
                          <a:spcPts val="0"/>
                        </a:spcBef>
                        <a:buClr>
                          <a:srgbClr val="A1E8D9"/>
                        </a:buClr>
                        <a:buSzPct val="78571"/>
                        <a:buFont typeface="Arial"/>
                        <a:buNone/>
                      </a:pPr>
                      <a:r>
                        <a:rPr lang="en"/>
                        <a:t>	 	 	</a:t>
                      </a:r>
                    </a:p>
                    <a:p>
                      <a:pPr lvl="0" rtl="0" algn="ctr">
                        <a:spcBef>
                          <a:spcPts val="0"/>
                        </a:spcBef>
                        <a:buNone/>
                      </a:pPr>
                      <a:r>
                        <a:rPr b="1" lang="en"/>
                        <a:t>MANDATORY SYSTEM LEVEL REQUIREMENTS</a:t>
                      </a:r>
                    </a:p>
                  </a:txBody>
                  <a:tcPr marT="91425" marB="91425" marR="91425" marL="91425"/>
                </a:tc>
                <a:tc>
                  <a:txBody>
                    <a:bodyPr>
                      <a:noAutofit/>
                    </a:bodyPr>
                    <a:lstStyle/>
                    <a:p>
                      <a:pPr lvl="0" rtl="0" algn="ctr">
                        <a:spcBef>
                          <a:spcPts val="0"/>
                        </a:spcBef>
                        <a:buClr>
                          <a:srgbClr val="A1E8D9"/>
                        </a:buClr>
                        <a:buSzPct val="78571"/>
                        <a:buFont typeface="Arial"/>
                        <a:buNone/>
                      </a:pPr>
                      <a:r>
                        <a:rPr lang="en"/>
                        <a:t>	 	</a:t>
                      </a:r>
                    </a:p>
                    <a:p>
                      <a:pPr lvl="0" rtl="0" algn="ctr">
                        <a:spcBef>
                          <a:spcPts val="0"/>
                        </a:spcBef>
                        <a:buClr>
                          <a:srgbClr val="A1E8D9"/>
                        </a:buClr>
                        <a:buSzPct val="78571"/>
                        <a:buFont typeface="Arial"/>
                        <a:buNone/>
                      </a:pPr>
                      <a:r>
                        <a:rPr b="1" lang="en"/>
                        <a:t>DESIRABLE SYSTEM LEVEL REQUIREMENTS</a:t>
                      </a:r>
                    </a:p>
                    <a:p>
                      <a:pPr lvl="0" rtl="0" algn="ctr">
                        <a:spcBef>
                          <a:spcPts val="0"/>
                        </a:spcBef>
                        <a:buNone/>
                      </a:pPr>
                      <a:r>
                        <a:t/>
                      </a:r>
                      <a:endParaRPr/>
                    </a:p>
                  </a:txBody>
                  <a:tcPr marT="91425" marB="91425" marR="91425" marL="91425"/>
                </a:tc>
              </a:tr>
              <a:tr h="3218575">
                <a:tc>
                  <a:txBody>
                    <a:bodyPr>
                      <a:noAutofit/>
                    </a:bodyPr>
                    <a:lstStyle/>
                    <a:p>
                      <a:pPr lvl="0" rtl="0">
                        <a:spcBef>
                          <a:spcPts val="0"/>
                        </a:spcBef>
                        <a:buClr>
                          <a:srgbClr val="A1E8D9"/>
                        </a:buClr>
                        <a:buSzPct val="100000"/>
                        <a:buFont typeface="Arial"/>
                        <a:buNone/>
                      </a:pPr>
                      <a:r>
                        <a:rPr lang="en" sz="1100"/>
                        <a:t>	 	 	</a:t>
                      </a:r>
                    </a:p>
                    <a:p>
                      <a:pPr lvl="0" rtl="0">
                        <a:spcBef>
                          <a:spcPts val="0"/>
                        </a:spcBef>
                        <a:buNone/>
                      </a:pPr>
                      <a:r>
                        <a:rPr b="1" lang="en" sz="1200"/>
                        <a:t>Functional Requirements:</a:t>
                      </a:r>
                      <a:r>
                        <a:rPr lang="en" sz="1100"/>
                        <a:t>	 	</a:t>
                      </a:r>
                    </a:p>
                    <a:p>
                      <a:pPr lvl="0" rtl="0">
                        <a:spcBef>
                          <a:spcPts val="0"/>
                        </a:spcBef>
                        <a:buNone/>
                      </a:pPr>
                      <a:r>
                        <a:rPr lang="en" sz="1200">
                          <a:solidFill>
                            <a:srgbClr val="FF0000"/>
                          </a:solidFill>
                        </a:rPr>
                        <a:t>Fabricate calibration target</a:t>
                      </a:r>
                    </a:p>
                    <a:p>
                      <a:pPr lvl="0" rtl="0">
                        <a:spcBef>
                          <a:spcPts val="0"/>
                        </a:spcBef>
                        <a:buClr>
                          <a:srgbClr val="A1E8D9"/>
                        </a:buClr>
                        <a:buSzPct val="91666"/>
                        <a:buFont typeface="Arial"/>
                        <a:buNone/>
                      </a:pPr>
                      <a:r>
                        <a:rPr lang="en" sz="1200">
                          <a:solidFill>
                            <a:srgbClr val="0000FF"/>
                          </a:solidFill>
                        </a:rPr>
                        <a:t>M.F.1: Operate Autonomously</a:t>
                      </a:r>
                    </a:p>
                    <a:p>
                      <a:pPr lvl="0" rtl="0">
                        <a:spcBef>
                          <a:spcPts val="0"/>
                        </a:spcBef>
                        <a:buClr>
                          <a:srgbClr val="A1E8D9"/>
                        </a:buClr>
                        <a:buSzPct val="91666"/>
                        <a:buFont typeface="Arial"/>
                        <a:buNone/>
                      </a:pPr>
                      <a:r>
                        <a:rPr lang="en" sz="1200"/>
                        <a:t>M.F.2: Control and Manipulate the calibration target</a:t>
                      </a:r>
                    </a:p>
                    <a:p>
                      <a:pPr lvl="0" rtl="0">
                        <a:spcBef>
                          <a:spcPts val="0"/>
                        </a:spcBef>
                        <a:buClr>
                          <a:srgbClr val="A1E8D9"/>
                        </a:buClr>
                        <a:buSzPct val="91666"/>
                        <a:buFont typeface="Arial"/>
                        <a:buNone/>
                      </a:pPr>
                      <a:r>
                        <a:rPr lang="en" sz="1200"/>
                        <a:t>M.F.3: Emit sound with a frequency sweep</a:t>
                      </a:r>
                    </a:p>
                    <a:p>
                      <a:pPr lvl="0" rtl="0">
                        <a:spcBef>
                          <a:spcPts val="0"/>
                        </a:spcBef>
                        <a:buClr>
                          <a:srgbClr val="A1E8D9"/>
                        </a:buClr>
                        <a:buSzPct val="91666"/>
                        <a:buFont typeface="Arial"/>
                        <a:buNone/>
                      </a:pPr>
                      <a:r>
                        <a:rPr lang="en" sz="1200"/>
                        <a:t>M.F.4: Take high-resolution, stable and clear pictures of calibration target</a:t>
                      </a:r>
                    </a:p>
                    <a:p>
                      <a:pPr lvl="0" rtl="0">
                        <a:spcBef>
                          <a:spcPts val="0"/>
                        </a:spcBef>
                        <a:buClr>
                          <a:srgbClr val="A1E8D9"/>
                        </a:buClr>
                        <a:buSzPct val="91666"/>
                        <a:buFont typeface="Arial"/>
                        <a:buNone/>
                      </a:pPr>
                      <a:r>
                        <a:rPr lang="en" sz="1200"/>
                        <a:t>M.F.5: Implement camera calibration algorithms on cameras mounted on the dome</a:t>
                      </a:r>
                    </a:p>
                    <a:p>
                      <a:pPr lvl="0" rtl="0">
                        <a:spcBef>
                          <a:spcPts val="0"/>
                        </a:spcBef>
                        <a:buClr>
                          <a:srgbClr val="A1E8D9"/>
                        </a:buClr>
                        <a:buSzPct val="91666"/>
                        <a:buFont typeface="Arial"/>
                        <a:buNone/>
                      </a:pPr>
                      <a:r>
                        <a:rPr lang="en" sz="1200"/>
                        <a:t>M.F.6: Calibrate the camera on end-effector for light-field calibration</a:t>
                      </a:r>
                    </a:p>
                    <a:p>
                      <a:pPr lvl="0" rtl="0">
                        <a:spcBef>
                          <a:spcPts val="0"/>
                        </a:spcBef>
                        <a:buClr>
                          <a:srgbClr val="A1E8D9"/>
                        </a:buClr>
                        <a:buSzPct val="91666"/>
                        <a:buFont typeface="Arial"/>
                        <a:buNone/>
                      </a:pPr>
                      <a:r>
                        <a:rPr lang="en" sz="1200"/>
                        <a:t>M.F.7: Develop audio calibration method</a:t>
                      </a:r>
                    </a:p>
                    <a:p>
                      <a:pPr lvl="0" rtl="0">
                        <a:spcBef>
                          <a:spcPts val="0"/>
                        </a:spcBef>
                        <a:buClr>
                          <a:srgbClr val="A1E8D9"/>
                        </a:buClr>
                        <a:buSzPct val="91666"/>
                        <a:buFont typeface="Arial"/>
                        <a:buNone/>
                      </a:pPr>
                      <a:r>
                        <a:t/>
                      </a:r>
                      <a:endParaRPr sz="1200"/>
                    </a:p>
                    <a:p>
                      <a:pPr lvl="0" rtl="0">
                        <a:spcBef>
                          <a:spcPts val="0"/>
                        </a:spcBef>
                        <a:buNone/>
                      </a:pPr>
                      <a:r>
                        <a:t/>
                      </a:r>
                      <a:endParaRPr/>
                    </a:p>
                  </a:txBody>
                  <a:tcPr marT="91425" marB="91425" marR="91425" marL="91425"/>
                </a:tc>
                <a:tc>
                  <a:txBody>
                    <a:bodyPr>
                      <a:noAutofit/>
                    </a:bodyPr>
                    <a:lstStyle/>
                    <a:p>
                      <a:pPr lvl="0" rtl="0">
                        <a:spcBef>
                          <a:spcPts val="0"/>
                        </a:spcBef>
                        <a:buClr>
                          <a:srgbClr val="A1E8D9"/>
                        </a:buClr>
                        <a:buSzPct val="100000"/>
                        <a:buFont typeface="Arial"/>
                        <a:buNone/>
                      </a:pPr>
                      <a:r>
                        <a:rPr lang="en" sz="1100"/>
                        <a:t>	 	 	</a:t>
                      </a:r>
                    </a:p>
                    <a:p>
                      <a:pPr lvl="0" rtl="0">
                        <a:spcBef>
                          <a:spcPts val="0"/>
                        </a:spcBef>
                        <a:buClr>
                          <a:srgbClr val="A1E8D9"/>
                        </a:buClr>
                        <a:buSzPct val="91666"/>
                        <a:buFont typeface="Arial"/>
                        <a:buNone/>
                      </a:pPr>
                      <a:r>
                        <a:rPr b="1" lang="en" sz="1200"/>
                        <a:t>Functional Requirements:</a:t>
                      </a:r>
                    </a:p>
                    <a:p>
                      <a:pPr lvl="0" rtl="0">
                        <a:spcBef>
                          <a:spcPts val="0"/>
                        </a:spcBef>
                        <a:buClr>
                          <a:srgbClr val="A1E8D9"/>
                        </a:buClr>
                        <a:buSzPct val="91666"/>
                        <a:buFont typeface="Arial"/>
                        <a:buNone/>
                      </a:pPr>
                      <a:r>
                        <a:rPr lang="en" sz="1200"/>
                        <a:t>D.F.1: Achieve accuracy standard</a:t>
                      </a:r>
                    </a:p>
                    <a:p>
                      <a:pPr lvl="0" rtl="0">
                        <a:spcBef>
                          <a:spcPts val="0"/>
                        </a:spcBef>
                        <a:buClr>
                          <a:srgbClr val="A1E8D9"/>
                        </a:buClr>
                        <a:buSzPct val="91666"/>
                        <a:buFont typeface="Arial"/>
                        <a:buNone/>
                      </a:pPr>
                      <a:r>
                        <a:rPr lang="en" sz="1200"/>
                        <a:t>D.F.2: Operate safely around human</a:t>
                      </a:r>
                    </a:p>
                    <a:p>
                      <a:pPr lvl="0" rtl="0">
                        <a:spcBef>
                          <a:spcPts val="0"/>
                        </a:spcBef>
                        <a:buClr>
                          <a:srgbClr val="A1E8D9"/>
                        </a:buClr>
                        <a:buSzPct val="91666"/>
                        <a:buFont typeface="Arial"/>
                        <a:buNone/>
                      </a:pPr>
                      <a:r>
                        <a:rPr lang="en" sz="1200">
                          <a:solidFill>
                            <a:srgbClr val="38761D"/>
                          </a:solidFill>
                        </a:rPr>
                        <a:t>D.F.3: Complete all calibration tasks efficiently</a:t>
                      </a:r>
                    </a:p>
                  </a:txBody>
                  <a:tcPr marT="91425" marB="91425" marR="91425" marL="91425"/>
                </a:tc>
              </a:tr>
            </a:tbl>
          </a:graphicData>
        </a:graphic>
      </p:graphicFrame>
      <p:pic>
        <p:nvPicPr>
          <p:cNvPr id="186" name="Shape 186"/>
          <p:cNvPicPr preferRelativeResize="0"/>
          <p:nvPr/>
        </p:nvPicPr>
        <p:blipFill>
          <a:blip r:embed="rId4">
            <a:alphaModFix amt="15000"/>
          </a:blip>
          <a:stretch>
            <a:fillRect/>
          </a:stretch>
        </p:blipFill>
        <p:spPr>
          <a:xfrm>
            <a:off x="222250" y="4368246"/>
            <a:ext cx="1956375" cy="700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ctrTitle"/>
          </p:nvPr>
        </p:nvSpPr>
        <p:spPr>
          <a:xfrm>
            <a:off x="222250" y="104375"/>
            <a:ext cx="8520600" cy="829200"/>
          </a:xfrm>
          <a:prstGeom prst="rect">
            <a:avLst/>
          </a:prstGeom>
        </p:spPr>
        <p:txBody>
          <a:bodyPr anchorCtr="0" anchor="b" bIns="91425" lIns="91425" rIns="91425" tIns="91425">
            <a:noAutofit/>
          </a:bodyPr>
          <a:lstStyle/>
          <a:p>
            <a:pPr lvl="0" rtl="0">
              <a:lnSpc>
                <a:spcPct val="115000"/>
              </a:lnSpc>
              <a:spcBef>
                <a:spcPts val="0"/>
              </a:spcBef>
              <a:buNone/>
            </a:pPr>
            <a:r>
              <a:rPr b="1" lang="en" sz="3600">
                <a:solidFill>
                  <a:srgbClr val="FF0000"/>
                </a:solidFill>
              </a:rPr>
              <a:t>S</a:t>
            </a:r>
            <a:r>
              <a:rPr b="1" lang="en" sz="3600">
                <a:solidFill>
                  <a:srgbClr val="000000"/>
                </a:solidFill>
              </a:rPr>
              <a:t>ystem</a:t>
            </a:r>
            <a:r>
              <a:rPr b="1" lang="en" sz="3200"/>
              <a:t> </a:t>
            </a:r>
            <a:r>
              <a:rPr b="1" lang="en" sz="3600">
                <a:solidFill>
                  <a:srgbClr val="FF0000"/>
                </a:solidFill>
              </a:rPr>
              <a:t>L</a:t>
            </a:r>
            <a:r>
              <a:rPr b="1" lang="en" sz="3600">
                <a:solidFill>
                  <a:srgbClr val="000000"/>
                </a:solidFill>
              </a:rPr>
              <a:t>evel </a:t>
            </a:r>
            <a:r>
              <a:rPr b="1" lang="en" sz="3600">
                <a:solidFill>
                  <a:srgbClr val="FF0000"/>
                </a:solidFill>
              </a:rPr>
              <a:t>R</a:t>
            </a:r>
            <a:r>
              <a:rPr b="1" lang="en" sz="3600"/>
              <a:t>equirements </a:t>
            </a:r>
          </a:p>
        </p:txBody>
      </p:sp>
      <p:pic>
        <p:nvPicPr>
          <p:cNvPr descr="SADADQW.PNG" id="192" name="Shape 192"/>
          <p:cNvPicPr preferRelativeResize="0"/>
          <p:nvPr/>
        </p:nvPicPr>
        <p:blipFill>
          <a:blip r:embed="rId3">
            <a:alphaModFix amt="15000"/>
          </a:blip>
          <a:stretch>
            <a:fillRect/>
          </a:stretch>
        </p:blipFill>
        <p:spPr>
          <a:xfrm>
            <a:off x="1779513" y="1094624"/>
            <a:ext cx="5584973" cy="4048875"/>
          </a:xfrm>
          <a:prstGeom prst="rect">
            <a:avLst/>
          </a:prstGeom>
          <a:noFill/>
          <a:ln>
            <a:noFill/>
          </a:ln>
        </p:spPr>
      </p:pic>
      <p:graphicFrame>
        <p:nvGraphicFramePr>
          <p:cNvPr id="193" name="Shape 193"/>
          <p:cNvGraphicFramePr/>
          <p:nvPr/>
        </p:nvGraphicFramePr>
        <p:xfrm>
          <a:off x="172250" y="893800"/>
          <a:ext cx="3000000" cy="3000000"/>
        </p:xfrm>
        <a:graphic>
          <a:graphicData uri="http://schemas.openxmlformats.org/drawingml/2006/table">
            <a:tbl>
              <a:tblPr>
                <a:noFill/>
                <a:tableStyleId>{7229EBB9-9E97-4703-A991-89F6CFC80892}</a:tableStyleId>
              </a:tblPr>
              <a:tblGrid>
                <a:gridCol w="4403175"/>
                <a:gridCol w="4403175"/>
              </a:tblGrid>
              <a:tr h="515900">
                <a:tc>
                  <a:txBody>
                    <a:bodyPr>
                      <a:noAutofit/>
                    </a:bodyPr>
                    <a:lstStyle/>
                    <a:p>
                      <a:pPr lvl="0" rtl="0" algn="ctr">
                        <a:spcBef>
                          <a:spcPts val="0"/>
                        </a:spcBef>
                        <a:buNone/>
                      </a:pPr>
                      <a:r>
                        <a:rPr lang="en"/>
                        <a:t>	 	 	</a:t>
                      </a:r>
                    </a:p>
                    <a:p>
                      <a:pPr lvl="0" rtl="0" algn="ctr">
                        <a:spcBef>
                          <a:spcPts val="0"/>
                        </a:spcBef>
                        <a:buNone/>
                      </a:pPr>
                      <a:r>
                        <a:rPr b="1" lang="en"/>
                        <a:t>MANDATORY SYSTEM LEVEL REQUIREMENTS</a:t>
                      </a:r>
                    </a:p>
                  </a:txBody>
                  <a:tcPr marT="91425" marB="91425" marR="91425" marL="91425"/>
                </a:tc>
                <a:tc>
                  <a:txBody>
                    <a:bodyPr>
                      <a:noAutofit/>
                    </a:bodyPr>
                    <a:lstStyle/>
                    <a:p>
                      <a:pPr lvl="0" rtl="0" algn="ctr">
                        <a:spcBef>
                          <a:spcPts val="0"/>
                        </a:spcBef>
                        <a:buNone/>
                      </a:pPr>
                      <a:r>
                        <a:rPr lang="en"/>
                        <a:t>	 	</a:t>
                      </a:r>
                    </a:p>
                    <a:p>
                      <a:pPr lvl="0" rtl="0" algn="ctr">
                        <a:spcBef>
                          <a:spcPts val="0"/>
                        </a:spcBef>
                        <a:buNone/>
                      </a:pPr>
                      <a:r>
                        <a:rPr b="1" lang="en"/>
                        <a:t>DESIRABLE SYSTEM LEVEL REQUIREMENTS</a:t>
                      </a:r>
                    </a:p>
                    <a:p>
                      <a:pPr lvl="0" rtl="0" algn="ctr">
                        <a:spcBef>
                          <a:spcPts val="0"/>
                        </a:spcBef>
                        <a:buNone/>
                      </a:pPr>
                      <a:r>
                        <a:t/>
                      </a:r>
                      <a:endParaRPr/>
                    </a:p>
                  </a:txBody>
                  <a:tcPr marT="91425" marB="91425" marR="91425" marL="91425"/>
                </a:tc>
              </a:tr>
              <a:tr h="3214575">
                <a:tc>
                  <a:txBody>
                    <a:bodyPr>
                      <a:noAutofit/>
                    </a:bodyPr>
                    <a:lstStyle/>
                    <a:p>
                      <a:pPr lvl="0" rtl="0">
                        <a:spcBef>
                          <a:spcPts val="0"/>
                        </a:spcBef>
                        <a:buNone/>
                      </a:pPr>
                      <a:r>
                        <a:rPr lang="en" sz="1100"/>
                        <a:t> 	 	</a:t>
                      </a:r>
                    </a:p>
                    <a:p>
                      <a:pPr lvl="0" rtl="0">
                        <a:spcBef>
                          <a:spcPts val="0"/>
                        </a:spcBef>
                        <a:buNone/>
                      </a:pPr>
                      <a:r>
                        <a:rPr b="1" lang="en" sz="1200"/>
                        <a:t>Performance requirements:</a:t>
                      </a:r>
                    </a:p>
                    <a:p>
                      <a:pPr lvl="0" rtl="0">
                        <a:spcBef>
                          <a:spcPts val="0"/>
                        </a:spcBef>
                        <a:buNone/>
                      </a:pPr>
                      <a:r>
                        <a:rPr lang="en" sz="1200"/>
                        <a:t>M.P.1: Fabricate the target with 50 micrometers tolerance</a:t>
                      </a:r>
                    </a:p>
                    <a:p>
                      <a:pPr lvl="0" rtl="0">
                        <a:spcBef>
                          <a:spcPts val="0"/>
                        </a:spcBef>
                        <a:buNone/>
                      </a:pPr>
                      <a:r>
                        <a:rPr lang="en" sz="1200"/>
                        <a:t>M.P.2: </a:t>
                      </a:r>
                      <a:r>
                        <a:rPr lang="en" sz="1200">
                          <a:solidFill>
                            <a:schemeClr val="dk1"/>
                          </a:solidFill>
                          <a:latin typeface="Calibri"/>
                          <a:ea typeface="Calibri"/>
                          <a:cs typeface="Calibri"/>
                          <a:sym typeface="Calibri"/>
                        </a:rPr>
                        <a:t>Manipulate the robot with </a:t>
                      </a:r>
                      <a:r>
                        <a:rPr lang="en" sz="1200">
                          <a:solidFill>
                            <a:srgbClr val="FF0000"/>
                          </a:solidFill>
                          <a:latin typeface="Calibri"/>
                          <a:ea typeface="Calibri"/>
                          <a:cs typeface="Calibri"/>
                          <a:sym typeface="Calibri"/>
                        </a:rPr>
                        <a:t>100</a:t>
                      </a:r>
                      <a:r>
                        <a:rPr lang="en" sz="1200">
                          <a:solidFill>
                            <a:schemeClr val="dk1"/>
                          </a:solidFill>
                          <a:latin typeface="Calibri"/>
                          <a:ea typeface="Calibri"/>
                          <a:cs typeface="Calibri"/>
                          <a:sym typeface="Calibri"/>
                        </a:rPr>
                        <a:t> micrometers accuracy</a:t>
                      </a:r>
                    </a:p>
                    <a:p>
                      <a:pPr lvl="0" rtl="0">
                        <a:spcBef>
                          <a:spcPts val="0"/>
                        </a:spcBef>
                        <a:buNone/>
                      </a:pPr>
                      <a:r>
                        <a:rPr lang="en" sz="1200"/>
                        <a:t>M.P.3: Take pictures with camera more than 5MP at 50fps</a:t>
                      </a:r>
                    </a:p>
                    <a:p>
                      <a:pPr lvl="0" rtl="0">
                        <a:spcBef>
                          <a:spcPts val="0"/>
                        </a:spcBef>
                        <a:buNone/>
                      </a:pPr>
                      <a:r>
                        <a:rPr lang="en" sz="1200"/>
                        <a:t>M.P.4: Complete one stage calibration in at most 8 hours</a:t>
                      </a:r>
                    </a:p>
                    <a:p>
                      <a:pPr lvl="0" rtl="0">
                        <a:spcBef>
                          <a:spcPts val="0"/>
                        </a:spcBef>
                        <a:buNone/>
                      </a:pPr>
                      <a:r>
                        <a:rPr lang="en" sz="1200"/>
                        <a:t>M.P.5: Emit sounds sweeping the frequency between 82~1200 Hz and intensity between 60~100dB</a:t>
                      </a:r>
                    </a:p>
                    <a:p>
                      <a:pPr lvl="0" rtl="0">
                        <a:spcBef>
                          <a:spcPts val="0"/>
                        </a:spcBef>
                        <a:buNone/>
                      </a:pPr>
                      <a:r>
                        <a:rPr lang="en" sz="1200"/>
                        <a:t>M.P.7: Avoid collisions - keep a distance 0.3m away from the dome extremities and sensors</a:t>
                      </a:r>
                    </a:p>
                    <a:p>
                      <a:pPr lvl="0" rtl="0">
                        <a:spcBef>
                          <a:spcPts val="0"/>
                        </a:spcBef>
                        <a:buNone/>
                      </a:pPr>
                      <a:r>
                        <a:rPr lang="en" sz="1200"/>
                        <a:t>M.P.8: Complete the whole calibration process in one night - around 24 hours</a:t>
                      </a:r>
                    </a:p>
                    <a:p>
                      <a:pPr lvl="0" rtl="0">
                        <a:spcBef>
                          <a:spcPts val="0"/>
                        </a:spcBef>
                        <a:buNone/>
                      </a:pPr>
                      <a:r>
                        <a:t/>
                      </a:r>
                      <a:endParaRPr/>
                    </a:p>
                  </a:txBody>
                  <a:tcPr marT="91425" marB="91425" marR="91425" marL="91425"/>
                </a:tc>
                <a:tc>
                  <a:txBody>
                    <a:bodyPr>
                      <a:noAutofit/>
                    </a:bodyPr>
                    <a:lstStyle/>
                    <a:p>
                      <a:pPr lvl="0" rtl="0">
                        <a:spcBef>
                          <a:spcPts val="0"/>
                        </a:spcBef>
                        <a:buNone/>
                      </a:pPr>
                      <a:r>
                        <a:rPr lang="en" sz="1100"/>
                        <a:t>	 		 	 	</a:t>
                      </a:r>
                    </a:p>
                    <a:p>
                      <a:pPr lvl="0" rtl="0">
                        <a:spcBef>
                          <a:spcPts val="0"/>
                        </a:spcBef>
                        <a:buNone/>
                      </a:pPr>
                      <a:r>
                        <a:rPr b="1" lang="en" sz="1200"/>
                        <a:t>Performance requirements:</a:t>
                      </a:r>
                    </a:p>
                    <a:p>
                      <a:pPr lvl="0" rtl="0">
                        <a:spcBef>
                          <a:spcPts val="0"/>
                        </a:spcBef>
                        <a:buNone/>
                      </a:pPr>
                      <a:r>
                        <a:t/>
                      </a:r>
                      <a:endParaRPr sz="1200"/>
                    </a:p>
                    <a:p>
                      <a:pPr lvl="0" rtl="0">
                        <a:spcBef>
                          <a:spcPts val="0"/>
                        </a:spcBef>
                        <a:buNone/>
                      </a:pPr>
                      <a:r>
                        <a:rPr lang="en" sz="1200"/>
                        <a:t>D.P.2: Warn people when calibrating: sound alarm if human in close proximity of the system</a:t>
                      </a:r>
                    </a:p>
                    <a:p>
                      <a:pPr lvl="0" rtl="0">
                        <a:spcBef>
                          <a:spcPts val="0"/>
                        </a:spcBef>
                        <a:buNone/>
                      </a:pPr>
                      <a:r>
                        <a:rPr lang="en" sz="1200"/>
                        <a:t>D.P.3 Calibrate the cameras on the dome to 500 micrometers and 10 arc second</a:t>
                      </a:r>
                    </a:p>
                    <a:p>
                      <a:pPr lvl="0" rtl="0">
                        <a:spcBef>
                          <a:spcPts val="0"/>
                        </a:spcBef>
                        <a:buNone/>
                      </a:pPr>
                      <a:r>
                        <a:rPr lang="en" sz="1200"/>
                        <a:t>D.P.4 Calibrate the camera for light-field on end-effector to 100 micrometer accuracy</a:t>
                      </a:r>
                    </a:p>
                    <a:p>
                      <a:pPr lvl="0" rtl="0">
                        <a:spcBef>
                          <a:spcPts val="0"/>
                        </a:spcBef>
                        <a:buNone/>
                      </a:pPr>
                      <a:r>
                        <a:rPr lang="en" sz="1200"/>
                        <a:t>D.P.5: Develop an audio calibration system with 10 millimeter accuracy</a:t>
                      </a:r>
                    </a:p>
                    <a:p>
                      <a:pPr lvl="0" rtl="0">
                        <a:spcBef>
                          <a:spcPts val="0"/>
                        </a:spcBef>
                        <a:buNone/>
                      </a:pPr>
                      <a:r>
                        <a:rPr lang="en" sz="1200">
                          <a:solidFill>
                            <a:schemeClr val="dk1"/>
                          </a:solidFill>
                        </a:rPr>
                        <a:t>D.P.6 </a:t>
                      </a:r>
                      <a:r>
                        <a:rPr lang="en" sz="1200">
                          <a:solidFill>
                            <a:srgbClr val="FF0000"/>
                          </a:solidFill>
                        </a:rPr>
                        <a:t>Validate before Dec 1</a:t>
                      </a:r>
                    </a:p>
                    <a:p>
                      <a:pPr lvl="0" rtl="0">
                        <a:spcBef>
                          <a:spcPts val="0"/>
                        </a:spcBef>
                        <a:buNone/>
                      </a:pPr>
                      <a:r>
                        <a:t/>
                      </a:r>
                      <a:endParaRPr b="1"/>
                    </a:p>
                    <a:p>
                      <a:pPr lvl="0" rtl="0">
                        <a:spcBef>
                          <a:spcPts val="0"/>
                        </a:spcBef>
                        <a:buNone/>
                      </a:pPr>
                      <a:r>
                        <a:t/>
                      </a:r>
                      <a:endParaRPr/>
                    </a:p>
                  </a:txBody>
                  <a:tcPr marT="91425" marB="91425" marR="91425" marL="91425"/>
                </a:tc>
              </a:tr>
            </a:tbl>
          </a:graphicData>
        </a:graphic>
      </p:graphicFrame>
      <p:pic>
        <p:nvPicPr>
          <p:cNvPr id="194" name="Shape 194"/>
          <p:cNvPicPr preferRelativeResize="0"/>
          <p:nvPr/>
        </p:nvPicPr>
        <p:blipFill>
          <a:blip r:embed="rId4">
            <a:alphaModFix amt="15000"/>
          </a:blip>
          <a:stretch>
            <a:fillRect/>
          </a:stretch>
        </p:blipFill>
        <p:spPr>
          <a:xfrm>
            <a:off x="222250" y="4368246"/>
            <a:ext cx="1956375" cy="700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