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</p:sldMasterIdLst>
  <p:notesMasterIdLst>
    <p:notesMasterId r:id="rId17"/>
  </p:notesMasterIdLst>
  <p:sldIdLst>
    <p:sldId id="418" r:id="rId5"/>
    <p:sldId id="444" r:id="rId6"/>
    <p:sldId id="456" r:id="rId7"/>
    <p:sldId id="443" r:id="rId8"/>
    <p:sldId id="451" r:id="rId9"/>
    <p:sldId id="423" r:id="rId10"/>
    <p:sldId id="427" r:id="rId11"/>
    <p:sldId id="437" r:id="rId12"/>
    <p:sldId id="442" r:id="rId13"/>
    <p:sldId id="454" r:id="rId14"/>
    <p:sldId id="455" r:id="rId15"/>
    <p:sldId id="425" r:id="rId16"/>
  </p:sldIdLst>
  <p:sldSz cx="9906000" cy="6858000" type="A4"/>
  <p:notesSz cx="6797675" cy="9928225"/>
  <p:defaultTextStyle>
    <a:defPPr>
      <a:defRPr lang="en-GB"/>
    </a:defPPr>
    <a:lvl1pPr algn="ctr" rtl="0" eaLnBrk="0" fontAlgn="base" hangingPunct="0">
      <a:spcBef>
        <a:spcPct val="30000"/>
      </a:spcBef>
      <a:spcAft>
        <a:spcPct val="0"/>
      </a:spcAft>
      <a:buSzPct val="110000"/>
      <a:defRPr sz="1200" kern="1200">
        <a:solidFill>
          <a:srgbClr val="000000"/>
        </a:solidFill>
        <a:latin typeface="Trebuchet MS" pitchFamily="34" charset="0"/>
        <a:ea typeface="+mn-ea"/>
        <a:cs typeface="+mn-cs"/>
      </a:defRPr>
    </a:lvl1pPr>
    <a:lvl2pPr marL="457200" algn="ctr" rtl="0" eaLnBrk="0" fontAlgn="base" hangingPunct="0">
      <a:spcBef>
        <a:spcPct val="30000"/>
      </a:spcBef>
      <a:spcAft>
        <a:spcPct val="0"/>
      </a:spcAft>
      <a:buSzPct val="110000"/>
      <a:defRPr sz="1200" kern="1200">
        <a:solidFill>
          <a:srgbClr val="000000"/>
        </a:solidFill>
        <a:latin typeface="Trebuchet MS" pitchFamily="34" charset="0"/>
        <a:ea typeface="+mn-ea"/>
        <a:cs typeface="+mn-cs"/>
      </a:defRPr>
    </a:lvl2pPr>
    <a:lvl3pPr marL="914400" algn="ctr" rtl="0" eaLnBrk="0" fontAlgn="base" hangingPunct="0">
      <a:spcBef>
        <a:spcPct val="30000"/>
      </a:spcBef>
      <a:spcAft>
        <a:spcPct val="0"/>
      </a:spcAft>
      <a:buSzPct val="110000"/>
      <a:defRPr sz="1200" kern="1200">
        <a:solidFill>
          <a:srgbClr val="000000"/>
        </a:solidFill>
        <a:latin typeface="Trebuchet MS" pitchFamily="34" charset="0"/>
        <a:ea typeface="+mn-ea"/>
        <a:cs typeface="+mn-cs"/>
      </a:defRPr>
    </a:lvl3pPr>
    <a:lvl4pPr marL="1371600" algn="ctr" rtl="0" eaLnBrk="0" fontAlgn="base" hangingPunct="0">
      <a:spcBef>
        <a:spcPct val="30000"/>
      </a:spcBef>
      <a:spcAft>
        <a:spcPct val="0"/>
      </a:spcAft>
      <a:buSzPct val="110000"/>
      <a:defRPr sz="1200" kern="1200">
        <a:solidFill>
          <a:srgbClr val="000000"/>
        </a:solidFill>
        <a:latin typeface="Trebuchet MS" pitchFamily="34" charset="0"/>
        <a:ea typeface="+mn-ea"/>
        <a:cs typeface="+mn-cs"/>
      </a:defRPr>
    </a:lvl4pPr>
    <a:lvl5pPr marL="1828800" algn="ctr" rtl="0" eaLnBrk="0" fontAlgn="base" hangingPunct="0">
      <a:spcBef>
        <a:spcPct val="30000"/>
      </a:spcBef>
      <a:spcAft>
        <a:spcPct val="0"/>
      </a:spcAft>
      <a:buSzPct val="110000"/>
      <a:defRPr sz="1200" kern="1200">
        <a:solidFill>
          <a:srgbClr val="000000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6054">
          <p15:clr>
            <a:srgbClr val="A4A3A4"/>
          </p15:clr>
        </p15:guide>
        <p15:guide id="3" pos="19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004B7D"/>
    <a:srgbClr val="28506E"/>
    <a:srgbClr val="336F97"/>
    <a:srgbClr val="1F94AD"/>
    <a:srgbClr val="4CA9BD"/>
    <a:srgbClr val="C00000"/>
    <a:srgbClr val="007A37"/>
    <a:srgbClr val="FF9900"/>
    <a:srgbClr val="82A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59" autoAdjust="0"/>
  </p:normalViewPr>
  <p:slideViewPr>
    <p:cSldViewPr snapToGrid="0" showGuides="1">
      <p:cViewPr varScale="1">
        <p:scale>
          <a:sx n="75" d="100"/>
          <a:sy n="75" d="100"/>
        </p:scale>
        <p:origin x="1265" y="48"/>
      </p:cViewPr>
      <p:guideLst>
        <p:guide orient="horz"/>
        <p:guide pos="6054"/>
        <p:guide pos="19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3161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fr\Desktop\CMU%20Calendar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Sheet5!$E$3:$E$31</c:f>
              <c:strCache>
                <c:ptCount val="29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5</c:v>
                </c:pt>
                <c:pt idx="4">
                  <c:v>1</c:v>
                </c:pt>
                <c:pt idx="5">
                  <c:v>11</c:v>
                </c:pt>
                <c:pt idx="6">
                  <c:v>13</c:v>
                </c:pt>
                <c:pt idx="7">
                  <c:v>14</c:v>
                </c:pt>
                <c:pt idx="8">
                  <c:v>23</c:v>
                </c:pt>
                <c:pt idx="9">
                  <c:v>20</c:v>
                </c:pt>
                <c:pt idx="10">
                  <c:v>12</c:v>
                </c:pt>
                <c:pt idx="11">
                  <c:v>4</c:v>
                </c:pt>
                <c:pt idx="12">
                  <c:v>9</c:v>
                </c:pt>
                <c:pt idx="13">
                  <c:v>28</c:v>
                </c:pt>
                <c:pt idx="14">
                  <c:v>21</c:v>
                </c:pt>
                <c:pt idx="15">
                  <c:v>3</c:v>
                </c:pt>
                <c:pt idx="16">
                  <c:v>22</c:v>
                </c:pt>
                <c:pt idx="17">
                  <c:v>26</c:v>
                </c:pt>
                <c:pt idx="18">
                  <c:v>27</c:v>
                </c:pt>
                <c:pt idx="19">
                  <c:v>2</c:v>
                </c:pt>
                <c:pt idx="20">
                  <c:v>15</c:v>
                </c:pt>
                <c:pt idx="21">
                  <c:v>19</c:v>
                </c:pt>
                <c:pt idx="22">
                  <c:v>10</c:v>
                </c:pt>
                <c:pt idx="23">
                  <c:v>29</c:v>
                </c:pt>
                <c:pt idx="24">
                  <c:v>24</c:v>
                </c:pt>
                <c:pt idx="25">
                  <c:v>7</c:v>
                </c:pt>
                <c:pt idx="26">
                  <c:v>25</c:v>
                </c:pt>
                <c:pt idx="27">
                  <c:v>6</c:v>
                </c:pt>
                <c:pt idx="28">
                  <c:v>8</c:v>
                </c:pt>
              </c:strCache>
            </c:strRef>
          </c:tx>
          <c:spPr>
            <a:solidFill>
              <a:schemeClr val="accent1"/>
            </a:solidFill>
            <a:ln w="6350">
              <a:solidFill>
                <a:schemeClr val="bg2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  <a:ln w="63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1696-48E0-84BA-2BC49D95530E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 w="63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696-48E0-84BA-2BC49D95530E}"/>
              </c:ext>
            </c:extLst>
          </c:dPt>
          <c:xVal>
            <c:numRef>
              <c:f>Sheet5!$F$3:$F$31</c:f>
              <c:numCache>
                <c:formatCode>General</c:formatCode>
                <c:ptCount val="29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7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10</c:v>
                </c:pt>
                <c:pt idx="10">
                  <c:v>9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6</c:v>
                </c:pt>
                <c:pt idx="15">
                  <c:v>5</c:v>
                </c:pt>
                <c:pt idx="16">
                  <c:v>5</c:v>
                </c:pt>
                <c:pt idx="17">
                  <c:v>4</c:v>
                </c:pt>
                <c:pt idx="18">
                  <c:v>5</c:v>
                </c:pt>
                <c:pt idx="19">
                  <c:v>3</c:v>
                </c:pt>
                <c:pt idx="20">
                  <c:v>9</c:v>
                </c:pt>
                <c:pt idx="21">
                  <c:v>4</c:v>
                </c:pt>
                <c:pt idx="22">
                  <c:v>2</c:v>
                </c:pt>
                <c:pt idx="23">
                  <c:v>2</c:v>
                </c:pt>
                <c:pt idx="24">
                  <c:v>5</c:v>
                </c:pt>
                <c:pt idx="25">
                  <c:v>4</c:v>
                </c:pt>
                <c:pt idx="26">
                  <c:v>2</c:v>
                </c:pt>
                <c:pt idx="27">
                  <c:v>2</c:v>
                </c:pt>
                <c:pt idx="28">
                  <c:v>4</c:v>
                </c:pt>
              </c:numCache>
            </c:numRef>
          </c:xVal>
          <c:yVal>
            <c:numRef>
              <c:f>Sheet5!$G$3:$G$31</c:f>
              <c:numCache>
                <c:formatCode>General</c:formatCode>
                <c:ptCount val="29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7</c:v>
                </c:pt>
                <c:pt idx="10">
                  <c:v>7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7</c:v>
                </c:pt>
                <c:pt idx="19">
                  <c:v>8</c:v>
                </c:pt>
                <c:pt idx="20">
                  <c:v>4</c:v>
                </c:pt>
                <c:pt idx="21">
                  <c:v>6</c:v>
                </c:pt>
                <c:pt idx="22">
                  <c:v>8</c:v>
                </c:pt>
                <c:pt idx="23">
                  <c:v>8</c:v>
                </c:pt>
                <c:pt idx="24">
                  <c:v>5</c:v>
                </c:pt>
                <c:pt idx="25">
                  <c:v>5</c:v>
                </c:pt>
                <c:pt idx="26">
                  <c:v>7</c:v>
                </c:pt>
                <c:pt idx="27">
                  <c:v>5</c:v>
                </c:pt>
                <c:pt idx="28">
                  <c:v>3</c:v>
                </c:pt>
              </c:numCache>
            </c:numRef>
          </c:yVal>
          <c:bubbleSize>
            <c:numRef>
              <c:f>Sheet5!$H$3:$H$31</c:f>
              <c:numCache>
                <c:formatCode>General</c:formatCode>
                <c:ptCount val="29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7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4.9000000000000004</c:v>
                </c:pt>
                <c:pt idx="10">
                  <c:v>4.41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3.84</c:v>
                </c:pt>
                <c:pt idx="15">
                  <c:v>3.2</c:v>
                </c:pt>
                <c:pt idx="16">
                  <c:v>3.2</c:v>
                </c:pt>
                <c:pt idx="17">
                  <c:v>2.56</c:v>
                </c:pt>
                <c:pt idx="18">
                  <c:v>2.4500000000000002</c:v>
                </c:pt>
                <c:pt idx="19">
                  <c:v>1.92</c:v>
                </c:pt>
                <c:pt idx="20">
                  <c:v>1.44</c:v>
                </c:pt>
                <c:pt idx="21">
                  <c:v>1.44</c:v>
                </c:pt>
                <c:pt idx="22">
                  <c:v>1.28</c:v>
                </c:pt>
                <c:pt idx="23">
                  <c:v>1.28</c:v>
                </c:pt>
                <c:pt idx="24">
                  <c:v>1.25</c:v>
                </c:pt>
                <c:pt idx="25">
                  <c:v>1</c:v>
                </c:pt>
                <c:pt idx="26">
                  <c:v>0.98</c:v>
                </c:pt>
                <c:pt idx="27">
                  <c:v>0.5</c:v>
                </c:pt>
                <c:pt idx="28">
                  <c:v>0.36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1696-48E0-84BA-2BC49D9553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221410159"/>
        <c:axId val="1251107743"/>
      </c:bubbleChart>
      <c:valAx>
        <c:axId val="1221410159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1107743"/>
        <c:crosses val="autoZero"/>
        <c:crossBetween val="midCat"/>
      </c:valAx>
      <c:valAx>
        <c:axId val="1251107743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141015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SzTx/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SzTx/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7686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SzTx/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SzTx/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3AE8FBF-DDC0-47A6-AC52-C56EC4E8A45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354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EA18B-A094-4F49-907D-019BCA241E8B}" type="slidenum">
              <a:rPr lang="en-GB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674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AE8FBF-DDC0-47A6-AC52-C56EC4E8A45A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747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EA18B-A094-4F49-907D-019BCA241E8B}" type="slidenum">
              <a:rPr lang="en-GB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463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EA18B-A094-4F49-907D-019BCA241E8B}" type="slidenum">
              <a:rPr lang="en-GB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977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7B1A1-242B-47A3-A786-199F8AC3B571}" type="slidenum">
              <a:rPr lang="en-GB"/>
              <a:pPr/>
              <a:t>8</a:t>
            </a:fld>
            <a:endParaRPr lang="en-GB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2198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FF336-5FB7-4AA1-A269-160FA670B173}" type="slidenum">
              <a:rPr lang="en-GB"/>
              <a:pPr/>
              <a:t>9</a:t>
            </a:fld>
            <a:endParaRPr lang="en-GB" dirty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6863" cy="3722687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7915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1" name="Picture 6" descr="graph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1225" y="3948113"/>
            <a:ext cx="6454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3246438"/>
            <a:ext cx="4268787" cy="404812"/>
          </a:xfrm>
        </p:spPr>
        <p:txBody>
          <a:bodyPr lIns="0" anchor="b"/>
          <a:lstStyle>
            <a:lvl1pPr>
              <a:defRPr sz="2400">
                <a:solidFill>
                  <a:srgbClr val="5E95B8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4213" y="4054475"/>
            <a:ext cx="4268787" cy="277813"/>
          </a:xfrm>
        </p:spPr>
        <p:txBody>
          <a:bodyPr lIns="0"/>
          <a:lstStyle>
            <a:lvl1pPr marL="0" indent="0">
              <a:spcBef>
                <a:spcPct val="0"/>
              </a:spcBef>
              <a:buSzTx/>
              <a:buFontTx/>
              <a:buNone/>
              <a:defRPr sz="1200">
                <a:solidFill>
                  <a:srgbClr val="5E95B8"/>
                </a:solidFill>
              </a:defRPr>
            </a:lvl1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1 + T2 + Con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6575"/>
            <a:ext cx="9296400" cy="296863"/>
          </a:xfrm>
        </p:spPr>
        <p:txBody>
          <a:bodyPr lIns="0" rIns="0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06185" y="85930"/>
            <a:ext cx="9295200" cy="306000"/>
          </a:xfrm>
        </p:spPr>
        <p:txBody>
          <a:bodyPr lIns="0" tIns="39600" rIns="0" bIns="39600" anchor="ctr" anchorCtr="0"/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800" y="536575"/>
            <a:ext cx="9296400" cy="296863"/>
          </a:xfrm>
        </p:spPr>
        <p:txBody>
          <a:bodyPr lIns="0" rIns="0"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1 only + Con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219075" y="885825"/>
            <a:ext cx="9467850" cy="228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GB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07181" y="653369"/>
            <a:ext cx="9291638" cy="53990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06185" y="85930"/>
            <a:ext cx="9295200" cy="306000"/>
          </a:xfrm>
        </p:spPr>
        <p:txBody>
          <a:bodyPr lIns="0" tIns="39600" rIns="0" bIns="39600" anchor="ctr" anchorCtr="0"/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1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>
            <a:off x="219075" y="885825"/>
            <a:ext cx="9467850" cy="228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GB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6185" y="85930"/>
            <a:ext cx="9295200" cy="306000"/>
          </a:xfrm>
        </p:spPr>
        <p:txBody>
          <a:bodyPr lIns="0" tIns="39600" rIns="0" bIns="39600" anchor="ctr" anchorCtr="0"/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1 and 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6185" y="85930"/>
            <a:ext cx="9295200" cy="306000"/>
          </a:xfrm>
        </p:spPr>
        <p:txBody>
          <a:bodyPr lIns="0" tIns="39600" rIns="0" bIns="39600" anchor="ctr" anchorCtr="0"/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536575"/>
            <a:ext cx="9296400" cy="296863"/>
          </a:xfrm>
        </p:spPr>
        <p:txBody>
          <a:bodyPr lIns="0" rIns="0"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219075" y="314325"/>
            <a:ext cx="9467850" cy="8001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GB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536575"/>
            <a:ext cx="9369425" cy="2968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/>
              <a:t>Slide Title 2</a:t>
            </a: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gray">
          <a:xfrm rot="-5400000">
            <a:off x="8638382" y="3232944"/>
            <a:ext cx="2363787" cy="174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SzTx/>
            </a:pPr>
            <a:r>
              <a:rPr lang="en-GB" sz="600" noProof="0" dirty="0">
                <a:solidFill>
                  <a:schemeClr val="bg2"/>
                </a:solidFill>
              </a:rPr>
              <a:t>ProjectFolder-AreaFolder-Name-Date-DesktopPublishing-Author</a:t>
            </a:r>
          </a:p>
        </p:txBody>
      </p:sp>
      <p:sp>
        <p:nvSpPr>
          <p:cNvPr id="113668" name="Line 4"/>
          <p:cNvSpPr>
            <a:spLocks noChangeShapeType="1"/>
          </p:cNvSpPr>
          <p:nvPr/>
        </p:nvSpPr>
        <p:spPr bwMode="gray">
          <a:xfrm>
            <a:off x="314325" y="990600"/>
            <a:ext cx="9293225" cy="0"/>
          </a:xfrm>
          <a:prstGeom prst="line">
            <a:avLst/>
          </a:prstGeom>
          <a:noFill/>
          <a:ln w="12700">
            <a:solidFill>
              <a:srgbClr val="DAE0E5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 noProof="0" dirty="0"/>
          </a:p>
        </p:txBody>
      </p:sp>
      <p:sp>
        <p:nvSpPr>
          <p:cNvPr id="113670" name="Line 6"/>
          <p:cNvSpPr>
            <a:spLocks noChangeShapeType="1"/>
          </p:cNvSpPr>
          <p:nvPr/>
        </p:nvSpPr>
        <p:spPr bwMode="gray">
          <a:xfrm>
            <a:off x="314325" y="6477000"/>
            <a:ext cx="9291638" cy="0"/>
          </a:xfrm>
          <a:prstGeom prst="line">
            <a:avLst/>
          </a:prstGeom>
          <a:noFill/>
          <a:ln w="12700">
            <a:solidFill>
              <a:srgbClr val="DAE0E5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 noProof="0" dirty="0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68413"/>
            <a:ext cx="929640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3672" name="Line 8"/>
          <p:cNvSpPr>
            <a:spLocks noChangeShapeType="1"/>
          </p:cNvSpPr>
          <p:nvPr/>
        </p:nvSpPr>
        <p:spPr bwMode="gray">
          <a:xfrm>
            <a:off x="314325" y="381000"/>
            <a:ext cx="9291638" cy="0"/>
          </a:xfrm>
          <a:prstGeom prst="line">
            <a:avLst/>
          </a:prstGeom>
          <a:noFill/>
          <a:ln w="12700">
            <a:solidFill>
              <a:srgbClr val="DAE0E5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 noProof="0" dirty="0"/>
          </a:p>
        </p:txBody>
      </p:sp>
      <p:sp>
        <p:nvSpPr>
          <p:cNvPr id="113673" name="Rectangle 9"/>
          <p:cNvSpPr>
            <a:spLocks noChangeArrowheads="1"/>
          </p:cNvSpPr>
          <p:nvPr/>
        </p:nvSpPr>
        <p:spPr bwMode="gray">
          <a:xfrm>
            <a:off x="193675" y="6564313"/>
            <a:ext cx="383438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buSzTx/>
            </a:pPr>
            <a:r>
              <a:rPr lang="en-GB" sz="1000" noProof="0" dirty="0">
                <a:solidFill>
                  <a:srgbClr val="44647D"/>
                </a:solidFill>
              </a:rPr>
              <a:t> </a:t>
            </a:r>
            <a:fld id="{52CCA358-1675-4C81-9913-EB992B109D9C}" type="slidenum">
              <a:rPr lang="en-GB" sz="1000" noProof="0" smtClean="0">
                <a:solidFill>
                  <a:srgbClr val="004B7D"/>
                </a:solidFill>
              </a:rPr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t>‹#›</a:t>
            </a:fld>
            <a:endParaRPr lang="en-GB" sz="1000" noProof="0" dirty="0">
              <a:solidFill>
                <a:srgbClr val="004B7D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gray">
          <a:xfrm>
            <a:off x="466709" y="6564313"/>
            <a:ext cx="829073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buSzTx/>
            </a:pPr>
            <a:r>
              <a:rPr lang="en-GB" sz="1000" b="1" noProof="0" dirty="0">
                <a:solidFill>
                  <a:srgbClr val="DAE0E5"/>
                </a:solidFill>
              </a:rPr>
              <a:t>|</a:t>
            </a:r>
            <a:r>
              <a:rPr lang="en-GB" sz="1000" b="1" noProof="0" dirty="0">
                <a:solidFill>
                  <a:srgbClr val="004B7D"/>
                </a:solidFill>
              </a:rPr>
              <a:t>  </a:t>
            </a:r>
            <a:r>
              <a:rPr lang="en-GB" sz="1000" noProof="0" dirty="0" err="1">
                <a:solidFill>
                  <a:srgbClr val="004B7D"/>
                </a:solidFill>
              </a:rPr>
              <a:t>FlySense</a:t>
            </a:r>
            <a:endParaRPr lang="en-GB" sz="1000" noProof="0" dirty="0">
              <a:solidFill>
                <a:srgbClr val="004B7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9" r:id="rId2"/>
    <p:sldLayoutId id="2147483683" r:id="rId3"/>
    <p:sldLayoutId id="2147483702" r:id="rId4"/>
    <p:sldLayoutId id="2147483703" r:id="rId5"/>
    <p:sldLayoutId id="2147483705" r:id="rId6"/>
    <p:sldLayoutId id="2147483704" r:id="rId7"/>
    <p:sldLayoutId id="2147483700" r:id="rId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Trebuchet MS" pitchFamily="34" charset="0"/>
        </a:defRPr>
      </a:lvl9pPr>
    </p:titleStyle>
    <p:bodyStyle>
      <a:lvl1pPr marL="187325" indent="-187325" algn="l" rtl="0" eaLnBrk="1" fontAlgn="base" hangingPunct="1">
        <a:spcBef>
          <a:spcPct val="100000"/>
        </a:spcBef>
        <a:spcAft>
          <a:spcPct val="0"/>
        </a:spcAft>
        <a:buSzPct val="90000"/>
        <a:buChar char="•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457200" indent="-187325" algn="l" rtl="0" eaLnBrk="1" fontAlgn="base" hangingPunct="1">
        <a:spcBef>
          <a:spcPct val="3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2pPr>
      <a:lvl3pPr marL="706438" indent="-155575" algn="l" rtl="0" eaLnBrk="1" fontAlgn="base" hangingPunct="1">
        <a:spcBef>
          <a:spcPct val="30000"/>
        </a:spcBef>
        <a:spcAft>
          <a:spcPct val="0"/>
        </a:spcAft>
        <a:buSzPct val="70000"/>
        <a:buChar char="•"/>
        <a:defRPr sz="1400">
          <a:solidFill>
            <a:srgbClr val="000000"/>
          </a:solidFill>
          <a:latin typeface="+mn-lt"/>
        </a:defRPr>
      </a:lvl3pPr>
      <a:lvl4pPr marL="987425" indent="-176213" algn="l" rtl="0" eaLnBrk="1" fontAlgn="base" hangingPunct="1">
        <a:spcBef>
          <a:spcPct val="30000"/>
        </a:spcBef>
        <a:spcAft>
          <a:spcPct val="0"/>
        </a:spcAft>
        <a:buSzPct val="100000"/>
        <a:buChar char="-"/>
        <a:defRPr sz="1400">
          <a:solidFill>
            <a:srgbClr val="000000"/>
          </a:solidFill>
          <a:latin typeface="+mn-lt"/>
        </a:defRPr>
      </a:lvl4pPr>
      <a:lvl5pPr marL="1268413" indent="-187325" algn="l" rtl="0" eaLnBrk="1" fontAlgn="base" hangingPunct="1">
        <a:spcBef>
          <a:spcPct val="30000"/>
        </a:spcBef>
        <a:spcAft>
          <a:spcPct val="0"/>
        </a:spcAft>
        <a:buSzPct val="50000"/>
        <a:buChar char="•"/>
        <a:defRPr sz="1400">
          <a:solidFill>
            <a:srgbClr val="000000"/>
          </a:solidFill>
          <a:latin typeface="+mn-lt"/>
        </a:defRPr>
      </a:lvl5pPr>
      <a:lvl6pPr marL="1725613" indent="-187325" algn="l" rtl="0" eaLnBrk="1" fontAlgn="base" hangingPunct="1">
        <a:spcBef>
          <a:spcPct val="30000"/>
        </a:spcBef>
        <a:spcAft>
          <a:spcPct val="0"/>
        </a:spcAft>
        <a:buSzPct val="50000"/>
        <a:buChar char="•"/>
        <a:defRPr sz="1400">
          <a:solidFill>
            <a:srgbClr val="000000"/>
          </a:solidFill>
          <a:latin typeface="+mn-lt"/>
        </a:defRPr>
      </a:lvl6pPr>
      <a:lvl7pPr marL="2182813" indent="-187325" algn="l" rtl="0" eaLnBrk="1" fontAlgn="base" hangingPunct="1">
        <a:spcBef>
          <a:spcPct val="30000"/>
        </a:spcBef>
        <a:spcAft>
          <a:spcPct val="0"/>
        </a:spcAft>
        <a:buSzPct val="50000"/>
        <a:buChar char="•"/>
        <a:defRPr sz="1400">
          <a:solidFill>
            <a:srgbClr val="000000"/>
          </a:solidFill>
          <a:latin typeface="+mn-lt"/>
        </a:defRPr>
      </a:lvl7pPr>
      <a:lvl8pPr marL="2640013" indent="-187325" algn="l" rtl="0" eaLnBrk="1" fontAlgn="base" hangingPunct="1">
        <a:spcBef>
          <a:spcPct val="30000"/>
        </a:spcBef>
        <a:spcAft>
          <a:spcPct val="0"/>
        </a:spcAft>
        <a:buSzPct val="50000"/>
        <a:buChar char="•"/>
        <a:defRPr sz="1400">
          <a:solidFill>
            <a:srgbClr val="000000"/>
          </a:solidFill>
          <a:latin typeface="+mn-lt"/>
        </a:defRPr>
      </a:lvl8pPr>
      <a:lvl9pPr marL="3097213" indent="-187325" algn="l" rtl="0" eaLnBrk="1" fontAlgn="base" hangingPunct="1">
        <a:spcBef>
          <a:spcPct val="30000"/>
        </a:spcBef>
        <a:spcAft>
          <a:spcPct val="0"/>
        </a:spcAft>
        <a:buSzPct val="50000"/>
        <a:buChar char="•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4213" y="3246438"/>
            <a:ext cx="4882016" cy="404812"/>
          </a:xfrm>
        </p:spPr>
        <p:txBody>
          <a:bodyPr/>
          <a:lstStyle/>
          <a:p>
            <a:r>
              <a:rPr lang="en-US" sz="4000" b="1" dirty="0" err="1"/>
              <a:t>FlySense</a:t>
            </a:r>
            <a:br>
              <a:rPr lang="en-US" dirty="0"/>
            </a:br>
            <a:r>
              <a:rPr lang="en-US" sz="1800" dirty="0">
                <a:latin typeface="Trebuchet MS" panose="020B0603020202020204" pitchFamily="34" charset="0"/>
              </a:rPr>
              <a:t>Augmented Reality FPV assisted navigation</a:t>
            </a:r>
            <a:br>
              <a:rPr lang="en-US" sz="1800" dirty="0">
                <a:latin typeface="Trebuchet MS" panose="020B0603020202020204" pitchFamily="34" charset="0"/>
              </a:rPr>
            </a:br>
            <a:r>
              <a:rPr lang="en-US" sz="1800" dirty="0">
                <a:latin typeface="Trebuchet MS" panose="020B0603020202020204" pitchFamily="34" charset="0"/>
              </a:rPr>
              <a:t>(applied to a helicopter)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>
          <a:xfrm>
            <a:off x="684213" y="4054475"/>
            <a:ext cx="4268787" cy="277813"/>
          </a:xfrm>
        </p:spPr>
        <p:txBody>
          <a:bodyPr/>
          <a:lstStyle/>
          <a:p>
            <a:r>
              <a:rPr lang="en-US" sz="1300" dirty="0"/>
              <a:t>Team C</a:t>
            </a:r>
          </a:p>
          <a:p>
            <a:r>
              <a:rPr lang="en-US" sz="1300" dirty="0"/>
              <a:t>October 2017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472266-5946-4705-A35A-2A4E145D1F7F}"/>
              </a:ext>
            </a:extLst>
          </p:cNvPr>
          <p:cNvSpPr txBox="1"/>
          <p:nvPr/>
        </p:nvSpPr>
        <p:spPr>
          <a:xfrm>
            <a:off x="684213" y="4733179"/>
            <a:ext cx="3444034" cy="13357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 err="1">
                <a:solidFill>
                  <a:srgbClr val="5E95B8"/>
                </a:solidFill>
                <a:latin typeface="+mn-lt"/>
              </a:rPr>
              <a:t>Shivang</a:t>
            </a:r>
            <a:r>
              <a:rPr lang="en-US" sz="1400" dirty="0">
                <a:solidFill>
                  <a:srgbClr val="5E95B8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5E95B8"/>
                </a:solidFill>
                <a:latin typeface="+mn-lt"/>
              </a:rPr>
              <a:t>Bhaveja</a:t>
            </a:r>
            <a:endParaRPr lang="en-US" sz="1400" dirty="0">
              <a:solidFill>
                <a:srgbClr val="5E95B8"/>
              </a:solidFill>
              <a:latin typeface="+mn-lt"/>
            </a:endParaRPr>
          </a:p>
          <a:p>
            <a:pPr algn="l"/>
            <a:r>
              <a:rPr lang="en-US" sz="1400" dirty="0" err="1">
                <a:solidFill>
                  <a:srgbClr val="5E95B8"/>
                </a:solidFill>
                <a:latin typeface="+mn-lt"/>
              </a:rPr>
              <a:t>Harikrishnan</a:t>
            </a:r>
            <a:r>
              <a:rPr lang="en-US" sz="1400" dirty="0">
                <a:solidFill>
                  <a:srgbClr val="5E95B8"/>
                </a:solidFill>
                <a:latin typeface="+mn-lt"/>
              </a:rPr>
              <a:t> Suresh</a:t>
            </a:r>
          </a:p>
          <a:p>
            <a:pPr algn="l"/>
            <a:r>
              <a:rPr lang="en-US" sz="1400" dirty="0">
                <a:solidFill>
                  <a:srgbClr val="5E95B8"/>
                </a:solidFill>
                <a:latin typeface="+mn-lt"/>
              </a:rPr>
              <a:t>Nick </a:t>
            </a:r>
            <a:r>
              <a:rPr lang="en-US" sz="1400" dirty="0" err="1">
                <a:solidFill>
                  <a:srgbClr val="5E95B8"/>
                </a:solidFill>
                <a:latin typeface="+mn-lt"/>
              </a:rPr>
              <a:t>Crispie</a:t>
            </a:r>
            <a:endParaRPr lang="en-US" sz="1400" dirty="0">
              <a:solidFill>
                <a:srgbClr val="5E95B8"/>
              </a:solidFill>
              <a:latin typeface="+mn-lt"/>
            </a:endParaRPr>
          </a:p>
          <a:p>
            <a:pPr algn="l"/>
            <a:r>
              <a:rPr lang="en-US" sz="1400" dirty="0">
                <a:solidFill>
                  <a:srgbClr val="5E95B8"/>
                </a:solidFill>
                <a:latin typeface="+mn-lt"/>
              </a:rPr>
              <a:t>Joao Fonseca</a:t>
            </a:r>
          </a:p>
          <a:p>
            <a:pPr algn="l"/>
            <a:r>
              <a:rPr lang="en-US" sz="1400" dirty="0">
                <a:solidFill>
                  <a:srgbClr val="5E95B8"/>
                </a:solidFill>
                <a:latin typeface="+mn-lt"/>
              </a:rPr>
              <a:t>Sai Nihar Tadichetty</a:t>
            </a:r>
          </a:p>
        </p:txBody>
      </p:sp>
    </p:spTree>
    <p:extLst>
      <p:ext uri="{BB962C8B-B14F-4D97-AF65-F5344CB8AC3E}">
        <p14:creationId xmlns:p14="http://schemas.microsoft.com/office/powerpoint/2010/main" val="741389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401DB2-D00B-4E33-B7F5-C9822C6E9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DETAILED WBS SCHEDULE (1/2)</a:t>
            </a:r>
            <a:endParaRPr lang="en-GB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8E3F980-B4C0-44E3-8168-13A081E64B8A}"/>
              </a:ext>
            </a:extLst>
          </p:cNvPr>
          <p:cNvSpPr txBox="1"/>
          <p:nvPr/>
        </p:nvSpPr>
        <p:spPr>
          <a:xfrm>
            <a:off x="8924734" y="111624"/>
            <a:ext cx="62036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Updated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4D260CAB-D03D-4555-A7EF-A671284DB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15" y="576401"/>
            <a:ext cx="8294914" cy="582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84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401DB2-D00B-4E33-B7F5-C9822C6E9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DETAILED WBS SCHEDULE (2/2)</a:t>
            </a:r>
            <a:endParaRPr lang="en-GB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8E3F980-B4C0-44E3-8168-13A081E64B8A}"/>
              </a:ext>
            </a:extLst>
          </p:cNvPr>
          <p:cNvSpPr txBox="1"/>
          <p:nvPr/>
        </p:nvSpPr>
        <p:spPr>
          <a:xfrm>
            <a:off x="8924734" y="111624"/>
            <a:ext cx="62036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Updated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7C05F1-2E19-4A44-8816-DB5CED079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52" y="749416"/>
            <a:ext cx="9034701" cy="536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27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9F123-D80A-4359-8CF9-AEF1C4B63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36575"/>
            <a:ext cx="9296400" cy="296863"/>
          </a:xfrm>
        </p:spPr>
        <p:txBody>
          <a:bodyPr/>
          <a:lstStyle/>
          <a:p>
            <a:r>
              <a:rPr lang="en-US" dirty="0"/>
              <a:t>Previous features were segmented based on feedback gathered so far</a:t>
            </a:r>
            <a:endParaRPr lang="en-US" u="sng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401DB2-D00B-4E33-B7F5-C9822C6E96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Functional requirements were trimmed to address 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8E15817-3671-4B45-AAFF-70E6E45800AD}"/>
              </a:ext>
            </a:extLst>
          </p:cNvPr>
          <p:cNvGrpSpPr/>
          <p:nvPr/>
        </p:nvGrpSpPr>
        <p:grpSpPr>
          <a:xfrm>
            <a:off x="1455640" y="1393894"/>
            <a:ext cx="7550809" cy="2525487"/>
            <a:chOff x="2652485" y="1923142"/>
            <a:chExt cx="6211867" cy="2525487"/>
          </a:xfrm>
        </p:grpSpPr>
        <p:cxnSp>
          <p:nvCxnSpPr>
            <p:cNvPr id="51" name="Connector: Elbow 50">
              <a:extLst>
                <a:ext uri="{FF2B5EF4-FFF2-40B4-BE49-F238E27FC236}">
                  <a16:creationId xmlns:a16="http://schemas.microsoft.com/office/drawing/2014/main" id="{0FDB42F6-C078-4BE4-874A-D242D84B5DB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52485" y="3817258"/>
              <a:ext cx="2166258" cy="631371"/>
            </a:xfrm>
            <a:prstGeom prst="bentConnector3">
              <a:avLst>
                <a:gd name="adj1" fmla="val 43300"/>
              </a:avLst>
            </a:prstGeom>
            <a:solidFill>
              <a:schemeClr val="tx2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Connector: Elbow 51">
              <a:extLst>
                <a:ext uri="{FF2B5EF4-FFF2-40B4-BE49-F238E27FC236}">
                  <a16:creationId xmlns:a16="http://schemas.microsoft.com/office/drawing/2014/main" id="{3A7533D3-BDE8-4989-B56D-F1AA94278E1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993979" y="3185885"/>
              <a:ext cx="2166258" cy="631371"/>
            </a:xfrm>
            <a:prstGeom prst="bentConnector3">
              <a:avLst>
                <a:gd name="adj1" fmla="val 43300"/>
              </a:avLst>
            </a:prstGeom>
            <a:solidFill>
              <a:schemeClr val="tx2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Connector: Elbow 52">
              <a:extLst>
                <a:ext uri="{FF2B5EF4-FFF2-40B4-BE49-F238E27FC236}">
                  <a16:creationId xmlns:a16="http://schemas.microsoft.com/office/drawing/2014/main" id="{8058517D-D126-40BF-ADA6-EA8DA86CA62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335473" y="2554514"/>
              <a:ext cx="2166258" cy="631371"/>
            </a:xfrm>
            <a:prstGeom prst="bentConnector3">
              <a:avLst>
                <a:gd name="adj1" fmla="val 43300"/>
              </a:avLst>
            </a:prstGeom>
            <a:solidFill>
              <a:schemeClr val="tx2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Connector: Elbow 53">
              <a:extLst>
                <a:ext uri="{FF2B5EF4-FFF2-40B4-BE49-F238E27FC236}">
                  <a16:creationId xmlns:a16="http://schemas.microsoft.com/office/drawing/2014/main" id="{C28DC197-3FEF-4F3D-A405-4F3F22C8977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698094" y="1923142"/>
              <a:ext cx="2166258" cy="631371"/>
            </a:xfrm>
            <a:prstGeom prst="bentConnector3">
              <a:avLst>
                <a:gd name="adj1" fmla="val 43300"/>
              </a:avLst>
            </a:prstGeom>
            <a:solidFill>
              <a:schemeClr val="tx2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662BACF-D574-4DB0-B6FE-B7ABB1A9E1EA}"/>
              </a:ext>
            </a:extLst>
          </p:cNvPr>
          <p:cNvSpPr txBox="1"/>
          <p:nvPr/>
        </p:nvSpPr>
        <p:spPr>
          <a:xfrm>
            <a:off x="1074063" y="4158868"/>
            <a:ext cx="133531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err="1"/>
              <a:t>FlySense</a:t>
            </a:r>
            <a:r>
              <a:rPr lang="en-US" sz="1600" dirty="0"/>
              <a:t> AR Interface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4729A06-3BB9-41F5-A09E-5A633A9DCE46}"/>
              </a:ext>
            </a:extLst>
          </p:cNvPr>
          <p:cNvCxnSpPr/>
          <p:nvPr/>
        </p:nvCxnSpPr>
        <p:spPr bwMode="auto">
          <a:xfrm>
            <a:off x="921663" y="3919381"/>
            <a:ext cx="1640115" cy="0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4BDD3984-28E0-44BC-83F5-16942FBBFBB5}"/>
              </a:ext>
            </a:extLst>
          </p:cNvPr>
          <p:cNvSpPr txBox="1"/>
          <p:nvPr/>
        </p:nvSpPr>
        <p:spPr>
          <a:xfrm>
            <a:off x="2821353" y="3509896"/>
            <a:ext cx="133531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Standard Instruments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BF0D075-651F-45D5-83F9-F76B2E788C93}"/>
              </a:ext>
            </a:extLst>
          </p:cNvPr>
          <p:cNvSpPr txBox="1"/>
          <p:nvPr/>
        </p:nvSpPr>
        <p:spPr>
          <a:xfrm>
            <a:off x="4402880" y="2860925"/>
            <a:ext cx="11052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Bird Eye View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48F1567-7D58-4047-8BAB-703C6C63F1A7}"/>
              </a:ext>
            </a:extLst>
          </p:cNvPr>
          <p:cNvSpPr txBox="1"/>
          <p:nvPr/>
        </p:nvSpPr>
        <p:spPr>
          <a:xfrm>
            <a:off x="6022064" y="2211954"/>
            <a:ext cx="133531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Map and path planning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F18640A-CF3D-4456-A2C0-3820DED132E9}"/>
              </a:ext>
            </a:extLst>
          </p:cNvPr>
          <p:cNvSpPr txBox="1"/>
          <p:nvPr/>
        </p:nvSpPr>
        <p:spPr>
          <a:xfrm>
            <a:off x="7671136" y="1562983"/>
            <a:ext cx="133531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First Person View Overlay</a:t>
            </a:r>
          </a:p>
        </p:txBody>
      </p:sp>
      <p:sp>
        <p:nvSpPr>
          <p:cNvPr id="61" name="Arrow: Right 60">
            <a:extLst>
              <a:ext uri="{FF2B5EF4-FFF2-40B4-BE49-F238E27FC236}">
                <a16:creationId xmlns:a16="http://schemas.microsoft.com/office/drawing/2014/main" id="{9CC6D43A-797F-4CA0-8A87-584571F08205}"/>
              </a:ext>
            </a:extLst>
          </p:cNvPr>
          <p:cNvSpPr/>
          <p:nvPr/>
        </p:nvSpPr>
        <p:spPr bwMode="auto">
          <a:xfrm>
            <a:off x="812805" y="5889956"/>
            <a:ext cx="8461829" cy="58057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Time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2EE7F3D-A825-4DE0-BC57-662A2D7AEDC7}"/>
              </a:ext>
            </a:extLst>
          </p:cNvPr>
          <p:cNvSpPr/>
          <p:nvPr/>
        </p:nvSpPr>
        <p:spPr bwMode="auto">
          <a:xfrm>
            <a:off x="783777" y="3765070"/>
            <a:ext cx="290286" cy="283028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0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19F41B1-2DC3-426B-B099-A1140A86ECDC}"/>
              </a:ext>
            </a:extLst>
          </p:cNvPr>
          <p:cNvSpPr/>
          <p:nvPr/>
        </p:nvSpPr>
        <p:spPr bwMode="auto">
          <a:xfrm>
            <a:off x="2481947" y="3140891"/>
            <a:ext cx="290286" cy="283028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r>
              <a:rPr lang="en-US" dirty="0"/>
              <a:t>1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BCC35A9-363B-4A52-9B44-519E4B988D12}"/>
              </a:ext>
            </a:extLst>
          </p:cNvPr>
          <p:cNvSpPr/>
          <p:nvPr/>
        </p:nvSpPr>
        <p:spPr bwMode="auto">
          <a:xfrm>
            <a:off x="4083566" y="2528247"/>
            <a:ext cx="290286" cy="283028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B1D07BF-253F-443E-842F-FFD868038D47}"/>
              </a:ext>
            </a:extLst>
          </p:cNvPr>
          <p:cNvSpPr/>
          <p:nvPr/>
        </p:nvSpPr>
        <p:spPr bwMode="auto">
          <a:xfrm>
            <a:off x="5712216" y="1867869"/>
            <a:ext cx="290286" cy="283028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r>
              <a:rPr lang="en-US" dirty="0"/>
              <a:t>3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7856AD3-9220-4CB9-85B3-6A1F0C957566}"/>
              </a:ext>
            </a:extLst>
          </p:cNvPr>
          <p:cNvSpPr/>
          <p:nvPr/>
        </p:nvSpPr>
        <p:spPr bwMode="auto">
          <a:xfrm>
            <a:off x="7380850" y="1234757"/>
            <a:ext cx="290286" cy="283028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r>
              <a:rPr lang="en-US" dirty="0"/>
              <a:t>4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67" name="Right Brace 66">
            <a:extLst>
              <a:ext uri="{FF2B5EF4-FFF2-40B4-BE49-F238E27FC236}">
                <a16:creationId xmlns:a16="http://schemas.microsoft.com/office/drawing/2014/main" id="{DC2408D1-3615-4D6F-9133-171BB6B4FBDB}"/>
              </a:ext>
            </a:extLst>
          </p:cNvPr>
          <p:cNvSpPr/>
          <p:nvPr/>
        </p:nvSpPr>
        <p:spPr bwMode="auto">
          <a:xfrm rot="5400000">
            <a:off x="3222109" y="4332060"/>
            <a:ext cx="290423" cy="1712683"/>
          </a:xfrm>
          <a:prstGeom prst="rightBrace">
            <a:avLst>
              <a:gd name="adj1" fmla="val 0"/>
              <a:gd name="adj2" fmla="val 50000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rebuchet MS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A57AE08-C3AE-4169-BA58-B4F39546B981}"/>
              </a:ext>
            </a:extLst>
          </p:cNvPr>
          <p:cNvSpPr txBox="1"/>
          <p:nvPr/>
        </p:nvSpPr>
        <p:spPr>
          <a:xfrm>
            <a:off x="2706920" y="5464540"/>
            <a:ext cx="13207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pilots have seen before</a:t>
            </a:r>
          </a:p>
        </p:txBody>
      </p:sp>
      <p:sp>
        <p:nvSpPr>
          <p:cNvPr id="69" name="Right Brace 68">
            <a:extLst>
              <a:ext uri="{FF2B5EF4-FFF2-40B4-BE49-F238E27FC236}">
                <a16:creationId xmlns:a16="http://schemas.microsoft.com/office/drawing/2014/main" id="{F4CC9406-4C07-4F05-8796-2413E89D5C75}"/>
              </a:ext>
            </a:extLst>
          </p:cNvPr>
          <p:cNvSpPr/>
          <p:nvPr/>
        </p:nvSpPr>
        <p:spPr bwMode="auto">
          <a:xfrm rot="5400000">
            <a:off x="5031974" y="4325335"/>
            <a:ext cx="290423" cy="1712683"/>
          </a:xfrm>
          <a:prstGeom prst="rightBrace">
            <a:avLst>
              <a:gd name="adj1" fmla="val 0"/>
              <a:gd name="adj2" fmla="val 50000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rebuchet MS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43DAAE9-8A99-4858-8A5F-FFE3B303734E}"/>
              </a:ext>
            </a:extLst>
          </p:cNvPr>
          <p:cNvSpPr txBox="1"/>
          <p:nvPr/>
        </p:nvSpPr>
        <p:spPr>
          <a:xfrm>
            <a:off x="4516785" y="5457815"/>
            <a:ext cx="13207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pilots are looking for today</a:t>
            </a:r>
          </a:p>
        </p:txBody>
      </p:sp>
      <p:sp>
        <p:nvSpPr>
          <p:cNvPr id="71" name="Right Brace 70">
            <a:extLst>
              <a:ext uri="{FF2B5EF4-FFF2-40B4-BE49-F238E27FC236}">
                <a16:creationId xmlns:a16="http://schemas.microsoft.com/office/drawing/2014/main" id="{A00E75EC-FDF2-4B50-BF21-40E8C2A6DA58}"/>
              </a:ext>
            </a:extLst>
          </p:cNvPr>
          <p:cNvSpPr/>
          <p:nvPr/>
        </p:nvSpPr>
        <p:spPr bwMode="auto">
          <a:xfrm rot="5400000">
            <a:off x="7441125" y="3734147"/>
            <a:ext cx="289928" cy="2894565"/>
          </a:xfrm>
          <a:prstGeom prst="rightBrace">
            <a:avLst>
              <a:gd name="adj1" fmla="val 0"/>
              <a:gd name="adj2" fmla="val 50000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rebuchet MS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5CA6875-8A10-4494-A6AB-257292A772D9}"/>
              </a:ext>
            </a:extLst>
          </p:cNvPr>
          <p:cNvSpPr txBox="1"/>
          <p:nvPr/>
        </p:nvSpPr>
        <p:spPr>
          <a:xfrm>
            <a:off x="6335493" y="5431745"/>
            <a:ext cx="247501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pilots do </a:t>
            </a:r>
            <a:r>
              <a:rPr lang="en-US" u="sng" dirty="0">
                <a:solidFill>
                  <a:srgbClr val="FF0000"/>
                </a:solidFill>
              </a:rPr>
              <a:t>not yet understand </a:t>
            </a:r>
            <a:r>
              <a:rPr lang="en-US" dirty="0">
                <a:solidFill>
                  <a:srgbClr val="FF0000"/>
                </a:solidFill>
              </a:rPr>
              <a:t>but will be “the future”</a:t>
            </a:r>
          </a:p>
        </p:txBody>
      </p:sp>
      <p:sp>
        <p:nvSpPr>
          <p:cNvPr id="73" name="Right Brace 72">
            <a:extLst>
              <a:ext uri="{FF2B5EF4-FFF2-40B4-BE49-F238E27FC236}">
                <a16:creationId xmlns:a16="http://schemas.microsoft.com/office/drawing/2014/main" id="{5CA13A45-85E2-4914-BC0A-0B322A4CDA9B}"/>
              </a:ext>
            </a:extLst>
          </p:cNvPr>
          <p:cNvSpPr/>
          <p:nvPr/>
        </p:nvSpPr>
        <p:spPr bwMode="auto">
          <a:xfrm rot="5400000">
            <a:off x="7311570" y="1754540"/>
            <a:ext cx="324637" cy="3452464"/>
          </a:xfrm>
          <a:prstGeom prst="rightBrace">
            <a:avLst>
              <a:gd name="adj1" fmla="val 0"/>
              <a:gd name="adj2" fmla="val 5000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Trebuchet MS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29DC047-DC4F-4D9E-A55F-141543BFAEDB}"/>
              </a:ext>
            </a:extLst>
          </p:cNvPr>
          <p:cNvSpPr txBox="1"/>
          <p:nvPr/>
        </p:nvSpPr>
        <p:spPr>
          <a:xfrm>
            <a:off x="7371822" y="3661134"/>
            <a:ext cx="192848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FF9900"/>
                </a:solidFill>
              </a:rPr>
              <a:t>Quick shortcuts interface additional to the AR standard interface needed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5E1637-CE47-43F4-A969-4121CEB8D2CA}"/>
              </a:ext>
            </a:extLst>
          </p:cNvPr>
          <p:cNvSpPr/>
          <p:nvPr/>
        </p:nvSpPr>
        <p:spPr bwMode="auto">
          <a:xfrm>
            <a:off x="660400" y="1234758"/>
            <a:ext cx="4847771" cy="3533188"/>
          </a:xfrm>
          <a:prstGeom prst="rect">
            <a:avLst/>
          </a:prstGeom>
          <a:noFill/>
          <a:ln w="1270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1200" b="0" i="0" u="none" strike="noStrike" cap="none" normalizeH="0" baseline="0" dirty="0" err="1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C3DD7F-8853-42D3-B109-40D4AD2A5491}"/>
              </a:ext>
            </a:extLst>
          </p:cNvPr>
          <p:cNvSpPr txBox="1"/>
          <p:nvPr/>
        </p:nvSpPr>
        <p:spPr>
          <a:xfrm>
            <a:off x="841972" y="1376310"/>
            <a:ext cx="229909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First Year (MRSD Project)</a:t>
            </a: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B5FBD290-7E5D-4DC5-B4D0-DE221D60B9BA}"/>
              </a:ext>
            </a:extLst>
          </p:cNvPr>
          <p:cNvSpPr/>
          <p:nvPr/>
        </p:nvSpPr>
        <p:spPr bwMode="auto">
          <a:xfrm rot="5400000">
            <a:off x="8324715" y="1568009"/>
            <a:ext cx="325128" cy="1720433"/>
          </a:xfrm>
          <a:prstGeom prst="rightBrace">
            <a:avLst>
              <a:gd name="adj1" fmla="val 0"/>
              <a:gd name="adj2" fmla="val 5000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Trebuchet MS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29AD57-8CB9-40AF-982A-F99E2C2DD5E3}"/>
              </a:ext>
            </a:extLst>
          </p:cNvPr>
          <p:cNvSpPr txBox="1"/>
          <p:nvPr/>
        </p:nvSpPr>
        <p:spPr>
          <a:xfrm>
            <a:off x="7362453" y="2671848"/>
            <a:ext cx="185076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FF9900"/>
                </a:solidFill>
              </a:rPr>
              <a:t>“Auto Emergency Braking” possible as it becomes transparent to the pilot</a:t>
            </a:r>
          </a:p>
        </p:txBody>
      </p:sp>
      <p:sp>
        <p:nvSpPr>
          <p:cNvPr id="38" name="Right Brace 37">
            <a:extLst>
              <a:ext uri="{FF2B5EF4-FFF2-40B4-BE49-F238E27FC236}">
                <a16:creationId xmlns:a16="http://schemas.microsoft.com/office/drawing/2014/main" id="{9E4AE02F-9CC5-44C8-AE08-22329EF11999}"/>
              </a:ext>
            </a:extLst>
          </p:cNvPr>
          <p:cNvSpPr/>
          <p:nvPr/>
        </p:nvSpPr>
        <p:spPr bwMode="auto">
          <a:xfrm rot="5400000">
            <a:off x="6995953" y="2345900"/>
            <a:ext cx="317404" cy="4134797"/>
          </a:xfrm>
          <a:prstGeom prst="rightBrace">
            <a:avLst>
              <a:gd name="adj1" fmla="val 0"/>
              <a:gd name="adj2" fmla="val 5000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Trebuchet MS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1DE83E5-8AF9-4D45-A92F-F24A00D0A241}"/>
              </a:ext>
            </a:extLst>
          </p:cNvPr>
          <p:cNvSpPr txBox="1"/>
          <p:nvPr/>
        </p:nvSpPr>
        <p:spPr>
          <a:xfrm>
            <a:off x="6702819" y="4592357"/>
            <a:ext cx="251040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FF9900"/>
                </a:solidFill>
              </a:rPr>
              <a:t>3D Sound can be added to further aid the pilot locating the obstacle</a:t>
            </a:r>
          </a:p>
        </p:txBody>
      </p:sp>
    </p:spTree>
    <p:extLst>
      <p:ext uri="{BB962C8B-B14F-4D97-AF65-F5344CB8AC3E}">
        <p14:creationId xmlns:p14="http://schemas.microsoft.com/office/powerpoint/2010/main" val="2331331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cap="none" dirty="0"/>
              <a:t>Flash update</a:t>
            </a:r>
          </a:p>
        </p:txBody>
      </p:sp>
      <p:graphicFrame>
        <p:nvGraphicFramePr>
          <p:cNvPr id="4" name="Group 76">
            <a:extLst>
              <a:ext uri="{FF2B5EF4-FFF2-40B4-BE49-F238E27FC236}">
                <a16:creationId xmlns:a16="http://schemas.microsoft.com/office/drawing/2014/main" id="{EC45E2C5-A7A1-4170-90B5-ACC5D5268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931654"/>
              </p:ext>
            </p:extLst>
          </p:nvPr>
        </p:nvGraphicFramePr>
        <p:xfrm>
          <a:off x="333828" y="616859"/>
          <a:ext cx="9296400" cy="5735768"/>
        </p:xfrm>
        <a:graphic>
          <a:graphicData uri="http://schemas.openxmlformats.org/drawingml/2006/table">
            <a:tbl>
              <a:tblPr/>
              <a:tblGrid>
                <a:gridCol w="1153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1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0742">
                  <a:extLst>
                    <a:ext uri="{9D8B030D-6E8A-4147-A177-3AD203B41FA5}">
                      <a16:colId xmlns:a16="http://schemas.microsoft.com/office/drawing/2014/main" val="2787123938"/>
                    </a:ext>
                  </a:extLst>
                </a:gridCol>
              </a:tblGrid>
              <a:tr h="286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B7D"/>
                          </a:solidFill>
                          <a:effectLst/>
                          <a:latin typeface="Trebuchet MS" pitchFamily="34" charset="0"/>
                        </a:rPr>
                        <a:t>Feature</a:t>
                      </a:r>
                    </a:p>
                  </a:txBody>
                  <a:tcPr marL="72000" marR="36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4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B7D"/>
                          </a:solidFill>
                          <a:effectLst/>
                          <a:latin typeface="Trebuchet MS" pitchFamily="34" charset="0"/>
                        </a:rPr>
                        <a:t>Achievements this week</a:t>
                      </a:r>
                      <a:endParaRPr kumimoji="0" lang="en-GB" sz="13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2000" marR="36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4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4B7D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Target for next week</a:t>
                      </a:r>
                    </a:p>
                  </a:txBody>
                  <a:tcPr marL="72000" marR="36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4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4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UI/UX</a:t>
                      </a:r>
                    </a:p>
                  </a:txBody>
                  <a:tcPr marL="72000" marR="36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GB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Interface with Jetson drafted</a:t>
                      </a: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GB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Epson BT-300 tested vs </a:t>
                      </a:r>
                      <a:r>
                        <a:rPr kumimoji="0" lang="en-GB" sz="13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Hololens</a:t>
                      </a:r>
                      <a:endParaRPr kumimoji="0" lang="en-GB" sz="13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341313" marR="0" lvl="1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Trebuchet MS" panose="020B0603020202020204" pitchFamily="34" charset="0"/>
                        <a:buChar char="―"/>
                        <a:tabLst/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Lighter and easier to wear</a:t>
                      </a:r>
                    </a:p>
                    <a:p>
                      <a:pPr marL="341313" marR="0" lvl="1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Trebuchet MS" panose="020B0603020202020204" pitchFamily="34" charset="0"/>
                        <a:buChar char="―"/>
                        <a:tabLst/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Better under strong direct lightning</a:t>
                      </a:r>
                    </a:p>
                    <a:p>
                      <a:pPr marL="341313" marR="0" lvl="1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Trebuchet MS" panose="020B0603020202020204" pitchFamily="34" charset="0"/>
                        <a:buChar char="―"/>
                        <a:tabLst/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Images are stationary</a:t>
                      </a: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GB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Sound in Android</a:t>
                      </a:r>
                    </a:p>
                    <a:p>
                      <a:pPr marL="341313" marR="0" lvl="1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Trebuchet MS" panose="020B0603020202020204" pitchFamily="34" charset="0"/>
                        <a:buChar char="―"/>
                        <a:tabLst/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2D sound library identified</a:t>
                      </a:r>
                    </a:p>
                    <a:p>
                      <a:pPr marL="341313" marR="0" lvl="1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Trebuchet MS" panose="020B0603020202020204" pitchFamily="34" charset="0"/>
                        <a:buChar char="―"/>
                        <a:tabLst/>
                        <a:defRPr/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 mics noise cancellation identified</a:t>
                      </a:r>
                    </a:p>
                    <a:p>
                      <a:pPr marL="341313" marR="0" lvl="1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Trebuchet MS" panose="020B0603020202020204" pitchFamily="34" charset="0"/>
                        <a:buChar char="―"/>
                        <a:tabLst/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Offline speech recognition library identified</a:t>
                      </a: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13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Confirmed that 3D sound does not work with beep sounds (only polyphonic signals)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2000" marR="36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GB" sz="13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Testing Android sound libraries</a:t>
                      </a: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GB" sz="13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Initial mock-ups of HUD</a:t>
                      </a:r>
                    </a:p>
                    <a:p>
                      <a:pPr marL="341313" marR="0" lvl="1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Trebuchet MS" panose="020B0603020202020204" pitchFamily="34" charset="0"/>
                        <a:buChar char="―"/>
                        <a:tabLst/>
                        <a:defRPr/>
                      </a:pPr>
                      <a:r>
                        <a:rPr kumimoji="0" lang="en-GB" sz="13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With artificial horizon based on head pose and dummy input from onboard computer)</a:t>
                      </a:r>
                      <a:endParaRPr kumimoji="0" lang="en-GB" sz="13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72000" marR="36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35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3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Sensing</a:t>
                      </a:r>
                    </a:p>
                  </a:txBody>
                  <a:tcPr marL="72000" marR="36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Range extended (from 5 to 20 meters)</a:t>
                      </a: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Ghost image removed for slowing moving objects</a:t>
                      </a: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3D artefacts removed from the floor</a:t>
                      </a:r>
                    </a:p>
                  </a:txBody>
                  <a:tcPr marL="72000" marR="36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Convert </a:t>
                      </a:r>
                      <a:r>
                        <a:rPr kumimoji="0" lang="en-GB" sz="13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Octomap</a:t>
                      </a:r>
                      <a:r>
                        <a:rPr kumimoji="0" lang="en-GB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 to </a:t>
                      </a:r>
                      <a:r>
                        <a:rPr kumimoji="0" lang="en-GB" sz="13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Gridmap</a:t>
                      </a:r>
                      <a:r>
                        <a:rPr kumimoji="0" lang="en-GB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en-GB" sz="13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ethz-asl</a:t>
                      </a:r>
                      <a:r>
                        <a:rPr kumimoji="0" lang="en-GB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n-GB" sz="13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grid_map</a:t>
                      </a:r>
                      <a:r>
                        <a:rPr kumimoji="0" lang="en-GB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Convert from </a:t>
                      </a:r>
                      <a:r>
                        <a:rPr kumimoji="0" lang="en-GB" sz="13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PointCloud</a:t>
                      </a:r>
                      <a:r>
                        <a:rPr kumimoji="0" lang="en-GB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 to </a:t>
                      </a:r>
                      <a:r>
                        <a:rPr kumimoji="0" lang="en-GB" sz="13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Gridmap</a:t>
                      </a:r>
                      <a:r>
                        <a:rPr kumimoji="0" lang="en-GB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 (Air Lab Code)</a:t>
                      </a: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Apply Edge detection filter to Grid map</a:t>
                      </a:r>
                      <a:endParaRPr kumimoji="0" lang="en-GB" sz="13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72000" marR="36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2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System Int. &amp;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Testing</a:t>
                      </a:r>
                    </a:p>
                  </a:txBody>
                  <a:tcPr marL="72000" marR="36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GB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Jetson ATK setup with </a:t>
                      </a:r>
                      <a:r>
                        <a:rPr kumimoji="0" lang="en-GB" sz="13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Octomap</a:t>
                      </a:r>
                      <a:r>
                        <a:rPr kumimoji="0" lang="en-GB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and </a:t>
                      </a:r>
                      <a:r>
                        <a:rPr kumimoji="0" lang="en-GB" sz="13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Rviz</a:t>
                      </a:r>
                      <a:endParaRPr kumimoji="0" lang="en-GB" sz="13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GB" sz="13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Octomaps</a:t>
                      </a:r>
                      <a:r>
                        <a:rPr kumimoji="0" lang="en-GB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generated for the 16 channel </a:t>
                      </a:r>
                      <a:r>
                        <a:rPr kumimoji="0" lang="en-GB" sz="13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Velodyne</a:t>
                      </a:r>
                      <a:r>
                        <a:rPr kumimoji="0" lang="en-GB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tested in the lab</a:t>
                      </a:r>
                    </a:p>
                  </a:txBody>
                  <a:tcPr marL="72000" marR="36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13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Validation of the interface AR - Jetson</a:t>
                      </a: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13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Octomaps</a:t>
                      </a:r>
                      <a:r>
                        <a:rPr kumimoji="0" lang="en-GB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generated for the 64 channel </a:t>
                      </a:r>
                      <a:r>
                        <a:rPr kumimoji="0" lang="en-GB" sz="13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Velodyne</a:t>
                      </a:r>
                      <a:r>
                        <a:rPr kumimoji="0" lang="en-GB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data from NEA</a:t>
                      </a:r>
                    </a:p>
                  </a:txBody>
                  <a:tcPr marL="72000" marR="36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193687"/>
                  </a:ext>
                </a:extLst>
              </a:tr>
              <a:tr h="932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Procurement and project management</a:t>
                      </a:r>
                    </a:p>
                  </a:txBody>
                  <a:tcPr marL="72000" marR="36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GB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Procurement of Epson BT-300 finalised</a:t>
                      </a:r>
                    </a:p>
                  </a:txBody>
                  <a:tcPr marL="72000" marR="36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Design Fall Validation Experiment in detail</a:t>
                      </a:r>
                    </a:p>
                  </a:txBody>
                  <a:tcPr marL="72000" marR="36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14663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7D7E545-2EDD-456A-9868-0C9804080C80}"/>
              </a:ext>
            </a:extLst>
          </p:cNvPr>
          <p:cNvSpPr txBox="1"/>
          <p:nvPr/>
        </p:nvSpPr>
        <p:spPr>
          <a:xfrm>
            <a:off x="8924734" y="111624"/>
            <a:ext cx="62036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Updated</a:t>
            </a:r>
          </a:p>
        </p:txBody>
      </p:sp>
    </p:spTree>
    <p:extLst>
      <p:ext uri="{BB962C8B-B14F-4D97-AF65-F5344CB8AC3E}">
        <p14:creationId xmlns:p14="http://schemas.microsoft.com/office/powerpoint/2010/main" val="1426787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746162-7D11-4CDE-9A0A-590436AB75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VELODYNE TESTING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ACACFD-E787-4722-9019-5965793BA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attempt at 3D mapping for slowly moving obstacles was successful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66BB94D-259C-4379-8275-543FFFD61E8B}"/>
              </a:ext>
            </a:extLst>
          </p:cNvPr>
          <p:cNvGrpSpPr/>
          <p:nvPr/>
        </p:nvGrpSpPr>
        <p:grpSpPr>
          <a:xfrm>
            <a:off x="607256" y="4220027"/>
            <a:ext cx="4305829" cy="1767115"/>
            <a:chOff x="1727200" y="4717143"/>
            <a:chExt cx="5426646" cy="145886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0367EEB-0B82-4EA0-978D-953051F9A5A4}"/>
                </a:ext>
              </a:extLst>
            </p:cNvPr>
            <p:cNvSpPr txBox="1"/>
            <p:nvPr/>
          </p:nvSpPr>
          <p:spPr>
            <a:xfrm>
              <a:off x="1727200" y="4717143"/>
              <a:ext cx="2888346" cy="8494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80975" indent="-180975" algn="l">
                <a:buFontTx/>
                <a:buChar char="•"/>
              </a:pPr>
              <a:r>
                <a:rPr lang="en-GB" b="1" dirty="0"/>
                <a:t>Objective of test:</a:t>
              </a:r>
            </a:p>
            <a:p>
              <a:pPr marL="511175" lvl="1" indent="-150813" algn="l">
                <a:buFontTx/>
                <a:buChar char="–"/>
              </a:pPr>
              <a:r>
                <a:rPr lang="en-GB" dirty="0"/>
                <a:t>Test </a:t>
              </a:r>
              <a:r>
                <a:rPr lang="en-GB" dirty="0" err="1"/>
                <a:t>octomaping</a:t>
              </a:r>
              <a:r>
                <a:rPr lang="en-GB" dirty="0"/>
                <a:t> algorithm for moving obstacles</a:t>
              </a:r>
            </a:p>
            <a:p>
              <a:pPr algn="l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54C199-8C1D-4B8A-8BB6-0345A65F62C1}"/>
                </a:ext>
              </a:extLst>
            </p:cNvPr>
            <p:cNvSpPr txBox="1"/>
            <p:nvPr/>
          </p:nvSpPr>
          <p:spPr>
            <a:xfrm>
              <a:off x="4265499" y="4717143"/>
              <a:ext cx="2888347" cy="14588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80975" indent="-180975" algn="l">
                <a:buFontTx/>
                <a:buChar char="•"/>
              </a:pPr>
              <a:r>
                <a:rPr lang="en-GB" b="1" dirty="0"/>
                <a:t>Achievements</a:t>
              </a:r>
            </a:p>
            <a:p>
              <a:pPr marL="511175" lvl="1" indent="-150813" algn="l">
                <a:buFontTx/>
                <a:buChar char="–"/>
              </a:pPr>
              <a:r>
                <a:rPr lang="en-GB" dirty="0"/>
                <a:t>Range extended (from 5 to 20 meters)</a:t>
              </a:r>
            </a:p>
            <a:p>
              <a:pPr marL="511175" lvl="1" indent="-150813" algn="l">
                <a:buFontTx/>
                <a:buChar char="–"/>
              </a:pPr>
              <a:r>
                <a:rPr lang="en-GB" dirty="0"/>
                <a:t>Ghost image removed for slowing moving objects</a:t>
              </a:r>
            </a:p>
            <a:p>
              <a:pPr marL="511175" lvl="1" indent="-150813" algn="l">
                <a:buFontTx/>
                <a:buChar char="–"/>
              </a:pPr>
              <a:r>
                <a:rPr lang="en-GB" dirty="0"/>
                <a:t>3D artefacts removed from the floor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816C799-36E6-4EA3-8AE0-42DDDC075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99" y="1890033"/>
            <a:ext cx="4008159" cy="1825624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3D183674-B4B2-4A00-B2F8-06D5FCBCB354}"/>
              </a:ext>
            </a:extLst>
          </p:cNvPr>
          <p:cNvSpPr/>
          <p:nvPr/>
        </p:nvSpPr>
        <p:spPr bwMode="auto">
          <a:xfrm>
            <a:off x="1836061" y="2242458"/>
            <a:ext cx="391885" cy="643351"/>
          </a:xfrm>
          <a:prstGeom prst="ellipse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1200" b="0" i="0" u="none" strike="noStrike" cap="none" normalizeH="0" baseline="0" dirty="0" err="1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A727874-C9E1-483F-91FA-D405CEF3E0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t="43814" r="57363" b="28315"/>
          <a:stretch/>
        </p:blipFill>
        <p:spPr>
          <a:xfrm>
            <a:off x="5448990" y="2503761"/>
            <a:ext cx="3861094" cy="267402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1A877A-F31B-4FB6-A833-694763C4A91D}"/>
              </a:ext>
            </a:extLst>
          </p:cNvPr>
          <p:cNvCxnSpPr/>
          <p:nvPr/>
        </p:nvCxnSpPr>
        <p:spPr bwMode="auto">
          <a:xfrm>
            <a:off x="5181037" y="1394095"/>
            <a:ext cx="0" cy="4712789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B339514-0B5B-4391-B7A7-1B20A2ECC71B}"/>
              </a:ext>
            </a:extLst>
          </p:cNvPr>
          <p:cNvCxnSpPr/>
          <p:nvPr/>
        </p:nvCxnSpPr>
        <p:spPr bwMode="auto">
          <a:xfrm>
            <a:off x="5533597" y="1598362"/>
            <a:ext cx="3661201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9185108-3A20-465B-B942-4B543DC56492}"/>
              </a:ext>
            </a:extLst>
          </p:cNvPr>
          <p:cNvSpPr txBox="1"/>
          <p:nvPr/>
        </p:nvSpPr>
        <p:spPr>
          <a:xfrm>
            <a:off x="5533597" y="1309821"/>
            <a:ext cx="3661201" cy="2885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pattFill>
                  <a:fgClr>
                    <a:srgbClr val="000000"/>
                  </a:fgClr>
                  <a:bgClr>
                    <a:srgbClr val="000000"/>
                  </a:bgClr>
                </a:pattFill>
              </a14:hiddenFill>
            </a:ext>
          </a:extLst>
        </p:spPr>
        <p:txBody>
          <a:bodyPr vert="horz" wrap="square" lIns="0" tIns="46863" rIns="0" bIns="46863" rtlCol="0" anchor="b" anchorCtr="0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GB" sz="1400" b="1" dirty="0">
                <a:solidFill>
                  <a:srgbClr val="004B7D"/>
                </a:solidFill>
                <a:sym typeface="Trebuchet MS" panose="020B0603020202020204" pitchFamily="34" charset="0"/>
              </a:rPr>
              <a:t>Next steps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5560F52-0906-45DA-A591-137B7D0AA1AF}"/>
              </a:ext>
            </a:extLst>
          </p:cNvPr>
          <p:cNvCxnSpPr/>
          <p:nvPr/>
        </p:nvCxnSpPr>
        <p:spPr bwMode="auto">
          <a:xfrm>
            <a:off x="509468" y="1598362"/>
            <a:ext cx="3661201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44E9B0B-5F0B-4B86-95C5-63591DFA42F6}"/>
              </a:ext>
            </a:extLst>
          </p:cNvPr>
          <p:cNvSpPr txBox="1"/>
          <p:nvPr/>
        </p:nvSpPr>
        <p:spPr>
          <a:xfrm>
            <a:off x="509468" y="1309821"/>
            <a:ext cx="3661201" cy="2885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pattFill>
                  <a:fgClr>
                    <a:srgbClr val="000000"/>
                  </a:fgClr>
                  <a:bgClr>
                    <a:srgbClr val="000000"/>
                  </a:bgClr>
                </a:pattFill>
              </a14:hiddenFill>
            </a:ext>
          </a:extLst>
        </p:spPr>
        <p:txBody>
          <a:bodyPr vert="horz" wrap="square" lIns="0" tIns="46863" rIns="0" bIns="46863" rtlCol="0" anchor="b" anchorCtr="0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GB" sz="1400" b="1" dirty="0">
                <a:solidFill>
                  <a:srgbClr val="004B7D"/>
                </a:solidFill>
                <a:sym typeface="Trebuchet MS" panose="020B0603020202020204" pitchFamily="34" charset="0"/>
              </a:rPr>
              <a:t>Achievements</a:t>
            </a:r>
          </a:p>
        </p:txBody>
      </p:sp>
    </p:spTree>
    <p:extLst>
      <p:ext uri="{BB962C8B-B14F-4D97-AF65-F5344CB8AC3E}">
        <p14:creationId xmlns:p14="http://schemas.microsoft.com/office/powerpoint/2010/main" val="242999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C805D2A-5F0C-4089-B270-2D1350F0933F}"/>
              </a:ext>
            </a:extLst>
          </p:cNvPr>
          <p:cNvSpPr/>
          <p:nvPr/>
        </p:nvSpPr>
        <p:spPr bwMode="auto">
          <a:xfrm>
            <a:off x="5631109" y="3879394"/>
            <a:ext cx="1749804" cy="2464255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1200" b="0" i="0" u="none" strike="noStrike" cap="none" normalizeH="0" baseline="0" dirty="0" err="1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DCA7C309-9F3B-418E-B554-FB81C47B58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686" b="23549"/>
          <a:stretch/>
        </p:blipFill>
        <p:spPr>
          <a:xfrm>
            <a:off x="5737800" y="4528458"/>
            <a:ext cx="1550714" cy="91127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C0B058F-006E-4F9D-A480-4DCE67C9A8FA}"/>
              </a:ext>
            </a:extLst>
          </p:cNvPr>
          <p:cNvSpPr/>
          <p:nvPr/>
        </p:nvSpPr>
        <p:spPr bwMode="auto">
          <a:xfrm>
            <a:off x="3742315" y="1284514"/>
            <a:ext cx="1749804" cy="2464255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1200" b="0" i="0" u="none" strike="noStrike" cap="none" normalizeH="0" baseline="0" dirty="0" err="1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2E0CF7FF-EC15-4D64-9ACF-5F31313E4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459" b="22155"/>
          <a:stretch/>
        </p:blipFill>
        <p:spPr>
          <a:xfrm>
            <a:off x="3860236" y="1834503"/>
            <a:ext cx="1550714" cy="936410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F842DAA-F5D2-4AD1-9DC1-83D4CD7ED573}"/>
              </a:ext>
            </a:extLst>
          </p:cNvPr>
          <p:cNvSpPr/>
          <p:nvPr/>
        </p:nvSpPr>
        <p:spPr bwMode="auto">
          <a:xfrm>
            <a:off x="3742315" y="3879394"/>
            <a:ext cx="1749804" cy="2464255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endParaRPr lang="en-US" dirty="0" err="1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3C00473-D5F2-4FD2-9CEF-2D573329E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323" y="3951425"/>
            <a:ext cx="1269750" cy="1308003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0D4A4CD-8FDE-45FD-B046-3E0017741610}"/>
              </a:ext>
            </a:extLst>
          </p:cNvPr>
          <p:cNvCxnSpPr/>
          <p:nvPr/>
        </p:nvCxnSpPr>
        <p:spPr bwMode="auto">
          <a:xfrm>
            <a:off x="5198188" y="4372079"/>
            <a:ext cx="0" cy="955872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FCF8EAF7-8729-4091-9ACF-15237A80DF35}"/>
              </a:ext>
            </a:extLst>
          </p:cNvPr>
          <p:cNvSpPr/>
          <p:nvPr/>
        </p:nvSpPr>
        <p:spPr bwMode="auto">
          <a:xfrm>
            <a:off x="4866113" y="5365007"/>
            <a:ext cx="570835" cy="28019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r>
              <a:rPr kumimoji="0" lang="en-US" sz="1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FlySense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FEAEA-4C90-4DC1-8315-73E207A50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parallel with the simplification of our requirements, we have reorganized the workflow in order to minimize rework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59801F-F13A-4487-B296-4AF7EEC85C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Least resistance path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DA08743-7F81-4956-A8F2-4032491587B2}"/>
              </a:ext>
            </a:extLst>
          </p:cNvPr>
          <p:cNvSpPr/>
          <p:nvPr/>
        </p:nvSpPr>
        <p:spPr bwMode="auto">
          <a:xfrm>
            <a:off x="1853522" y="1284515"/>
            <a:ext cx="1749804" cy="2464255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1200" b="0" i="0" u="none" strike="noStrike" cap="none" normalizeH="0" baseline="0" dirty="0" err="1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CA757B-3D6E-4E0F-91FB-2F93FE260C34}"/>
              </a:ext>
            </a:extLst>
          </p:cNvPr>
          <p:cNvSpPr/>
          <p:nvPr/>
        </p:nvSpPr>
        <p:spPr bwMode="auto">
          <a:xfrm>
            <a:off x="5631108" y="1284514"/>
            <a:ext cx="1749804" cy="2464255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1200" b="0" i="0" u="none" strike="noStrike" cap="none" normalizeH="0" baseline="0" dirty="0" err="1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078A01-2CD4-446F-9B5F-A3873A99E5F5}"/>
              </a:ext>
            </a:extLst>
          </p:cNvPr>
          <p:cNvSpPr/>
          <p:nvPr/>
        </p:nvSpPr>
        <p:spPr bwMode="auto">
          <a:xfrm>
            <a:off x="2018626" y="3192961"/>
            <a:ext cx="1447467" cy="403638"/>
          </a:xfrm>
          <a:prstGeom prst="rect">
            <a:avLst/>
          </a:prstGeom>
          <a:solidFill>
            <a:srgbClr val="EAEAEA"/>
          </a:solidFill>
          <a:ln w="12700">
            <a:solidFill>
              <a:srgbClr val="919191"/>
            </a:solidFill>
            <a:prstDash val="solid"/>
          </a:ln>
        </p:spPr>
        <p:txBody>
          <a:bodyPr vert="horz" wrap="square" lIns="72009" tIns="46863" rIns="35941" bIns="46863" rtlCol="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Sensors in a box</a:t>
            </a:r>
            <a:endParaRPr lang="en-GB" dirty="0">
              <a:solidFill>
                <a:schemeClr val="tx1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29E80F-AD6E-4393-A9D9-9CD7BCAD0C61}"/>
              </a:ext>
            </a:extLst>
          </p:cNvPr>
          <p:cNvSpPr/>
          <p:nvPr/>
        </p:nvSpPr>
        <p:spPr bwMode="auto">
          <a:xfrm>
            <a:off x="3893484" y="3192961"/>
            <a:ext cx="1447467" cy="403638"/>
          </a:xfrm>
          <a:prstGeom prst="rect">
            <a:avLst/>
          </a:prstGeom>
          <a:solidFill>
            <a:srgbClr val="EAEAEA"/>
          </a:solidFill>
          <a:ln w="12700">
            <a:solidFill>
              <a:srgbClr val="919191"/>
            </a:solidFill>
            <a:prstDash val="solid"/>
          </a:ln>
        </p:spPr>
        <p:txBody>
          <a:bodyPr vert="horz" wrap="square" lIns="72009" tIns="46863" rIns="35941" bIns="46863" rtlCol="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tx1"/>
                </a:solidFill>
                <a:sym typeface="Trebuchet MS" panose="020B0603020202020204" pitchFamily="34" charset="0"/>
              </a:rPr>
              <a:t>Quadcopter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9AC9FE-26BB-4BBB-86DC-856B8AF5E62A}"/>
              </a:ext>
            </a:extLst>
          </p:cNvPr>
          <p:cNvSpPr/>
          <p:nvPr/>
        </p:nvSpPr>
        <p:spPr bwMode="auto">
          <a:xfrm>
            <a:off x="5782276" y="3192961"/>
            <a:ext cx="1447467" cy="403638"/>
          </a:xfrm>
          <a:prstGeom prst="rect">
            <a:avLst/>
          </a:prstGeom>
          <a:solidFill>
            <a:srgbClr val="EAEAEA"/>
          </a:solidFill>
          <a:ln w="12700">
            <a:solidFill>
              <a:srgbClr val="919191"/>
            </a:solidFill>
            <a:prstDash val="solid"/>
          </a:ln>
        </p:spPr>
        <p:txBody>
          <a:bodyPr vert="horz" wrap="square" lIns="72009" tIns="46863" rIns="35941" bIns="46863" rtlCol="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tx1"/>
                </a:solidFill>
                <a:sym typeface="Trebuchet MS" panose="020B0603020202020204" pitchFamily="34" charset="0"/>
              </a:rPr>
              <a:t>Simulation (online)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7198773-A134-45D8-9E93-96DE8DF5759C}"/>
              </a:ext>
            </a:extLst>
          </p:cNvPr>
          <p:cNvSpPr/>
          <p:nvPr/>
        </p:nvSpPr>
        <p:spPr bwMode="auto">
          <a:xfrm>
            <a:off x="7532080" y="1284514"/>
            <a:ext cx="1749804" cy="2464255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1200" b="0" i="0" u="none" strike="noStrike" cap="none" normalizeH="0" baseline="0" dirty="0" err="1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C352BE-9004-4D19-ADF3-1BB8922AB02A}"/>
              </a:ext>
            </a:extLst>
          </p:cNvPr>
          <p:cNvSpPr/>
          <p:nvPr/>
        </p:nvSpPr>
        <p:spPr bwMode="auto">
          <a:xfrm>
            <a:off x="7683247" y="3192961"/>
            <a:ext cx="1447467" cy="403638"/>
          </a:xfrm>
          <a:prstGeom prst="rect">
            <a:avLst/>
          </a:prstGeom>
          <a:solidFill>
            <a:srgbClr val="EAEAEA"/>
          </a:solidFill>
          <a:ln w="12700">
            <a:solidFill>
              <a:srgbClr val="919191"/>
            </a:solidFill>
            <a:prstDash val="solid"/>
          </a:ln>
        </p:spPr>
        <p:txBody>
          <a:bodyPr vert="horz" wrap="square" lIns="72009" tIns="46863" rIns="35941" bIns="46863" rtlCol="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tx1"/>
                </a:solidFill>
                <a:sym typeface="Trebuchet MS" panose="020B0603020202020204" pitchFamily="34" charset="0"/>
              </a:rPr>
              <a:t>Helicopter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783B2A4-C1E3-4DCE-BBAB-183C10920F7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5334" y="1834503"/>
            <a:ext cx="1422234" cy="11359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02AC45-C932-44BD-ABE8-1271F430C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549" y="1347015"/>
            <a:ext cx="1269750" cy="130800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DAC7364-0342-4EEC-B2DD-604A595AD8D9}"/>
              </a:ext>
            </a:extLst>
          </p:cNvPr>
          <p:cNvCxnSpPr/>
          <p:nvPr/>
        </p:nvCxnSpPr>
        <p:spPr bwMode="auto">
          <a:xfrm>
            <a:off x="3316414" y="1767669"/>
            <a:ext cx="0" cy="955872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1ABEFF6-DD20-4FC3-B9F1-2681EEEC0CC4}"/>
              </a:ext>
            </a:extLst>
          </p:cNvPr>
          <p:cNvSpPr/>
          <p:nvPr/>
        </p:nvSpPr>
        <p:spPr bwMode="auto">
          <a:xfrm>
            <a:off x="2984339" y="2760597"/>
            <a:ext cx="570835" cy="28019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r>
              <a:rPr kumimoji="0" lang="en-US" sz="1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FlySense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82550B0-3092-44AA-940D-EC8AFBF70EB4}"/>
              </a:ext>
            </a:extLst>
          </p:cNvPr>
          <p:cNvSpPr/>
          <p:nvPr/>
        </p:nvSpPr>
        <p:spPr bwMode="auto">
          <a:xfrm>
            <a:off x="2011317" y="1415140"/>
            <a:ext cx="215836" cy="222339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A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C5E044C-BCE9-4E6D-AA1F-4EF831A3A456}"/>
              </a:ext>
            </a:extLst>
          </p:cNvPr>
          <p:cNvSpPr/>
          <p:nvPr/>
        </p:nvSpPr>
        <p:spPr bwMode="auto">
          <a:xfrm>
            <a:off x="3955562" y="1415140"/>
            <a:ext cx="215836" cy="222339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B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436FFDF-EFE6-409F-A9C4-DA6E00063574}"/>
              </a:ext>
            </a:extLst>
          </p:cNvPr>
          <p:cNvSpPr/>
          <p:nvPr/>
        </p:nvSpPr>
        <p:spPr bwMode="auto">
          <a:xfrm>
            <a:off x="5828725" y="1415140"/>
            <a:ext cx="215836" cy="222339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C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1FD00B4-ED3C-49EB-A131-5BE908949A21}"/>
              </a:ext>
            </a:extLst>
          </p:cNvPr>
          <p:cNvSpPr/>
          <p:nvPr/>
        </p:nvSpPr>
        <p:spPr bwMode="auto">
          <a:xfrm>
            <a:off x="7725334" y="1415140"/>
            <a:ext cx="215836" cy="222339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6F12CE-1176-4A9F-BF34-2F39C0804D06}"/>
              </a:ext>
            </a:extLst>
          </p:cNvPr>
          <p:cNvSpPr/>
          <p:nvPr/>
        </p:nvSpPr>
        <p:spPr bwMode="auto">
          <a:xfrm>
            <a:off x="500741" y="1415139"/>
            <a:ext cx="1082829" cy="2181459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solidFill>
                  <a:schemeClr val="tx1"/>
                </a:solidFill>
              </a:rPr>
              <a:t>Initial Approach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EED87E5-9D65-4F12-BA55-2682AA13ACB0}"/>
              </a:ext>
            </a:extLst>
          </p:cNvPr>
          <p:cNvSpPr/>
          <p:nvPr/>
        </p:nvSpPr>
        <p:spPr bwMode="auto">
          <a:xfrm>
            <a:off x="7532080" y="3879394"/>
            <a:ext cx="1749804" cy="2464255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endParaRPr lang="en-US" dirty="0" err="1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1C0EFD5-E1D9-4F6A-A293-C1C0457601BE}"/>
              </a:ext>
            </a:extLst>
          </p:cNvPr>
          <p:cNvSpPr/>
          <p:nvPr/>
        </p:nvSpPr>
        <p:spPr bwMode="auto">
          <a:xfrm>
            <a:off x="1853522" y="3879395"/>
            <a:ext cx="1749804" cy="24642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FVE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lang="en-US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lang="en-US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lang="en-US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lang="en-US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48D080-ECCD-4D63-B7EC-9D9B28575930}"/>
              </a:ext>
            </a:extLst>
          </p:cNvPr>
          <p:cNvSpPr/>
          <p:nvPr/>
        </p:nvSpPr>
        <p:spPr bwMode="auto">
          <a:xfrm>
            <a:off x="2018626" y="5787841"/>
            <a:ext cx="1447467" cy="403638"/>
          </a:xfrm>
          <a:prstGeom prst="rect">
            <a:avLst/>
          </a:prstGeom>
          <a:solidFill>
            <a:srgbClr val="EAEAEA"/>
          </a:solidFill>
          <a:ln w="12700">
            <a:solidFill>
              <a:srgbClr val="919191"/>
            </a:solidFill>
            <a:prstDash val="solid"/>
          </a:ln>
        </p:spPr>
        <p:txBody>
          <a:bodyPr vert="horz" wrap="square" lIns="72009" tIns="46863" rIns="35941" bIns="46863" rtlCol="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tx1"/>
                </a:solidFill>
                <a:sym typeface="Trebuchet MS" panose="020B0603020202020204" pitchFamily="34" charset="0"/>
              </a:rPr>
              <a:t>Simulation (offline flight dataset)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BCA873C-E0A0-4ECA-B41D-43C9898DC013}"/>
              </a:ext>
            </a:extLst>
          </p:cNvPr>
          <p:cNvSpPr/>
          <p:nvPr/>
        </p:nvSpPr>
        <p:spPr bwMode="auto">
          <a:xfrm>
            <a:off x="5788367" y="5787841"/>
            <a:ext cx="1447467" cy="403638"/>
          </a:xfrm>
          <a:prstGeom prst="rect">
            <a:avLst/>
          </a:prstGeom>
          <a:solidFill>
            <a:srgbClr val="EAEAEA"/>
          </a:solidFill>
          <a:ln w="12700">
            <a:solidFill>
              <a:srgbClr val="919191"/>
            </a:solidFill>
            <a:prstDash val="solid"/>
          </a:ln>
        </p:spPr>
        <p:txBody>
          <a:bodyPr vert="horz" wrap="square" lIns="72009" tIns="46863" rIns="35941" bIns="46863" rtlCol="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tx1"/>
                </a:solidFill>
                <a:sym typeface="Trebuchet MS" panose="020B0603020202020204" pitchFamily="34" charset="0"/>
              </a:rPr>
              <a:t>Quadcopter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BD7431-B86D-4E6F-A0EB-D49F7B9DBBD6}"/>
              </a:ext>
            </a:extLst>
          </p:cNvPr>
          <p:cNvSpPr/>
          <p:nvPr/>
        </p:nvSpPr>
        <p:spPr bwMode="auto">
          <a:xfrm>
            <a:off x="7677159" y="5787841"/>
            <a:ext cx="1447467" cy="403638"/>
          </a:xfrm>
          <a:prstGeom prst="rect">
            <a:avLst/>
          </a:prstGeom>
          <a:solidFill>
            <a:srgbClr val="EAEAEA"/>
          </a:solidFill>
          <a:ln w="12700">
            <a:solidFill>
              <a:srgbClr val="919191"/>
            </a:solidFill>
            <a:prstDash val="solid"/>
          </a:ln>
        </p:spPr>
        <p:txBody>
          <a:bodyPr vert="horz" wrap="square" lIns="72009" tIns="46863" rIns="35941" bIns="46863" rtlCol="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tx1"/>
                </a:solidFill>
                <a:sym typeface="Trebuchet MS" panose="020B0603020202020204" pitchFamily="34" charset="0"/>
              </a:rPr>
              <a:t>Helicopter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332A5F5-67EF-48E9-9DF6-C09F71AE6F19}"/>
              </a:ext>
            </a:extLst>
          </p:cNvPr>
          <p:cNvSpPr/>
          <p:nvPr/>
        </p:nvSpPr>
        <p:spPr bwMode="auto">
          <a:xfrm>
            <a:off x="2011317" y="4010020"/>
            <a:ext cx="215836" cy="222339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A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FD4A53F-45DF-4571-8543-6D3197C84891}"/>
              </a:ext>
            </a:extLst>
          </p:cNvPr>
          <p:cNvSpPr/>
          <p:nvPr/>
        </p:nvSpPr>
        <p:spPr bwMode="auto">
          <a:xfrm>
            <a:off x="3955562" y="4010020"/>
            <a:ext cx="215836" cy="222339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B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116B709-1EA6-49E6-91B7-B1F6AC122CA5}"/>
              </a:ext>
            </a:extLst>
          </p:cNvPr>
          <p:cNvSpPr/>
          <p:nvPr/>
        </p:nvSpPr>
        <p:spPr bwMode="auto">
          <a:xfrm>
            <a:off x="5828725" y="4010020"/>
            <a:ext cx="215836" cy="222339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C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D9610D5-A1D1-4F4C-9800-891199E541AA}"/>
              </a:ext>
            </a:extLst>
          </p:cNvPr>
          <p:cNvSpPr/>
          <p:nvPr/>
        </p:nvSpPr>
        <p:spPr bwMode="auto">
          <a:xfrm>
            <a:off x="7725334" y="4010020"/>
            <a:ext cx="215836" cy="222339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D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0014D02-93A1-4A97-B572-03D8CC0AF5AC}"/>
              </a:ext>
            </a:extLst>
          </p:cNvPr>
          <p:cNvSpPr/>
          <p:nvPr/>
        </p:nvSpPr>
        <p:spPr bwMode="auto">
          <a:xfrm>
            <a:off x="500741" y="4010019"/>
            <a:ext cx="1082829" cy="2181459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Current Approach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AC06E16-1DE2-43A8-B68A-D54DB05CA8BA}"/>
              </a:ext>
            </a:extLst>
          </p:cNvPr>
          <p:cNvSpPr/>
          <p:nvPr/>
        </p:nvSpPr>
        <p:spPr bwMode="auto">
          <a:xfrm>
            <a:off x="3893484" y="5787841"/>
            <a:ext cx="1447467" cy="403638"/>
          </a:xfrm>
          <a:prstGeom prst="rect">
            <a:avLst/>
          </a:prstGeom>
          <a:solidFill>
            <a:srgbClr val="EAEAEA"/>
          </a:solidFill>
          <a:ln w="12700">
            <a:solidFill>
              <a:srgbClr val="919191"/>
            </a:solidFill>
            <a:prstDash val="solid"/>
          </a:ln>
        </p:spPr>
        <p:txBody>
          <a:bodyPr vert="horz" wrap="square" lIns="72009" tIns="46863" rIns="35941" bIns="46863" rtlCol="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tx1"/>
                </a:solidFill>
                <a:sym typeface="Trebuchet MS" panose="020B0603020202020204" pitchFamily="34" charset="0"/>
              </a:rPr>
              <a:t>Sensors in </a:t>
            </a:r>
            <a:r>
              <a:rPr lang="en-GB">
                <a:solidFill>
                  <a:schemeClr val="tx1"/>
                </a:solidFill>
                <a:sym typeface="Trebuchet MS" panose="020B0603020202020204" pitchFamily="34" charset="0"/>
              </a:rPr>
              <a:t>a box</a:t>
            </a:r>
            <a:endParaRPr lang="en-GB" dirty="0">
              <a:solidFill>
                <a:schemeClr val="tx1"/>
              </a:solidFill>
              <a:sym typeface="Trebuchet MS" panose="020B0603020202020204" pitchFamily="34" charset="0"/>
            </a:endParaRPr>
          </a:p>
        </p:txBody>
      </p:sp>
      <p:pic>
        <p:nvPicPr>
          <p:cNvPr id="2052" name="Picture 4" descr="Resultado de imagem para flight simulator">
            <a:extLst>
              <a:ext uri="{FF2B5EF4-FFF2-40B4-BE49-F238E27FC236}">
                <a16:creationId xmlns:a16="http://schemas.microsoft.com/office/drawing/2014/main" id="{4FB0EE6B-4B04-4D40-874D-262EE3C5F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961" y="1803954"/>
            <a:ext cx="1476296" cy="110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Resultado de imagem para flight simulator">
            <a:extLst>
              <a:ext uri="{FF2B5EF4-FFF2-40B4-BE49-F238E27FC236}">
                <a16:creationId xmlns:a16="http://schemas.microsoft.com/office/drawing/2014/main" id="{F2F09FB3-2BD4-4E8E-BEC0-5BF65CB0E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973" y="4423922"/>
            <a:ext cx="1476296" cy="110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6367E05-20A6-4FDA-A2B4-68090F1347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392" y="4395226"/>
            <a:ext cx="1422234" cy="11359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57A60E-D38B-4795-8C85-EF22AD3F735C}"/>
              </a:ext>
            </a:extLst>
          </p:cNvPr>
          <p:cNvSpPr txBox="1"/>
          <p:nvPr/>
        </p:nvSpPr>
        <p:spPr>
          <a:xfrm>
            <a:off x="4536902" y="5299954"/>
            <a:ext cx="11381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/>
              <a:t>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A0A4440-CB60-4D8C-852C-9717B43F79C7}"/>
              </a:ext>
            </a:extLst>
          </p:cNvPr>
          <p:cNvSpPr txBox="1"/>
          <p:nvPr/>
        </p:nvSpPr>
        <p:spPr>
          <a:xfrm>
            <a:off x="8346888" y="1395630"/>
            <a:ext cx="11381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99419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Draft schedule (subsystem/system level)</a:t>
            </a:r>
            <a:endParaRPr lang="en-GB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Under the new approach, we are currently on schedule (detail in backup)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382224F-27EB-4A0A-8A3B-68DB16B8A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957584"/>
              </p:ext>
            </p:extLst>
          </p:nvPr>
        </p:nvGraphicFramePr>
        <p:xfrm>
          <a:off x="754744" y="1386113"/>
          <a:ext cx="8519885" cy="4517585"/>
        </p:xfrm>
        <a:graphic>
          <a:graphicData uri="http://schemas.openxmlformats.org/drawingml/2006/table">
            <a:tbl>
              <a:tblPr/>
              <a:tblGrid>
                <a:gridCol w="820057">
                  <a:extLst>
                    <a:ext uri="{9D8B030D-6E8A-4147-A177-3AD203B41FA5}">
                      <a16:colId xmlns:a16="http://schemas.microsoft.com/office/drawing/2014/main" val="1181481896"/>
                    </a:ext>
                  </a:extLst>
                </a:gridCol>
                <a:gridCol w="1300876">
                  <a:extLst>
                    <a:ext uri="{9D8B030D-6E8A-4147-A177-3AD203B41FA5}">
                      <a16:colId xmlns:a16="http://schemas.microsoft.com/office/drawing/2014/main" val="191272121"/>
                    </a:ext>
                  </a:extLst>
                </a:gridCol>
                <a:gridCol w="1024317">
                  <a:extLst>
                    <a:ext uri="{9D8B030D-6E8A-4147-A177-3AD203B41FA5}">
                      <a16:colId xmlns:a16="http://schemas.microsoft.com/office/drawing/2014/main" val="853420479"/>
                    </a:ext>
                  </a:extLst>
                </a:gridCol>
                <a:gridCol w="952009">
                  <a:extLst>
                    <a:ext uri="{9D8B030D-6E8A-4147-A177-3AD203B41FA5}">
                      <a16:colId xmlns:a16="http://schemas.microsoft.com/office/drawing/2014/main" val="1920755989"/>
                    </a:ext>
                  </a:extLst>
                </a:gridCol>
                <a:gridCol w="831502">
                  <a:extLst>
                    <a:ext uri="{9D8B030D-6E8A-4147-A177-3AD203B41FA5}">
                      <a16:colId xmlns:a16="http://schemas.microsoft.com/office/drawing/2014/main" val="3364596098"/>
                    </a:ext>
                  </a:extLst>
                </a:gridCol>
                <a:gridCol w="964060">
                  <a:extLst>
                    <a:ext uri="{9D8B030D-6E8A-4147-A177-3AD203B41FA5}">
                      <a16:colId xmlns:a16="http://schemas.microsoft.com/office/drawing/2014/main" val="1894993918"/>
                    </a:ext>
                  </a:extLst>
                </a:gridCol>
                <a:gridCol w="831502">
                  <a:extLst>
                    <a:ext uri="{9D8B030D-6E8A-4147-A177-3AD203B41FA5}">
                      <a16:colId xmlns:a16="http://schemas.microsoft.com/office/drawing/2014/main" val="2179739506"/>
                    </a:ext>
                  </a:extLst>
                </a:gridCol>
                <a:gridCol w="976111">
                  <a:extLst>
                    <a:ext uri="{9D8B030D-6E8A-4147-A177-3AD203B41FA5}">
                      <a16:colId xmlns:a16="http://schemas.microsoft.com/office/drawing/2014/main" val="248416821"/>
                    </a:ext>
                  </a:extLst>
                </a:gridCol>
                <a:gridCol w="819451">
                  <a:extLst>
                    <a:ext uri="{9D8B030D-6E8A-4147-A177-3AD203B41FA5}">
                      <a16:colId xmlns:a16="http://schemas.microsoft.com/office/drawing/2014/main" val="184413283"/>
                    </a:ext>
                  </a:extLst>
                </a:gridCol>
              </a:tblGrid>
              <a:tr h="7692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Tracks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631" marR="42631" marT="42631" marB="42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 1    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 Oct 2017                           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631" marR="42631" marT="42631" marB="42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 2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27 Oct 2017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631" marR="42631" marT="42631" marB="42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PDR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31 Oct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631" marR="42631" marT="42631" marB="42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PR3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Nov 10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631" marR="42631" marT="42631" marB="42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PR4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Nov 22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631" marR="42631" marT="42631" marB="42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PR5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Nov 30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631" marR="42631" marT="42631" marB="42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PR6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Dec 7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631" marR="42631" marT="42631" marB="42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Critical Review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Dec 14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631" marR="42631" marT="42631" marB="42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630651"/>
                  </a:ext>
                </a:extLst>
              </a:tr>
              <a:tr h="14195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UI/UX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631" marR="42631" marT="42631" marB="42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First visualization of sensor suite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Specification to onboard computer </a:t>
                      </a:r>
                    </a:p>
                  </a:txBody>
                  <a:tcPr marL="42631" marR="42631" marT="42631" marB="42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Head tracking for artificial horizon</a:t>
                      </a:r>
                    </a:p>
                  </a:txBody>
                  <a:tcPr marL="42631" marR="42631" marT="42631" marB="42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Mock-up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of HUD</a:t>
                      </a:r>
                    </a:p>
                  </a:txBody>
                  <a:tcPr marL="42631" marR="42631" marT="42631" marB="42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Mock-up of BDV </a:t>
                      </a:r>
                    </a:p>
                  </a:txBody>
                  <a:tcPr marL="42631" marR="42631" marT="42631" marB="42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Mock-up of sound</a:t>
                      </a:r>
                    </a:p>
                  </a:txBody>
                  <a:tcPr marL="42631" marR="42631" marT="42631" marB="42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HUD and Bird’s Eye View with NEA dataset</a:t>
                      </a:r>
                    </a:p>
                  </a:txBody>
                  <a:tcPr marL="42631" marR="42631" marT="42631" marB="42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Additional testing and refinement</a:t>
                      </a:r>
                    </a:p>
                  </a:txBody>
                  <a:tcPr marL="42631" marR="42631" marT="42631" marB="42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Planning for next phase</a:t>
                      </a:r>
                    </a:p>
                  </a:txBody>
                  <a:tcPr marL="42631" marR="42631" marT="42631" marB="42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210979"/>
                  </a:ext>
                </a:extLst>
              </a:tr>
              <a:tr h="11767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Sensing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631" marR="42631" marT="42631" marB="42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Point cloud of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Lidar Data set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631" marR="42631" marT="42631" marB="42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Onboard obstacle map generation</a:t>
                      </a:r>
                    </a:p>
                  </a:txBody>
                  <a:tcPr marL="42631" marR="42631" marT="42631" marB="42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Interface to AR headset</a:t>
                      </a:r>
                    </a:p>
                  </a:txBody>
                  <a:tcPr marL="42631" marR="42631" marT="42631" marB="42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Obstacle map with NEA flight dataset</a:t>
                      </a:r>
                    </a:p>
                  </a:txBody>
                  <a:tcPr marL="42631" marR="42631" marT="42631" marB="42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Interface to AR</a:t>
                      </a:r>
                    </a:p>
                  </a:txBody>
                  <a:tcPr marL="42631" marR="42631" marT="42631" marB="42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2631" marR="42631" marT="42631" marB="42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04126245"/>
                  </a:ext>
                </a:extLst>
              </a:tr>
              <a:tr h="11358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System Int. &amp;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Testing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631" marR="42631" marT="42631" marB="42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Procurement of Epson BT-300,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Velodyne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and Jetson 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2631" marR="42631" marT="42631" marB="42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Design of Fall verification experiment</a:t>
                      </a:r>
                    </a:p>
                  </a:txBody>
                  <a:tcPr marL="42631" marR="42631" marT="42631" marB="42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Integration and testing of HUD</a:t>
                      </a:r>
                    </a:p>
                  </a:txBody>
                  <a:tcPr marL="42631" marR="42631" marT="42631" marB="42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631" marR="42631" marT="42631" marB="42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Integration and testing for Fall Validation Experiment (HUD, BDV, Sound)</a:t>
                      </a:r>
                    </a:p>
                  </a:txBody>
                  <a:tcPr marL="42631" marR="42631" marT="42631" marB="42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631" marR="42631" marT="42631" marB="42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14941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6BAC04E-7910-4F21-8763-93101E202DF9}"/>
              </a:ext>
            </a:extLst>
          </p:cNvPr>
          <p:cNvSpPr/>
          <p:nvPr/>
        </p:nvSpPr>
        <p:spPr>
          <a:xfrm>
            <a:off x="2457572" y="3072783"/>
            <a:ext cx="3898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7A37"/>
                </a:solidFill>
                <a:sym typeface="Calibri" panose="020F0502020204030204" pitchFamily="34" charset="0"/>
              </a:rPr>
              <a:t>✔</a:t>
            </a:r>
            <a:endParaRPr lang="en-US" sz="20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CCCAAF-4858-4C53-B150-388FA3EB4FA7}"/>
              </a:ext>
            </a:extLst>
          </p:cNvPr>
          <p:cNvSpPr/>
          <p:nvPr/>
        </p:nvSpPr>
        <p:spPr>
          <a:xfrm>
            <a:off x="2457572" y="4335524"/>
            <a:ext cx="3898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7A37"/>
                </a:solidFill>
                <a:sym typeface="Calibri" panose="020F0502020204030204" pitchFamily="34" charset="0"/>
              </a:rPr>
              <a:t>✔</a:t>
            </a:r>
            <a:endParaRPr lang="en-US" sz="20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743392-8A6B-41C3-BF9C-6FF3C3A8B79A}"/>
              </a:ext>
            </a:extLst>
          </p:cNvPr>
          <p:cNvSpPr/>
          <p:nvPr/>
        </p:nvSpPr>
        <p:spPr>
          <a:xfrm>
            <a:off x="2457572" y="5561980"/>
            <a:ext cx="3898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7A37"/>
                </a:solidFill>
                <a:sym typeface="Calibri" panose="020F0502020204030204" pitchFamily="34" charset="0"/>
              </a:rPr>
              <a:t>✔</a:t>
            </a:r>
            <a:endParaRPr lang="en-US" sz="20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083725-08C2-4D39-A5FE-C660874B8124}"/>
              </a:ext>
            </a:extLst>
          </p:cNvPr>
          <p:cNvSpPr/>
          <p:nvPr/>
        </p:nvSpPr>
        <p:spPr>
          <a:xfrm>
            <a:off x="3553401" y="4386324"/>
            <a:ext cx="3898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7A37"/>
                </a:solidFill>
                <a:sym typeface="Calibri" panose="020F0502020204030204" pitchFamily="34" charset="0"/>
              </a:rPr>
              <a:t>✔</a:t>
            </a:r>
            <a:endParaRPr lang="en-US" sz="20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63349A-D778-491D-8ECB-38A82B71E30F}"/>
              </a:ext>
            </a:extLst>
          </p:cNvPr>
          <p:cNvSpPr/>
          <p:nvPr/>
        </p:nvSpPr>
        <p:spPr>
          <a:xfrm>
            <a:off x="2464831" y="2477699"/>
            <a:ext cx="3898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7A37"/>
                </a:solidFill>
                <a:sym typeface="Calibri" panose="020F0502020204030204" pitchFamily="34" charset="0"/>
              </a:rPr>
              <a:t>✔</a:t>
            </a:r>
            <a:endParaRPr lang="en-US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D63E62-CDB8-471F-B1E1-8D343F4E7284}"/>
              </a:ext>
            </a:extLst>
          </p:cNvPr>
          <p:cNvSpPr txBox="1"/>
          <p:nvPr/>
        </p:nvSpPr>
        <p:spPr>
          <a:xfrm>
            <a:off x="769258" y="6177685"/>
            <a:ext cx="479445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Note: Either Audio Warnings or Speech Recognition for Fall Validation.</a:t>
            </a:r>
          </a:p>
        </p:txBody>
      </p:sp>
    </p:spTree>
    <p:extLst>
      <p:ext uri="{BB962C8B-B14F-4D97-AF65-F5344CB8AC3E}">
        <p14:creationId xmlns:p14="http://schemas.microsoft.com/office/powerpoint/2010/main" val="1084509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4 Major Risks and mitigation strategy</a:t>
            </a:r>
            <a:endParaRPr lang="en-GB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We are currently deploying mitigation actions with owners to address the key risks identified</a:t>
            </a:r>
          </a:p>
        </p:txBody>
      </p:sp>
      <p:sp>
        <p:nvSpPr>
          <p:cNvPr id="8" name="AutoShape 11">
            <a:extLst>
              <a:ext uri="{FF2B5EF4-FFF2-40B4-BE49-F238E27FC236}">
                <a16:creationId xmlns:a16="http://schemas.microsoft.com/office/drawing/2014/main" id="{869618F6-ED58-413C-971D-28BF1265A778}"/>
              </a:ext>
            </a:extLst>
          </p:cNvPr>
          <p:cNvSpPr>
            <a:spLocks noChangeAspect="1" noChangeArrowheads="1"/>
          </p:cNvSpPr>
          <p:nvPr/>
        </p:nvSpPr>
        <p:spPr bwMode="gray">
          <a:xfrm>
            <a:off x="916042" y="5310499"/>
            <a:ext cx="3880930" cy="502475"/>
          </a:xfrm>
          <a:prstGeom prst="rightArrow">
            <a:avLst>
              <a:gd name="adj1" fmla="val 49426"/>
              <a:gd name="adj2" fmla="val 57511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GB" b="1" dirty="0"/>
              <a:t>Probability of occurrence</a:t>
            </a:r>
          </a:p>
        </p:txBody>
      </p:sp>
      <p:sp>
        <p:nvSpPr>
          <p:cNvPr id="12" name="AutoShape 11">
            <a:extLst>
              <a:ext uri="{FF2B5EF4-FFF2-40B4-BE49-F238E27FC236}">
                <a16:creationId xmlns:a16="http://schemas.microsoft.com/office/drawing/2014/main" id="{B88D14D3-3F69-453C-9C41-A8BCBF226DE4}"/>
              </a:ext>
            </a:extLst>
          </p:cNvPr>
          <p:cNvSpPr>
            <a:spLocks noChangeAspect="1" noChangeArrowheads="1"/>
          </p:cNvSpPr>
          <p:nvPr/>
        </p:nvSpPr>
        <p:spPr bwMode="gray">
          <a:xfrm rot="16200000">
            <a:off x="-1157951" y="3241005"/>
            <a:ext cx="3384757" cy="430220"/>
          </a:xfrm>
          <a:prstGeom prst="rightArrow">
            <a:avLst>
              <a:gd name="adj1" fmla="val 49426"/>
              <a:gd name="adj2" fmla="val 55213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2700000" scaled="1"/>
            <a:tileRect/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GB" b="1" dirty="0"/>
              <a:t>Severity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014CA-F2A0-45E7-A43F-E9E4E3206C31}"/>
              </a:ext>
            </a:extLst>
          </p:cNvPr>
          <p:cNvGrpSpPr/>
          <p:nvPr/>
        </p:nvGrpSpPr>
        <p:grpSpPr>
          <a:xfrm>
            <a:off x="4923548" y="5408683"/>
            <a:ext cx="293820" cy="266405"/>
            <a:chOff x="3724220" y="2491157"/>
            <a:chExt cx="252412" cy="25241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EDB0E3F-6E1B-4990-8962-1121FA4E59C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24220" y="2491157"/>
              <a:ext cx="252412" cy="25241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defPPr>
                <a:defRPr lang="en-GB"/>
              </a:defPPr>
              <a:lvl1pPr algn="ctr" rtl="0" eaLnBrk="0" fontAlgn="base" hangingPunct="0">
                <a:spcBef>
                  <a:spcPct val="30000"/>
                </a:spcBef>
                <a:spcAft>
                  <a:spcPct val="0"/>
                </a:spcAft>
                <a:buSzPct val="110000"/>
                <a:defRPr sz="1200" kern="1200">
                  <a:solidFill>
                    <a:srgbClr val="000000"/>
                  </a:solidFill>
                  <a:latin typeface="Trebuchet MS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30000"/>
                </a:spcBef>
                <a:spcAft>
                  <a:spcPct val="0"/>
                </a:spcAft>
                <a:buSzPct val="110000"/>
                <a:defRPr sz="1200" kern="1200">
                  <a:solidFill>
                    <a:srgbClr val="000000"/>
                  </a:solidFill>
                  <a:latin typeface="Trebuchet MS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30000"/>
                </a:spcBef>
                <a:spcAft>
                  <a:spcPct val="0"/>
                </a:spcAft>
                <a:buSzPct val="110000"/>
                <a:defRPr sz="1200" kern="1200">
                  <a:solidFill>
                    <a:srgbClr val="000000"/>
                  </a:solidFill>
                  <a:latin typeface="Trebuchet MS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30000"/>
                </a:spcBef>
                <a:spcAft>
                  <a:spcPct val="0"/>
                </a:spcAft>
                <a:buSzPct val="110000"/>
                <a:defRPr sz="1200" kern="1200">
                  <a:solidFill>
                    <a:srgbClr val="000000"/>
                  </a:solidFill>
                  <a:latin typeface="Trebuchet MS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30000"/>
                </a:spcBef>
                <a:spcAft>
                  <a:spcPct val="0"/>
                </a:spcAft>
                <a:buSzPct val="110000"/>
                <a:defRPr sz="1200" kern="1200">
                  <a:solidFill>
                    <a:srgbClr val="000000"/>
                  </a:solidFill>
                  <a:latin typeface="Trebuchet MS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rgbClr val="000000"/>
                  </a:solidFill>
                  <a:latin typeface="Trebuchet MS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rgbClr val="000000"/>
                  </a:solidFill>
                  <a:latin typeface="Trebuchet MS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rgbClr val="000000"/>
                  </a:solidFill>
                  <a:latin typeface="Trebuchet MS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rgbClr val="000000"/>
                  </a:solidFill>
                  <a:latin typeface="Trebuchet MS" pitchFamily="34" charset="0"/>
                  <a:ea typeface="+mn-ea"/>
                  <a:cs typeface="+mn-cs"/>
                </a:defRPr>
              </a:lvl9pPr>
            </a:lstStyle>
            <a:p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7953345-E32B-4250-ADB8-9511A4845670}"/>
                </a:ext>
              </a:extLst>
            </p:cNvPr>
            <p:cNvSpPr/>
            <p:nvPr/>
          </p:nvSpPr>
          <p:spPr bwMode="auto">
            <a:xfrm>
              <a:off x="3778609" y="2596767"/>
              <a:ext cx="143620" cy="4119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Pct val="110000"/>
                <a:buFontTx/>
                <a:buNone/>
                <a:tabLst/>
              </a:pP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79972F5-A362-489E-8590-783724E79107}"/>
                </a:ext>
              </a:extLst>
            </p:cNvPr>
            <p:cNvSpPr/>
            <p:nvPr/>
          </p:nvSpPr>
          <p:spPr bwMode="auto">
            <a:xfrm rot="16200000">
              <a:off x="3778603" y="2596769"/>
              <a:ext cx="143620" cy="4119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Pct val="110000"/>
                <a:buFontTx/>
                <a:buNone/>
                <a:tabLst/>
              </a:pP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69D5F8-6B0E-4E9D-A7B1-7FC4AFA766EC}"/>
              </a:ext>
            </a:extLst>
          </p:cNvPr>
          <p:cNvGrpSpPr/>
          <p:nvPr/>
        </p:nvGrpSpPr>
        <p:grpSpPr>
          <a:xfrm>
            <a:off x="387517" y="1320804"/>
            <a:ext cx="293820" cy="266405"/>
            <a:chOff x="3724220" y="2491157"/>
            <a:chExt cx="252412" cy="25241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17D64CF-DF9C-4210-9AAA-AE4287F8F98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24220" y="2491157"/>
              <a:ext cx="252412" cy="25241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defPPr>
                <a:defRPr lang="en-GB"/>
              </a:defPPr>
              <a:lvl1pPr algn="ctr" rtl="0" eaLnBrk="0" fontAlgn="base" hangingPunct="0">
                <a:spcBef>
                  <a:spcPct val="30000"/>
                </a:spcBef>
                <a:spcAft>
                  <a:spcPct val="0"/>
                </a:spcAft>
                <a:buSzPct val="110000"/>
                <a:defRPr sz="1200" kern="1200">
                  <a:solidFill>
                    <a:srgbClr val="000000"/>
                  </a:solidFill>
                  <a:latin typeface="Trebuchet MS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30000"/>
                </a:spcBef>
                <a:spcAft>
                  <a:spcPct val="0"/>
                </a:spcAft>
                <a:buSzPct val="110000"/>
                <a:defRPr sz="1200" kern="1200">
                  <a:solidFill>
                    <a:srgbClr val="000000"/>
                  </a:solidFill>
                  <a:latin typeface="Trebuchet MS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30000"/>
                </a:spcBef>
                <a:spcAft>
                  <a:spcPct val="0"/>
                </a:spcAft>
                <a:buSzPct val="110000"/>
                <a:defRPr sz="1200" kern="1200">
                  <a:solidFill>
                    <a:srgbClr val="000000"/>
                  </a:solidFill>
                  <a:latin typeface="Trebuchet MS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30000"/>
                </a:spcBef>
                <a:spcAft>
                  <a:spcPct val="0"/>
                </a:spcAft>
                <a:buSzPct val="110000"/>
                <a:defRPr sz="1200" kern="1200">
                  <a:solidFill>
                    <a:srgbClr val="000000"/>
                  </a:solidFill>
                  <a:latin typeface="Trebuchet MS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30000"/>
                </a:spcBef>
                <a:spcAft>
                  <a:spcPct val="0"/>
                </a:spcAft>
                <a:buSzPct val="110000"/>
                <a:defRPr sz="1200" kern="1200">
                  <a:solidFill>
                    <a:srgbClr val="000000"/>
                  </a:solidFill>
                  <a:latin typeface="Trebuchet MS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rgbClr val="000000"/>
                  </a:solidFill>
                  <a:latin typeface="Trebuchet MS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rgbClr val="000000"/>
                  </a:solidFill>
                  <a:latin typeface="Trebuchet MS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rgbClr val="000000"/>
                  </a:solidFill>
                  <a:latin typeface="Trebuchet MS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rgbClr val="000000"/>
                  </a:solidFill>
                  <a:latin typeface="Trebuchet MS" pitchFamily="34" charset="0"/>
                  <a:ea typeface="+mn-ea"/>
                  <a:cs typeface="+mn-cs"/>
                </a:defRPr>
              </a:lvl9pPr>
            </a:lstStyle>
            <a:p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2DB5961-FA63-48D4-90B8-17DD3C0733BC}"/>
                </a:ext>
              </a:extLst>
            </p:cNvPr>
            <p:cNvSpPr/>
            <p:nvPr/>
          </p:nvSpPr>
          <p:spPr bwMode="auto">
            <a:xfrm>
              <a:off x="3778609" y="2596767"/>
              <a:ext cx="143620" cy="4119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Pct val="110000"/>
                <a:buFontTx/>
                <a:buNone/>
                <a:tabLst/>
              </a:pP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63DCE6-F49B-43D1-9B80-BEF4D1AD10AB}"/>
                </a:ext>
              </a:extLst>
            </p:cNvPr>
            <p:cNvSpPr/>
            <p:nvPr/>
          </p:nvSpPr>
          <p:spPr bwMode="auto">
            <a:xfrm rot="16200000">
              <a:off x="3778603" y="2596769"/>
              <a:ext cx="143620" cy="4119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Pct val="110000"/>
                <a:buFontTx/>
                <a:buNone/>
                <a:tabLst/>
              </a:pP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A5ECC7F-373C-431C-8354-D5EF5B95D244}"/>
              </a:ext>
            </a:extLst>
          </p:cNvPr>
          <p:cNvGrpSpPr/>
          <p:nvPr/>
        </p:nvGrpSpPr>
        <p:grpSpPr>
          <a:xfrm>
            <a:off x="387517" y="5408683"/>
            <a:ext cx="293820" cy="266405"/>
            <a:chOff x="4030456" y="2491159"/>
            <a:chExt cx="252412" cy="25241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8B11A5B-D840-4DBD-9E52-9AA86402BAB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30456" y="2491159"/>
              <a:ext cx="252412" cy="25241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defPPr>
                <a:defRPr lang="en-GB"/>
              </a:defPPr>
              <a:lvl1pPr algn="ctr" rtl="0" eaLnBrk="0" fontAlgn="base" hangingPunct="0">
                <a:spcBef>
                  <a:spcPct val="30000"/>
                </a:spcBef>
                <a:spcAft>
                  <a:spcPct val="0"/>
                </a:spcAft>
                <a:buSzPct val="110000"/>
                <a:defRPr sz="1200" kern="1200">
                  <a:solidFill>
                    <a:srgbClr val="000000"/>
                  </a:solidFill>
                  <a:latin typeface="Trebuchet MS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30000"/>
                </a:spcBef>
                <a:spcAft>
                  <a:spcPct val="0"/>
                </a:spcAft>
                <a:buSzPct val="110000"/>
                <a:defRPr sz="1200" kern="1200">
                  <a:solidFill>
                    <a:srgbClr val="000000"/>
                  </a:solidFill>
                  <a:latin typeface="Trebuchet MS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30000"/>
                </a:spcBef>
                <a:spcAft>
                  <a:spcPct val="0"/>
                </a:spcAft>
                <a:buSzPct val="110000"/>
                <a:defRPr sz="1200" kern="1200">
                  <a:solidFill>
                    <a:srgbClr val="000000"/>
                  </a:solidFill>
                  <a:latin typeface="Trebuchet MS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30000"/>
                </a:spcBef>
                <a:spcAft>
                  <a:spcPct val="0"/>
                </a:spcAft>
                <a:buSzPct val="110000"/>
                <a:defRPr sz="1200" kern="1200">
                  <a:solidFill>
                    <a:srgbClr val="000000"/>
                  </a:solidFill>
                  <a:latin typeface="Trebuchet MS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30000"/>
                </a:spcBef>
                <a:spcAft>
                  <a:spcPct val="0"/>
                </a:spcAft>
                <a:buSzPct val="110000"/>
                <a:defRPr sz="1200" kern="1200">
                  <a:solidFill>
                    <a:srgbClr val="000000"/>
                  </a:solidFill>
                  <a:latin typeface="Trebuchet MS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rgbClr val="000000"/>
                  </a:solidFill>
                  <a:latin typeface="Trebuchet MS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rgbClr val="000000"/>
                  </a:solidFill>
                  <a:latin typeface="Trebuchet MS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rgbClr val="000000"/>
                  </a:solidFill>
                  <a:latin typeface="Trebuchet MS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rgbClr val="000000"/>
                  </a:solidFill>
                  <a:latin typeface="Trebuchet MS" pitchFamily="34" charset="0"/>
                  <a:ea typeface="+mn-ea"/>
                  <a:cs typeface="+mn-cs"/>
                </a:defRPr>
              </a:lvl9pPr>
            </a:lstStyle>
            <a:p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E12B593-E66A-4243-98BA-B41EBC1E35EA}"/>
                </a:ext>
              </a:extLst>
            </p:cNvPr>
            <p:cNvSpPr/>
            <p:nvPr/>
          </p:nvSpPr>
          <p:spPr bwMode="auto">
            <a:xfrm>
              <a:off x="4076963" y="2594506"/>
              <a:ext cx="159400" cy="4572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Pct val="110000"/>
                <a:buFontTx/>
                <a:buNone/>
                <a:tabLst/>
              </a:pP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C41422C-1B89-4760-9B99-6646621C99FC}"/>
              </a:ext>
            </a:extLst>
          </p:cNvPr>
          <p:cNvSpPr txBox="1"/>
          <p:nvPr/>
        </p:nvSpPr>
        <p:spPr>
          <a:xfrm>
            <a:off x="5889200" y="1744939"/>
            <a:ext cx="3661201" cy="44596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 algn="l">
              <a:buFont typeface="+mj-lt"/>
              <a:buAutoNum type="arabicPeriod"/>
            </a:pPr>
            <a:r>
              <a:rPr lang="en-GB" sz="1400" b="1" dirty="0" err="1"/>
              <a:t>Octomap</a:t>
            </a:r>
            <a:r>
              <a:rPr lang="en-GB" sz="1400" b="1" dirty="0"/>
              <a:t> (</a:t>
            </a:r>
            <a:r>
              <a:rPr lang="en-GB" sz="1400" b="1" dirty="0" err="1"/>
              <a:t>Shivang</a:t>
            </a:r>
            <a:r>
              <a:rPr lang="en-GB" sz="1400" b="1" dirty="0"/>
              <a:t>/Hari)</a:t>
            </a:r>
          </a:p>
          <a:p>
            <a:pPr marL="511175" lvl="1" indent="-150813" algn="l">
              <a:buFontTx/>
              <a:buChar char="–"/>
            </a:pPr>
            <a:r>
              <a:rPr lang="en-US" dirty="0" err="1"/>
              <a:t>Octomap</a:t>
            </a:r>
            <a:r>
              <a:rPr lang="en-US" dirty="0"/>
              <a:t> cannot process 3 LiDAR datasets real time</a:t>
            </a:r>
          </a:p>
          <a:p>
            <a:pPr marL="917575" lvl="2" indent="-285750" algn="l">
              <a:spcBef>
                <a:spcPts val="0"/>
              </a:spcBef>
              <a:buFont typeface="+mj-lt"/>
              <a:buAutoNum type="romanUcPeriod"/>
            </a:pPr>
            <a:r>
              <a:rPr lang="en-US" dirty="0"/>
              <a:t>Segment point cloud</a:t>
            </a:r>
          </a:p>
          <a:p>
            <a:pPr marL="917575" lvl="2" indent="-285750" algn="l">
              <a:spcBef>
                <a:spcPts val="0"/>
              </a:spcBef>
              <a:buFont typeface="+mj-lt"/>
              <a:buAutoNum type="romanUcPeriod"/>
            </a:pPr>
            <a:r>
              <a:rPr lang="en-US" sz="1100" dirty="0"/>
              <a:t>Process only 1 </a:t>
            </a:r>
            <a:r>
              <a:rPr lang="en-US" sz="1100" dirty="0" err="1"/>
              <a:t>velodyne</a:t>
            </a:r>
            <a:endParaRPr lang="en-US" sz="1100" dirty="0"/>
          </a:p>
          <a:p>
            <a:pPr marL="360362" lvl="1" algn="l"/>
            <a:endParaRPr lang="en-GB" dirty="0"/>
          </a:p>
          <a:p>
            <a:pPr marL="228600" indent="-228600" algn="l">
              <a:buFont typeface="+mj-lt"/>
              <a:buAutoNum type="arabicPeriod" startAt="2"/>
            </a:pPr>
            <a:r>
              <a:rPr lang="en-GB" sz="1400" b="1" dirty="0"/>
              <a:t>AR Headset (</a:t>
            </a:r>
            <a:r>
              <a:rPr lang="en-GB" sz="1400" b="1" dirty="0" err="1"/>
              <a:t>Nihar</a:t>
            </a:r>
            <a:r>
              <a:rPr lang="en-GB" sz="1400" b="1" dirty="0"/>
              <a:t>)</a:t>
            </a:r>
          </a:p>
          <a:p>
            <a:pPr marL="511175" lvl="1" indent="-150813" algn="l">
              <a:buFontTx/>
              <a:buChar char="–"/>
            </a:pPr>
            <a:r>
              <a:rPr lang="en-US" dirty="0"/>
              <a:t>AR headset motion sickness</a:t>
            </a:r>
          </a:p>
          <a:p>
            <a:pPr marL="917575" lvl="2" indent="-285750" algn="l">
              <a:spcBef>
                <a:spcPts val="0"/>
              </a:spcBef>
              <a:buFont typeface="+mj-lt"/>
              <a:buAutoNum type="romanUcPeriod"/>
            </a:pPr>
            <a:r>
              <a:rPr lang="en-US" sz="1100" dirty="0"/>
              <a:t>Set focal distance to 20 meters</a:t>
            </a:r>
          </a:p>
          <a:p>
            <a:pPr marL="917575" lvl="2" indent="-285750" algn="l">
              <a:spcBef>
                <a:spcPts val="0"/>
              </a:spcBef>
              <a:buFont typeface="+mj-lt"/>
              <a:buAutoNum type="romanUcPeriod"/>
            </a:pPr>
            <a:r>
              <a:rPr lang="en-US" sz="1100" dirty="0"/>
              <a:t>Train pilots extensively </a:t>
            </a:r>
          </a:p>
          <a:p>
            <a:pPr marL="511175" lvl="1" indent="-150813" algn="l">
              <a:buFontTx/>
              <a:buChar char="–"/>
            </a:pPr>
            <a:endParaRPr lang="en-GB" dirty="0"/>
          </a:p>
          <a:p>
            <a:pPr marL="228600" indent="-228600" algn="l">
              <a:buFont typeface="+mj-lt"/>
              <a:buAutoNum type="arabicPeriod" startAt="3"/>
            </a:pPr>
            <a:r>
              <a:rPr lang="en-GB" sz="1400" b="1" dirty="0"/>
              <a:t>UI/UX voice commands (Joao)</a:t>
            </a:r>
          </a:p>
          <a:p>
            <a:pPr marL="511175" lvl="1" indent="-150813" algn="l">
              <a:buFontTx/>
              <a:buChar char="–"/>
            </a:pPr>
            <a:r>
              <a:rPr lang="en-US" dirty="0"/>
              <a:t>Voice commands do not work</a:t>
            </a:r>
          </a:p>
          <a:p>
            <a:pPr marL="917575" lvl="2" indent="-285750" algn="l">
              <a:spcBef>
                <a:spcPts val="0"/>
              </a:spcBef>
              <a:buFont typeface="+mj-lt"/>
              <a:buAutoNum type="romanUcPeriod"/>
            </a:pPr>
            <a:r>
              <a:rPr lang="en-US" sz="1100" dirty="0"/>
              <a:t>Bird’s eye pops-up automatically</a:t>
            </a:r>
          </a:p>
          <a:p>
            <a:pPr marL="917575" lvl="2" indent="-285750" algn="l">
              <a:spcBef>
                <a:spcPts val="0"/>
              </a:spcBef>
              <a:buFont typeface="+mj-lt"/>
              <a:buAutoNum type="romanUcPeriod"/>
            </a:pPr>
            <a:r>
              <a:rPr lang="en-US" sz="1100" dirty="0"/>
              <a:t>2 microphones for noise cancellation + Android offline library</a:t>
            </a:r>
          </a:p>
          <a:p>
            <a:pPr marL="968375" lvl="2" indent="-150813" algn="l">
              <a:buFontTx/>
              <a:buChar char="–"/>
            </a:pPr>
            <a:endParaRPr lang="en-GB" dirty="0"/>
          </a:p>
          <a:p>
            <a:pPr marL="228600" indent="-228600" algn="l">
              <a:buFont typeface="+mj-lt"/>
              <a:buAutoNum type="arabicPeriod" startAt="3"/>
            </a:pPr>
            <a:r>
              <a:rPr lang="en-GB" sz="1400" b="1" dirty="0"/>
              <a:t>Quadcopter not available (TBD)</a:t>
            </a:r>
          </a:p>
          <a:p>
            <a:pPr marL="511175" lvl="1" indent="-150813" algn="l">
              <a:buFontTx/>
              <a:buChar char="–"/>
            </a:pPr>
            <a:r>
              <a:rPr lang="en-GB" dirty="0"/>
              <a:t>Too much time to make drone test</a:t>
            </a:r>
          </a:p>
          <a:p>
            <a:pPr marL="917575" lvl="2" indent="-285750" algn="l">
              <a:spcBef>
                <a:spcPts val="0"/>
              </a:spcBef>
              <a:buFont typeface="+mj-lt"/>
              <a:buAutoNum type="romanUcPeriod"/>
            </a:pPr>
            <a:r>
              <a:rPr lang="en-GB" sz="1100" dirty="0"/>
              <a:t>Use NEA drone (from start)</a:t>
            </a:r>
          </a:p>
          <a:p>
            <a:pPr marL="917575" lvl="2" indent="-285750" algn="l">
              <a:spcBef>
                <a:spcPts val="0"/>
              </a:spcBef>
              <a:buFont typeface="+mj-lt"/>
              <a:buAutoNum type="romanUcPeriod"/>
            </a:pPr>
            <a:r>
              <a:rPr lang="en-GB" sz="1100" dirty="0"/>
              <a:t>Drop Quadcopter from scope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12E94E2-37E4-4880-84D3-09D79F4E416D}"/>
              </a:ext>
            </a:extLst>
          </p:cNvPr>
          <p:cNvCxnSpPr/>
          <p:nvPr/>
        </p:nvCxnSpPr>
        <p:spPr bwMode="auto">
          <a:xfrm>
            <a:off x="5889200" y="1598362"/>
            <a:ext cx="3661201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74D91A5-544B-4D78-B3E2-1067169009A9}"/>
              </a:ext>
            </a:extLst>
          </p:cNvPr>
          <p:cNvSpPr txBox="1"/>
          <p:nvPr/>
        </p:nvSpPr>
        <p:spPr>
          <a:xfrm>
            <a:off x="5889200" y="1309821"/>
            <a:ext cx="3661201" cy="2885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pattFill>
                  <a:fgClr>
                    <a:srgbClr val="000000"/>
                  </a:fgClr>
                  <a:bgClr>
                    <a:srgbClr val="000000"/>
                  </a:bgClr>
                </a:pattFill>
              </a14:hiddenFill>
            </a:ext>
          </a:extLst>
        </p:spPr>
        <p:txBody>
          <a:bodyPr vert="horz" wrap="square" lIns="0" tIns="46863" rIns="0" bIns="46863" rtlCol="0" anchor="b" anchorCtr="0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GB" sz="1400" b="1" dirty="0">
                <a:solidFill>
                  <a:srgbClr val="004B7D"/>
                </a:solidFill>
                <a:sym typeface="Trebuchet MS" panose="020B0603020202020204" pitchFamily="34" charset="0"/>
              </a:rPr>
              <a:t>Three major risks identified</a:t>
            </a: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87FCA0B2-AAE5-4A73-AFB3-752BED0165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903845"/>
              </p:ext>
            </p:extLst>
          </p:nvPr>
        </p:nvGraphicFramePr>
        <p:xfrm>
          <a:off x="907660" y="1490325"/>
          <a:ext cx="4433958" cy="3759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6" name="AutoShape 8">
            <a:extLst>
              <a:ext uri="{FF2B5EF4-FFF2-40B4-BE49-F238E27FC236}">
                <a16:creationId xmlns:a16="http://schemas.microsoft.com/office/drawing/2014/main" id="{21DBF7C7-D35A-4DDA-B4CE-5E9CF9132EB9}"/>
              </a:ext>
            </a:extLst>
          </p:cNvPr>
          <p:cNvCxnSpPr>
            <a:cxnSpLocks noChangeShapeType="1"/>
          </p:cNvCxnSpPr>
          <p:nvPr/>
        </p:nvCxnSpPr>
        <p:spPr bwMode="gray">
          <a:xfrm flipH="1" flipV="1">
            <a:off x="3160924" y="1490325"/>
            <a:ext cx="1516" cy="3714214"/>
          </a:xfrm>
          <a:prstGeom prst="straightConnector1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2B91684-2845-4A6C-AFF7-B48238B3F8FF}"/>
              </a:ext>
            </a:extLst>
          </p:cNvPr>
          <p:cNvSpPr txBox="1"/>
          <p:nvPr/>
        </p:nvSpPr>
        <p:spPr>
          <a:xfrm>
            <a:off x="4286901" y="1785262"/>
            <a:ext cx="38151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/>
              <a:t>1,2,3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051E80-4834-4ED5-9673-6A7574F9F864}"/>
              </a:ext>
            </a:extLst>
          </p:cNvPr>
          <p:cNvSpPr txBox="1"/>
          <p:nvPr/>
        </p:nvSpPr>
        <p:spPr>
          <a:xfrm>
            <a:off x="3932031" y="1734465"/>
            <a:ext cx="8976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/>
              <a:t>4</a:t>
            </a:r>
            <a:endParaRPr lang="en-US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0576D1-9C08-4278-B8A0-CF40618A681A}"/>
              </a:ext>
            </a:extLst>
          </p:cNvPr>
          <p:cNvSpPr txBox="1"/>
          <p:nvPr/>
        </p:nvSpPr>
        <p:spPr>
          <a:xfrm>
            <a:off x="396481" y="6212115"/>
            <a:ext cx="202459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Note: 29 risk identified so far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74DDE01-33C5-42D8-A9EE-F3B3FAAE013A}"/>
              </a:ext>
            </a:extLst>
          </p:cNvPr>
          <p:cNvSpPr txBox="1"/>
          <p:nvPr/>
        </p:nvSpPr>
        <p:spPr>
          <a:xfrm>
            <a:off x="8753085" y="129475"/>
            <a:ext cx="85440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Preliminary</a:t>
            </a:r>
          </a:p>
        </p:txBody>
      </p:sp>
      <p:cxnSp>
        <p:nvCxnSpPr>
          <p:cNvPr id="43" name="AutoShape 8">
            <a:extLst>
              <a:ext uri="{FF2B5EF4-FFF2-40B4-BE49-F238E27FC236}">
                <a16:creationId xmlns:a16="http://schemas.microsoft.com/office/drawing/2014/main" id="{147B2B43-7367-4510-8DAF-565A2F71A43D}"/>
              </a:ext>
            </a:extLst>
          </p:cNvPr>
          <p:cNvCxnSpPr>
            <a:cxnSpLocks noChangeShapeType="1"/>
          </p:cNvCxnSpPr>
          <p:nvPr/>
        </p:nvCxnSpPr>
        <p:spPr bwMode="gray">
          <a:xfrm flipH="1">
            <a:off x="907661" y="3302002"/>
            <a:ext cx="4448470" cy="0"/>
          </a:xfrm>
          <a:prstGeom prst="straightConnector1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96342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401DB2-D00B-4E33-B7F5-C9822C6E9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NEW END-DELIVERABLE</a:t>
            </a:r>
            <a:endParaRPr lang="en-GB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97DB03D-6E90-4D40-B6A2-929960535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105" y="3069669"/>
            <a:ext cx="3014992" cy="238697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7E48D7D-3094-48E8-A29B-DC4EFA77F2C7}"/>
              </a:ext>
            </a:extLst>
          </p:cNvPr>
          <p:cNvSpPr/>
          <p:nvPr/>
        </p:nvSpPr>
        <p:spPr bwMode="auto">
          <a:xfrm>
            <a:off x="8401000" y="3864539"/>
            <a:ext cx="1003386" cy="956403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Imagem relacionada">
            <a:extLst>
              <a:ext uri="{FF2B5EF4-FFF2-40B4-BE49-F238E27FC236}">
                <a16:creationId xmlns:a16="http://schemas.microsoft.com/office/drawing/2014/main" id="{C1952F68-E928-42D1-990F-B626AB491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145" y="4162293"/>
            <a:ext cx="247420" cy="28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4DE9AF5-AEF1-4B0F-BB4F-28672C31DA56}"/>
              </a:ext>
            </a:extLst>
          </p:cNvPr>
          <p:cNvSpPr/>
          <p:nvPr/>
        </p:nvSpPr>
        <p:spPr bwMode="auto">
          <a:xfrm>
            <a:off x="8590209" y="4276923"/>
            <a:ext cx="123897" cy="123442"/>
          </a:xfrm>
          <a:prstGeom prst="ellipse">
            <a:avLst/>
          </a:prstGeom>
          <a:solidFill>
            <a:srgbClr val="FF0000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800" b="0" i="0" u="none" strike="noStrike" cap="none" normalizeH="0" baseline="0" dirty="0" err="1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C7999F-E21B-4321-B69E-07BD47A5B95C}"/>
              </a:ext>
            </a:extLst>
          </p:cNvPr>
          <p:cNvCxnSpPr/>
          <p:nvPr/>
        </p:nvCxnSpPr>
        <p:spPr bwMode="auto">
          <a:xfrm>
            <a:off x="8494661" y="4134834"/>
            <a:ext cx="734694" cy="0"/>
          </a:xfrm>
          <a:prstGeom prst="line">
            <a:avLst/>
          </a:prstGeom>
          <a:solidFill>
            <a:schemeClr val="tx2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3AEF36B-8329-471C-A91A-5133B68E4AE6}"/>
              </a:ext>
            </a:extLst>
          </p:cNvPr>
          <p:cNvCxnSpPr/>
          <p:nvPr/>
        </p:nvCxnSpPr>
        <p:spPr bwMode="auto">
          <a:xfrm>
            <a:off x="8543607" y="4499279"/>
            <a:ext cx="734694" cy="0"/>
          </a:xfrm>
          <a:prstGeom prst="line">
            <a:avLst/>
          </a:prstGeom>
          <a:solidFill>
            <a:schemeClr val="tx2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CBA65CD-F5B0-4BD3-8578-A4F9070D5A3E}"/>
              </a:ext>
            </a:extLst>
          </p:cNvPr>
          <p:cNvSpPr txBox="1"/>
          <p:nvPr/>
        </p:nvSpPr>
        <p:spPr>
          <a:xfrm>
            <a:off x="9006923" y="4846498"/>
            <a:ext cx="466473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 = 300 </a:t>
            </a:r>
            <a:r>
              <a:rPr lang="en-US" sz="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</a:t>
            </a:r>
            <a:endParaRPr lang="en-US" sz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5A58E76-F88B-458C-90A3-560D63CF4443}"/>
              </a:ext>
            </a:extLst>
          </p:cNvPr>
          <p:cNvSpPr/>
          <p:nvPr/>
        </p:nvSpPr>
        <p:spPr bwMode="auto">
          <a:xfrm>
            <a:off x="9301522" y="3170703"/>
            <a:ext cx="168500" cy="189611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700" dirty="0" err="1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6FBC2D5-75A7-4990-B4AC-A25A1D0E1E2F}"/>
              </a:ext>
            </a:extLst>
          </p:cNvPr>
          <p:cNvSpPr txBox="1"/>
          <p:nvPr/>
        </p:nvSpPr>
        <p:spPr>
          <a:xfrm>
            <a:off x="9333674" y="3215170"/>
            <a:ext cx="104196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dirty="0"/>
              <a:t>BV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972AAC7-DD82-49C2-BD3A-A2F7AF3D7860}"/>
              </a:ext>
            </a:extLst>
          </p:cNvPr>
          <p:cNvSpPr/>
          <p:nvPr/>
        </p:nvSpPr>
        <p:spPr bwMode="auto">
          <a:xfrm>
            <a:off x="9091671" y="3170703"/>
            <a:ext cx="168500" cy="18961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700" b="0" i="0" u="none" strike="noStrike" cap="none" normalizeH="0" baseline="0" dirty="0" err="1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9B04399-F78D-4925-B3F2-50791055BED2}"/>
              </a:ext>
            </a:extLst>
          </p:cNvPr>
          <p:cNvSpPr txBox="1"/>
          <p:nvPr/>
        </p:nvSpPr>
        <p:spPr>
          <a:xfrm>
            <a:off x="9090160" y="3215170"/>
            <a:ext cx="171522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dirty="0"/>
              <a:t>HUD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1011253-8060-4C4A-927E-FE1C9BEAC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20" y="3057336"/>
            <a:ext cx="2849514" cy="2414926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A7042E5E-32C3-4953-A4D8-BB68AA1538CE}"/>
              </a:ext>
            </a:extLst>
          </p:cNvPr>
          <p:cNvSpPr/>
          <p:nvPr/>
        </p:nvSpPr>
        <p:spPr bwMode="auto">
          <a:xfrm>
            <a:off x="2799463" y="3160648"/>
            <a:ext cx="168500" cy="18961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endParaRPr lang="en-US" sz="700" dirty="0" err="1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4DDBAE6-8963-4CF0-80CF-F124BE013709}"/>
              </a:ext>
            </a:extLst>
          </p:cNvPr>
          <p:cNvSpPr txBox="1"/>
          <p:nvPr/>
        </p:nvSpPr>
        <p:spPr>
          <a:xfrm>
            <a:off x="2831614" y="3205115"/>
            <a:ext cx="104196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dirty="0"/>
              <a:t>BV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45B1CCC-FC36-4DF0-B81C-87859BC16B64}"/>
              </a:ext>
            </a:extLst>
          </p:cNvPr>
          <p:cNvSpPr/>
          <p:nvPr/>
        </p:nvSpPr>
        <p:spPr bwMode="auto">
          <a:xfrm>
            <a:off x="2589612" y="3160648"/>
            <a:ext cx="168500" cy="18961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700" b="0" i="0" u="none" strike="noStrike" cap="none" normalizeH="0" baseline="0" dirty="0" err="1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ABD2F77-6C40-4379-9669-5201A93D71DD}"/>
              </a:ext>
            </a:extLst>
          </p:cNvPr>
          <p:cNvSpPr txBox="1"/>
          <p:nvPr/>
        </p:nvSpPr>
        <p:spPr>
          <a:xfrm>
            <a:off x="2588102" y="3205115"/>
            <a:ext cx="171522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dirty="0"/>
              <a:t>HUD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68D1C579-9B46-4DA4-B25E-2B1A4E752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69" y="3057336"/>
            <a:ext cx="3059401" cy="2422136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6DBB34EF-AE17-470D-B07A-BC5D2CA91E11}"/>
              </a:ext>
            </a:extLst>
          </p:cNvPr>
          <p:cNvSpPr/>
          <p:nvPr/>
        </p:nvSpPr>
        <p:spPr bwMode="auto">
          <a:xfrm>
            <a:off x="3712807" y="3744637"/>
            <a:ext cx="53421" cy="133287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7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2BBC9035-F1EE-4409-8048-6414765FB797}"/>
              </a:ext>
            </a:extLst>
          </p:cNvPr>
          <p:cNvSpPr/>
          <p:nvPr/>
        </p:nvSpPr>
        <p:spPr bwMode="auto">
          <a:xfrm rot="16200000">
            <a:off x="3662083" y="4330941"/>
            <a:ext cx="119257" cy="160266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7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11D59AD-DD79-49F9-9B64-822BD710436C}"/>
              </a:ext>
            </a:extLst>
          </p:cNvPr>
          <p:cNvSpPr txBox="1"/>
          <p:nvPr/>
        </p:nvSpPr>
        <p:spPr>
          <a:xfrm>
            <a:off x="3476838" y="4158475"/>
            <a:ext cx="158698" cy="5278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</a:p>
          <a:p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</a:t>
            </a:r>
          </a:p>
          <a:p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</a:p>
          <a:p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ADFAD23-25B8-4775-AACB-1E09BAA9DFDF}"/>
              </a:ext>
            </a:extLst>
          </p:cNvPr>
          <p:cNvSpPr txBox="1"/>
          <p:nvPr/>
        </p:nvSpPr>
        <p:spPr>
          <a:xfrm>
            <a:off x="3309096" y="3930816"/>
            <a:ext cx="34851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Torque %</a:t>
            </a:r>
            <a:endParaRPr lang="en-US" sz="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A75B61E-FB27-422D-BC10-9F753F090712}"/>
              </a:ext>
            </a:extLst>
          </p:cNvPr>
          <p:cNvSpPr/>
          <p:nvPr/>
        </p:nvSpPr>
        <p:spPr bwMode="auto">
          <a:xfrm rot="5400000">
            <a:off x="4756079" y="2958723"/>
            <a:ext cx="53931" cy="132028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7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41DBE960-06B9-433D-9992-11A13F0774FE}"/>
              </a:ext>
            </a:extLst>
          </p:cNvPr>
          <p:cNvSpPr/>
          <p:nvPr/>
        </p:nvSpPr>
        <p:spPr bwMode="auto">
          <a:xfrm>
            <a:off x="4706172" y="3537966"/>
            <a:ext cx="118130" cy="161794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7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F8873C5-807C-4752-99E6-019054C7FCFC}"/>
              </a:ext>
            </a:extLst>
          </p:cNvPr>
          <p:cNvSpPr txBox="1"/>
          <p:nvPr/>
        </p:nvSpPr>
        <p:spPr>
          <a:xfrm>
            <a:off x="4340704" y="3408527"/>
            <a:ext cx="948978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-20  -10  0   10  20 30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281324A-D30F-4505-A406-67BC4A9325AD}"/>
              </a:ext>
            </a:extLst>
          </p:cNvPr>
          <p:cNvSpPr txBox="1"/>
          <p:nvPr/>
        </p:nvSpPr>
        <p:spPr>
          <a:xfrm>
            <a:off x="4612491" y="3253630"/>
            <a:ext cx="38632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Heading</a:t>
            </a:r>
            <a:endParaRPr lang="en-US" sz="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5FEC802-30D4-4CEF-B4D5-707444688CE3}"/>
              </a:ext>
            </a:extLst>
          </p:cNvPr>
          <p:cNvSpPr/>
          <p:nvPr/>
        </p:nvSpPr>
        <p:spPr bwMode="auto">
          <a:xfrm>
            <a:off x="5778138" y="3736112"/>
            <a:ext cx="53421" cy="133287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7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A655872-60BD-4F6F-A82C-A0AFE11B757F}"/>
              </a:ext>
            </a:extLst>
          </p:cNvPr>
          <p:cNvSpPr/>
          <p:nvPr/>
        </p:nvSpPr>
        <p:spPr bwMode="auto">
          <a:xfrm rot="5400000">
            <a:off x="5757940" y="4265444"/>
            <a:ext cx="119257" cy="160266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7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778AC6B-7F42-4BD2-A444-B2FCA378925F}"/>
              </a:ext>
            </a:extLst>
          </p:cNvPr>
          <p:cNvSpPr txBox="1"/>
          <p:nvPr/>
        </p:nvSpPr>
        <p:spPr>
          <a:xfrm>
            <a:off x="5913526" y="4225330"/>
            <a:ext cx="309177" cy="5278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1,150</a:t>
            </a:r>
          </a:p>
          <a:p>
            <a:r>
              <a:rPr lang="en-US" sz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1,100</a:t>
            </a:r>
          </a:p>
          <a:p>
            <a:r>
              <a:rPr lang="en-US" sz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1,000</a:t>
            </a:r>
          </a:p>
          <a:p>
            <a:r>
              <a:rPr lang="en-US" sz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FEBA042-6B96-4CB0-9AE3-72D56ED4C557}"/>
              </a:ext>
            </a:extLst>
          </p:cNvPr>
          <p:cNvSpPr txBox="1"/>
          <p:nvPr/>
        </p:nvSpPr>
        <p:spPr>
          <a:xfrm>
            <a:off x="5906158" y="3930816"/>
            <a:ext cx="37907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700" dirty="0">
                <a:solidFill>
                  <a:schemeClr val="bg1"/>
                </a:solidFill>
              </a:rPr>
              <a:t>Alt </a:t>
            </a:r>
            <a:r>
              <a:rPr lang="en-US" sz="500" dirty="0">
                <a:solidFill>
                  <a:schemeClr val="bg1"/>
                </a:solidFill>
              </a:rPr>
              <a:t>(</a:t>
            </a:r>
            <a:r>
              <a:rPr lang="en-US" sz="500" dirty="0" err="1">
                <a:solidFill>
                  <a:schemeClr val="bg1"/>
                </a:solidFill>
              </a:rPr>
              <a:t>ft</a:t>
            </a:r>
            <a:r>
              <a:rPr lang="en-US" sz="500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398F82A-9E69-488B-B32C-E3E5677BE5D9}"/>
              </a:ext>
            </a:extLst>
          </p:cNvPr>
          <p:cNvCxnSpPr/>
          <p:nvPr/>
        </p:nvCxnSpPr>
        <p:spPr bwMode="auto">
          <a:xfrm>
            <a:off x="4729603" y="4263158"/>
            <a:ext cx="0" cy="306684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BC78371-7838-4F0A-BDC9-5297BC88E781}"/>
              </a:ext>
            </a:extLst>
          </p:cNvPr>
          <p:cNvCxnSpPr/>
          <p:nvPr/>
        </p:nvCxnSpPr>
        <p:spPr bwMode="auto">
          <a:xfrm>
            <a:off x="4517793" y="4421016"/>
            <a:ext cx="388601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CECC0477-6AC6-4764-81D7-0D99B1398276}"/>
              </a:ext>
            </a:extLst>
          </p:cNvPr>
          <p:cNvCxnSpPr>
            <a:cxnSpLocks/>
          </p:cNvCxnSpPr>
          <p:nvPr/>
        </p:nvCxnSpPr>
        <p:spPr bwMode="auto">
          <a:xfrm>
            <a:off x="4185862" y="4225330"/>
            <a:ext cx="1141979" cy="5877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Isosceles Triangle 89">
            <a:extLst>
              <a:ext uri="{FF2B5EF4-FFF2-40B4-BE49-F238E27FC236}">
                <a16:creationId xmlns:a16="http://schemas.microsoft.com/office/drawing/2014/main" id="{F387F156-5679-45EF-AE40-9C6CE3A39273}"/>
              </a:ext>
            </a:extLst>
          </p:cNvPr>
          <p:cNvSpPr/>
          <p:nvPr/>
        </p:nvSpPr>
        <p:spPr bwMode="auto">
          <a:xfrm rot="5400000">
            <a:off x="5757940" y="4484124"/>
            <a:ext cx="119257" cy="160266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7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DF85E34-6C0D-4481-B0D1-FB7E05DD1E9B}"/>
              </a:ext>
            </a:extLst>
          </p:cNvPr>
          <p:cNvSpPr txBox="1"/>
          <p:nvPr/>
        </p:nvSpPr>
        <p:spPr>
          <a:xfrm>
            <a:off x="5506431" y="4335027"/>
            <a:ext cx="22429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GB"/>
            </a:defPPr>
            <a:lvl1pPr algn="l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800" dirty="0"/>
              <a:t>ASL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A923372-64CD-422C-B604-F993F9C90C4D}"/>
              </a:ext>
            </a:extLst>
          </p:cNvPr>
          <p:cNvSpPr txBox="1"/>
          <p:nvPr/>
        </p:nvSpPr>
        <p:spPr>
          <a:xfrm>
            <a:off x="5510918" y="4617713"/>
            <a:ext cx="2014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GB"/>
            </a:defPPr>
            <a:lvl1pPr algn="l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800" dirty="0"/>
              <a:t>AGL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C3A55E2D-3546-419A-9C75-5032CC225AE1}"/>
              </a:ext>
            </a:extLst>
          </p:cNvPr>
          <p:cNvSpPr/>
          <p:nvPr/>
        </p:nvSpPr>
        <p:spPr bwMode="auto">
          <a:xfrm>
            <a:off x="6009111" y="3129887"/>
            <a:ext cx="168500" cy="18961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700" dirty="0" err="1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7247513-2C33-4C6E-AC5C-D0B7B7F427C1}"/>
              </a:ext>
            </a:extLst>
          </p:cNvPr>
          <p:cNvSpPr txBox="1"/>
          <p:nvPr/>
        </p:nvSpPr>
        <p:spPr>
          <a:xfrm>
            <a:off x="6041263" y="3174354"/>
            <a:ext cx="104196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dirty="0"/>
              <a:t>BV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C82F7786-A2DB-4D75-B00E-60746B00B34A}"/>
              </a:ext>
            </a:extLst>
          </p:cNvPr>
          <p:cNvSpPr/>
          <p:nvPr/>
        </p:nvSpPr>
        <p:spPr bwMode="auto">
          <a:xfrm>
            <a:off x="5799260" y="3129887"/>
            <a:ext cx="168500" cy="189611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700" b="0" i="0" u="none" strike="noStrike" cap="none" normalizeH="0" baseline="0" dirty="0" err="1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13FA30E-7574-4AF0-8287-33BDE3B5DA71}"/>
              </a:ext>
            </a:extLst>
          </p:cNvPr>
          <p:cNvSpPr txBox="1"/>
          <p:nvPr/>
        </p:nvSpPr>
        <p:spPr>
          <a:xfrm>
            <a:off x="5797750" y="3174354"/>
            <a:ext cx="171522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dirty="0"/>
              <a:t>HUD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8E3F980-B4C0-44E3-8168-13A081E64B8A}"/>
              </a:ext>
            </a:extLst>
          </p:cNvPr>
          <p:cNvSpPr txBox="1"/>
          <p:nvPr/>
        </p:nvSpPr>
        <p:spPr>
          <a:xfrm>
            <a:off x="8924734" y="111624"/>
            <a:ext cx="62036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Updated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58E79C-432F-48B3-AADB-19F41E0C8B88}"/>
              </a:ext>
            </a:extLst>
          </p:cNvPr>
          <p:cNvSpPr txBox="1"/>
          <p:nvPr/>
        </p:nvSpPr>
        <p:spPr>
          <a:xfrm>
            <a:off x="2152066" y="1075658"/>
            <a:ext cx="5524718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30441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ocument 2"/>
          <p:cNvSpPr/>
          <p:nvPr/>
        </p:nvSpPr>
        <p:spPr bwMode="auto">
          <a:xfrm>
            <a:off x="3305986" y="1935804"/>
            <a:ext cx="3294029" cy="2279838"/>
          </a:xfrm>
          <a:prstGeom prst="flowChartDocument">
            <a:avLst/>
          </a:prstGeom>
          <a:solidFill>
            <a:schemeClr val="tx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Backup</a:t>
            </a:r>
            <a:endParaRPr kumimoji="0" lang="en-GB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1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548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402207"/>
              </p:ext>
            </p:extLst>
          </p:nvPr>
        </p:nvGraphicFramePr>
        <p:xfrm>
          <a:off x="378755" y="486231"/>
          <a:ext cx="9173937" cy="5697243"/>
        </p:xfrm>
        <a:graphic>
          <a:graphicData uri="http://schemas.openxmlformats.org/drawingml/2006/table">
            <a:tbl>
              <a:tblPr/>
              <a:tblGrid>
                <a:gridCol w="1149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8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7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7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8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4B7D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2000" marR="36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4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B7D"/>
                          </a:solidFill>
                          <a:effectLst/>
                          <a:latin typeface="Trebuchet MS" pitchFamily="34" charset="0"/>
                        </a:rPr>
                        <a:t>Sensing</a:t>
                      </a:r>
                    </a:p>
                  </a:txBody>
                  <a:tcPr marL="72000" marR="36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4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B7D"/>
                          </a:solidFill>
                          <a:effectLst/>
                          <a:latin typeface="Trebuchet MS" pitchFamily="34" charset="0"/>
                        </a:rPr>
                        <a:t>UI/UIX</a:t>
                      </a:r>
                    </a:p>
                  </a:txBody>
                  <a:tcPr marL="72000" marR="36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4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4B7D"/>
                          </a:solidFill>
                          <a:effectLst/>
                          <a:latin typeface="Trebuchet MS" pitchFamily="34" charset="0"/>
                        </a:rPr>
                        <a:t>FlySense</a:t>
                      </a: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4B7D"/>
                          </a:solidFill>
                          <a:effectLst/>
                          <a:latin typeface="Trebuchet MS" pitchFamily="34" charset="0"/>
                        </a:rPr>
                        <a:t> Validation</a:t>
                      </a:r>
                    </a:p>
                  </a:txBody>
                  <a:tcPr marL="72000" marR="36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4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3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Algorithm</a:t>
                      </a:r>
                    </a:p>
                  </a:txBody>
                  <a:tcPr marL="72000" marR="36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3D mapping</a:t>
                      </a: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Flight envelope</a:t>
                      </a: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2D obstacle map </a:t>
                      </a:r>
                    </a:p>
                  </a:txBody>
                  <a:tcPr marL="72000" marR="36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Sound warnings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Speech recognition (with noise cancellation)</a:t>
                      </a:r>
                      <a:endParaRPr kumimoji="0" lang="en-GB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2000" marR="36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NA</a:t>
                      </a:r>
                      <a:endParaRPr kumimoji="0" lang="en-GB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2000" marR="36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4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2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Software</a:t>
                      </a:r>
                    </a:p>
                  </a:txBody>
                  <a:tcPr marL="72000" marR="36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Interface to AR</a:t>
                      </a: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Interfacing with sensors</a:t>
                      </a: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Mapping implementation</a:t>
                      </a: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Bird’s eye view image generation</a:t>
                      </a:r>
                      <a:endParaRPr kumimoji="0" lang="en-GB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2000" marR="36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Generate Sound Warnings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Render Bird’s Eye view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Render </a:t>
                      </a:r>
                      <a:r>
                        <a:rPr kumimoji="0" lang="en-GB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Std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 Instruments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User Interface (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Buttons, pop-up, speech</a:t>
                      </a:r>
                      <a:r>
                        <a:rPr kumimoji="0" lang="en-GB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)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72000" marR="36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NA</a:t>
                      </a:r>
                      <a:endParaRPr kumimoji="0" lang="en-GB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2000" marR="36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5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Hardware  </a:t>
                      </a:r>
                      <a:r>
                        <a:rPr kumimoji="0" lang="en-GB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(procure,  setup, test)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2000" marR="36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PDR</a:t>
                      </a:r>
                      <a:endParaRPr kumimoji="0" lang="en-GB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LIDAR </a:t>
                      </a: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Jetson</a:t>
                      </a: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INS-GPS</a:t>
                      </a:r>
                    </a:p>
                  </a:txBody>
                  <a:tcPr marL="72000" marR="36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Augmented Reality Headset up and running (Epson)</a:t>
                      </a:r>
                      <a:endParaRPr kumimoji="0" lang="en-GB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2000" marR="36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Flying Quadcopter with sensors</a:t>
                      </a: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Jetson to Helicopter computer</a:t>
                      </a:r>
                      <a:endParaRPr kumimoji="0" lang="en-GB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2000" marR="36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120747"/>
                  </a:ext>
                </a:extLst>
              </a:tr>
              <a:tr h="1033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Integration</a:t>
                      </a:r>
                    </a:p>
                  </a:txBody>
                  <a:tcPr marL="72000" marR="36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Jetson -&gt; AR</a:t>
                      </a:r>
                      <a:endParaRPr kumimoji="0" lang="en-GB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Jetson+LIDAR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Jetson+GPS-INS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Jetson+LIDAR+GPS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/INS+PDB</a:t>
                      </a:r>
                    </a:p>
                  </a:txBody>
                  <a:tcPr marL="72000" marR="36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Jetson communication protocol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AR -&gt; Jetson</a:t>
                      </a:r>
                      <a:endParaRPr kumimoji="0" lang="en-GB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2000" marR="36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Integrate with NEA LIDAR Datasets</a:t>
                      </a: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Integrate with Quadcopter</a:t>
                      </a: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Integrate with NEA Helicopter</a:t>
                      </a:r>
                      <a:endParaRPr kumimoji="0" lang="en-GB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2000" marR="36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458914"/>
                  </a:ext>
                </a:extLst>
              </a:tr>
              <a:tr h="945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Testing</a:t>
                      </a:r>
                    </a:p>
                  </a:txBody>
                  <a:tcPr marL="72000" marR="36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LIDAR Static</a:t>
                      </a: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LIDAR Moving</a:t>
                      </a: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GPS/INS test</a:t>
                      </a: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PDB test</a:t>
                      </a:r>
                      <a:endParaRPr kumimoji="0" lang="en-GB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2000" marR="36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AR connected with PC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AR connected with Jetson</a:t>
                      </a:r>
                      <a:endParaRPr kumimoji="0" lang="en-GB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2000" marR="36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Test with NEA LIDAR dataset</a:t>
                      </a: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Test with Quadcopter</a:t>
                      </a: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Test with NEA Helicopter</a:t>
                      </a:r>
                      <a:endParaRPr kumimoji="0" lang="en-GB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2000" marR="36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524601"/>
                  </a:ext>
                </a:extLst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NEW Work Breakdown Structure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760226"/>
      </p:ext>
    </p:extLst>
  </p:cSld>
  <p:clrMapOvr>
    <a:masterClrMapping/>
  </p:clrMapOvr>
</p:sld>
</file>

<file path=ppt/theme/theme1.xml><?xml version="1.0" encoding="utf-8"?>
<a:theme xmlns:a="http://schemas.openxmlformats.org/drawingml/2006/main" name="Delta Partners Template 4.1 (May 2012)">
  <a:themeElements>
    <a:clrScheme name="New DP">
      <a:dk1>
        <a:srgbClr val="000000"/>
      </a:dk1>
      <a:lt1>
        <a:srgbClr val="FFFFFF"/>
      </a:lt1>
      <a:dk2>
        <a:srgbClr val="004B7D"/>
      </a:dk2>
      <a:lt2>
        <a:srgbClr val="919191"/>
      </a:lt2>
      <a:accent1>
        <a:srgbClr val="CCDAE5"/>
      </a:accent1>
      <a:accent2>
        <a:srgbClr val="99B7CB"/>
      </a:accent2>
      <a:accent3>
        <a:srgbClr val="6693B1"/>
      </a:accent3>
      <a:accent4>
        <a:srgbClr val="A5D5DE"/>
      </a:accent4>
      <a:accent5>
        <a:srgbClr val="79BFCD"/>
      </a:accent5>
      <a:accent6>
        <a:srgbClr val="336F97"/>
      </a:accent6>
      <a:hlink>
        <a:srgbClr val="6693B1"/>
      </a:hlink>
      <a:folHlink>
        <a:srgbClr val="A5D5DE"/>
      </a:folHlink>
    </a:clrScheme>
    <a:fontScheme name="Delta Partners Templa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30000"/>
          </a:spcBef>
          <a:spcAft>
            <a:spcPct val="0"/>
          </a:spcAft>
          <a:buClrTx/>
          <a:buSzPct val="110000"/>
          <a:buFontTx/>
          <a:buNone/>
          <a:tabLst/>
          <a:defRPr kumimoji="0" sz="1200" b="0" i="0" u="none" strike="noStrike" cap="none" normalizeH="0" baseline="0" dirty="0" err="1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30000"/>
          </a:spcBef>
          <a:spcAft>
            <a:spcPct val="0"/>
          </a:spcAft>
          <a:buClrTx/>
          <a:buSzPct val="110000"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lta Partners Template 1">
        <a:dk1>
          <a:srgbClr val="000000"/>
        </a:dk1>
        <a:lt1>
          <a:srgbClr val="FFFFFF"/>
        </a:lt1>
        <a:dk2>
          <a:srgbClr val="004B7D"/>
        </a:dk2>
        <a:lt2>
          <a:srgbClr val="919191"/>
        </a:lt2>
        <a:accent1>
          <a:srgbClr val="CCDAE5"/>
        </a:accent1>
        <a:accent2>
          <a:srgbClr val="99B7CB"/>
        </a:accent2>
        <a:accent3>
          <a:srgbClr val="FFFFFF"/>
        </a:accent3>
        <a:accent4>
          <a:srgbClr val="000000"/>
        </a:accent4>
        <a:accent5>
          <a:srgbClr val="E2EAF0"/>
        </a:accent5>
        <a:accent6>
          <a:srgbClr val="8AA6B8"/>
        </a:accent6>
        <a:hlink>
          <a:srgbClr val="6693B1"/>
        </a:hlink>
        <a:folHlink>
          <a:srgbClr val="A5D5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lySense Templates" id="{E3203D4C-71A7-4F16-9FBC-C34CBE257AB3}" vid="{1942857F-D91E-47B7-8C87-4AAC0D64CC9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Type_x0020_of_x0020_Document xmlns="eec3280e-0e77-4b2d-876d-865bb295c9b3">DP Template</Type_x0020_of_x0020_Documen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7A5E78D98B864FA642C5446258F543" ma:contentTypeVersion="4" ma:contentTypeDescription="Create a new document." ma:contentTypeScope="" ma:versionID="3ffebedcfdb928ce8743ed2a39bab90a">
  <xsd:schema xmlns:xsd="http://www.w3.org/2001/XMLSchema" xmlns:xs="http://www.w3.org/2001/XMLSchema" xmlns:p="http://schemas.microsoft.com/office/2006/metadata/properties" xmlns:ns2="eec3280e-0e77-4b2d-876d-865bb295c9b3" xmlns:ns3="301ec627-ce62-4721-a1a4-1027ffd77cae" targetNamespace="http://schemas.microsoft.com/office/2006/metadata/properties" ma:root="true" ma:fieldsID="864a6b33503bf8167fd3b7b731484cfc" ns2:_="" ns3:_="">
    <xsd:import namespace="eec3280e-0e77-4b2d-876d-865bb295c9b3"/>
    <xsd:import namespace="301ec627-ce62-4721-a1a4-1027ffd77cae"/>
    <xsd:element name="properties">
      <xsd:complexType>
        <xsd:sequence>
          <xsd:element name="documentManagement">
            <xsd:complexType>
              <xsd:all>
                <xsd:element ref="ns2:Type_x0020_of_x0020_Document" minOccurs="0"/>
                <xsd:element ref="ns3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c3280e-0e77-4b2d-876d-865bb295c9b3" elementFormDefault="qualified">
    <xsd:import namespace="http://schemas.microsoft.com/office/2006/documentManagement/types"/>
    <xsd:import namespace="http://schemas.microsoft.com/office/infopath/2007/PartnerControls"/>
    <xsd:element name="Type_x0020_of_x0020_Document" ma:index="8" nillable="true" ma:displayName="Type of Document" ma:default="DP Template" ma:format="Dropdown" ma:internalName="Type_x0020_of_x0020_Document">
      <xsd:simpleType>
        <xsd:restriction base="dms:Choice">
          <xsd:enumeration value="DP Template"/>
          <xsd:enumeration value="Client Template"/>
          <xsd:enumeration value="Maps"/>
          <xsd:enumeration value="DTP Toolkit"/>
          <xsd:enumeration value="Stationery"/>
          <xsd:enumeration value="CD Label &amp; Cover"/>
          <xsd:enumeration value="Clipart"/>
          <xsd:enumeration value="Logos"/>
          <xsd:enumeration value="Flags"/>
          <xsd:enumeration value="LetterHead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1ec627-ce62-4721-a1a4-1027ffd77cae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3FB1EE-E344-4A75-AE38-DBFD45EF0855}">
  <ds:schemaRefs>
    <ds:schemaRef ds:uri="http://schemas.microsoft.com/office/2006/metadata/properties"/>
    <ds:schemaRef ds:uri="eec3280e-0e77-4b2d-876d-865bb295c9b3"/>
  </ds:schemaRefs>
</ds:datastoreItem>
</file>

<file path=customXml/itemProps2.xml><?xml version="1.0" encoding="utf-8"?>
<ds:datastoreItem xmlns:ds="http://schemas.openxmlformats.org/officeDocument/2006/customXml" ds:itemID="{D53409B7-A402-4DEE-ADB6-6680C974CC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c3280e-0e77-4b2d-876d-865bb295c9b3"/>
    <ds:schemaRef ds:uri="301ec627-ce62-4721-a1a4-1027ffd77c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45F609-1844-4085-B581-DC4DEA8F90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FlySense Templates</Template>
  <TotalTime>2234</TotalTime>
  <Words>947</Words>
  <Application>Microsoft Office PowerPoint</Application>
  <PresentationFormat>A4 Paper (210x297 mm)</PresentationFormat>
  <Paragraphs>267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Trebuchet MS</vt:lpstr>
      <vt:lpstr>Delta Partners Template 4.1 (May 2012)</vt:lpstr>
      <vt:lpstr>FlySense Augmented Reality FPV assisted navigation (applied to a helicopter)</vt:lpstr>
      <vt:lpstr>PowerPoint Presentation</vt:lpstr>
      <vt:lpstr>Second attempt at 3D mapping for slowly moving obstacles was successful</vt:lpstr>
      <vt:lpstr>In parallel with the simplification of our requirements, we have reorganized the workflow in order to minimize rework</vt:lpstr>
      <vt:lpstr>Under the new approach, we are currently on schedule (detail in backup)</vt:lpstr>
      <vt:lpstr>We are currently deploying mitigation actions with owners to address the key risks identified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Previous features were segmented based on feedback gathered so far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FlySense Augmented Reality FPV assisted navigation (applied to a helicopter)</dc:title>
  <dc:creator>jlfonsec</dc:creator>
  <cp:lastModifiedBy>jlfonsec</cp:lastModifiedBy>
  <cp:revision>115</cp:revision>
  <dcterms:created xsi:type="dcterms:W3CDTF">2017-09-07T13:44:21Z</dcterms:created>
  <dcterms:modified xsi:type="dcterms:W3CDTF">2017-10-26T02:33:25Z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0x0101007B7A5E78D98B864FA642C5446258F543</vt:lpwstr>
  </property>
</Properties>
</file>