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notesMasterIdLst>
    <p:notesMasterId r:id="rId15"/>
  </p:notesMasterIdLst>
  <p:sldIdLst>
    <p:sldId id="418" r:id="rId5"/>
    <p:sldId id="444" r:id="rId6"/>
    <p:sldId id="464" r:id="rId7"/>
    <p:sldId id="456" r:id="rId8"/>
    <p:sldId id="466" r:id="rId9"/>
    <p:sldId id="465" r:id="rId10"/>
    <p:sldId id="460" r:id="rId11"/>
    <p:sldId id="463" r:id="rId12"/>
    <p:sldId id="427" r:id="rId13"/>
    <p:sldId id="437" r:id="rId14"/>
  </p:sldIdLst>
  <p:sldSz cx="9906000" cy="6858000" type="A4"/>
  <p:notesSz cx="6797675" cy="9928225"/>
  <p:defaultTextStyle>
    <a:defPPr>
      <a:defRPr lang="en-GB"/>
    </a:defPPr>
    <a:lvl1pPr algn="ctr" rtl="0" eaLnBrk="0" fontAlgn="base" hangingPunct="0">
      <a:spcBef>
        <a:spcPct val="30000"/>
      </a:spcBef>
      <a:spcAft>
        <a:spcPct val="0"/>
      </a:spcAft>
      <a:buSzPct val="110000"/>
      <a:defRPr sz="1200" kern="1200">
        <a:solidFill>
          <a:srgbClr val="000000"/>
        </a:solidFill>
        <a:latin typeface="Trebuchet MS" pitchFamily="34" charset="0"/>
        <a:ea typeface="+mn-ea"/>
        <a:cs typeface="+mn-cs"/>
      </a:defRPr>
    </a:lvl1pPr>
    <a:lvl2pPr marL="457200" algn="ctr" rtl="0" eaLnBrk="0" fontAlgn="base" hangingPunct="0">
      <a:spcBef>
        <a:spcPct val="30000"/>
      </a:spcBef>
      <a:spcAft>
        <a:spcPct val="0"/>
      </a:spcAft>
      <a:buSzPct val="110000"/>
      <a:defRPr sz="1200" kern="1200">
        <a:solidFill>
          <a:srgbClr val="000000"/>
        </a:solidFill>
        <a:latin typeface="Trebuchet MS" pitchFamily="34" charset="0"/>
        <a:ea typeface="+mn-ea"/>
        <a:cs typeface="+mn-cs"/>
      </a:defRPr>
    </a:lvl2pPr>
    <a:lvl3pPr marL="914400" algn="ctr" rtl="0" eaLnBrk="0" fontAlgn="base" hangingPunct="0">
      <a:spcBef>
        <a:spcPct val="30000"/>
      </a:spcBef>
      <a:spcAft>
        <a:spcPct val="0"/>
      </a:spcAft>
      <a:buSzPct val="110000"/>
      <a:defRPr sz="1200" kern="1200">
        <a:solidFill>
          <a:srgbClr val="000000"/>
        </a:solidFill>
        <a:latin typeface="Trebuchet MS" pitchFamily="34" charset="0"/>
        <a:ea typeface="+mn-ea"/>
        <a:cs typeface="+mn-cs"/>
      </a:defRPr>
    </a:lvl3pPr>
    <a:lvl4pPr marL="1371600" algn="ctr" rtl="0" eaLnBrk="0" fontAlgn="base" hangingPunct="0">
      <a:spcBef>
        <a:spcPct val="30000"/>
      </a:spcBef>
      <a:spcAft>
        <a:spcPct val="0"/>
      </a:spcAft>
      <a:buSzPct val="110000"/>
      <a:defRPr sz="1200" kern="1200">
        <a:solidFill>
          <a:srgbClr val="000000"/>
        </a:solidFill>
        <a:latin typeface="Trebuchet MS" pitchFamily="34" charset="0"/>
        <a:ea typeface="+mn-ea"/>
        <a:cs typeface="+mn-cs"/>
      </a:defRPr>
    </a:lvl4pPr>
    <a:lvl5pPr marL="1828800" algn="ctr" rtl="0" eaLnBrk="0" fontAlgn="base" hangingPunct="0">
      <a:spcBef>
        <a:spcPct val="30000"/>
      </a:spcBef>
      <a:spcAft>
        <a:spcPct val="0"/>
      </a:spcAft>
      <a:buSzPct val="110000"/>
      <a:defRPr sz="1200" kern="1200">
        <a:solidFill>
          <a:srgbClr val="000000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6054">
          <p15:clr>
            <a:srgbClr val="A4A3A4"/>
          </p15:clr>
        </p15:guide>
        <p15:guide id="3" pos="1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004B7D"/>
    <a:srgbClr val="28506E"/>
    <a:srgbClr val="336F97"/>
    <a:srgbClr val="1F94AD"/>
    <a:srgbClr val="4CA9BD"/>
    <a:srgbClr val="C00000"/>
    <a:srgbClr val="007A37"/>
    <a:srgbClr val="FF9900"/>
    <a:srgbClr val="82A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59" autoAdjust="0"/>
  </p:normalViewPr>
  <p:slideViewPr>
    <p:cSldViewPr snapToGrid="0" showGuides="1">
      <p:cViewPr>
        <p:scale>
          <a:sx n="66" d="100"/>
          <a:sy n="66" d="100"/>
        </p:scale>
        <p:origin x="1206" y="120"/>
      </p:cViewPr>
      <p:guideLst>
        <p:guide orient="horz"/>
        <p:guide pos="6054"/>
        <p:guide pos="1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316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SzTx/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SzTx/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686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SzTx/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SzTx/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3AE8FBF-DDC0-47A6-AC52-C56EC4E8A4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354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EA18B-A094-4F49-907D-019BCA241E8B}" type="slidenum">
              <a:rPr lang="en-GB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674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7B1A1-242B-47A3-A786-199F8AC3B571}" type="slidenum">
              <a:rPr lang="en-GB"/>
              <a:pPr/>
              <a:t>10</a:t>
            </a:fld>
            <a:endParaRPr lang="en-GB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2198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1" name="Picture 6" descr="graph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1225" y="3948113"/>
            <a:ext cx="6454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3246438"/>
            <a:ext cx="4268787" cy="404812"/>
          </a:xfrm>
        </p:spPr>
        <p:txBody>
          <a:bodyPr lIns="0" anchor="b"/>
          <a:lstStyle>
            <a:lvl1pPr>
              <a:defRPr sz="2400">
                <a:solidFill>
                  <a:srgbClr val="5E95B8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4213" y="4054475"/>
            <a:ext cx="4268787" cy="277813"/>
          </a:xfrm>
        </p:spPr>
        <p:txBody>
          <a:bodyPr lIns="0"/>
          <a:lstStyle>
            <a:lvl1pPr marL="0" indent="0">
              <a:spcBef>
                <a:spcPct val="0"/>
              </a:spcBef>
              <a:buSzTx/>
              <a:buFontTx/>
              <a:buNone/>
              <a:defRPr sz="1200">
                <a:solidFill>
                  <a:srgbClr val="5E95B8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1 + T2 + Co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6575"/>
            <a:ext cx="9296400" cy="296863"/>
          </a:xfrm>
        </p:spPr>
        <p:txBody>
          <a:bodyPr lIns="0" rIns="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06185" y="85930"/>
            <a:ext cx="9295200" cy="306000"/>
          </a:xfrm>
        </p:spPr>
        <p:txBody>
          <a:bodyPr lIns="0" tIns="39600" rIns="0" bIns="39600" anchor="ctr" anchorCtr="0"/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536575"/>
            <a:ext cx="9296400" cy="296863"/>
          </a:xfrm>
        </p:spPr>
        <p:txBody>
          <a:bodyPr lIns="0" rIns="0"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1 only + Co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219075" y="885825"/>
            <a:ext cx="9467850" cy="228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GB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07181" y="653369"/>
            <a:ext cx="9291638" cy="53990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06185" y="85930"/>
            <a:ext cx="9295200" cy="306000"/>
          </a:xfrm>
        </p:spPr>
        <p:txBody>
          <a:bodyPr lIns="0" tIns="39600" rIns="0" bIns="39600" anchor="ctr" anchorCtr="0"/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1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219075" y="885825"/>
            <a:ext cx="9467850" cy="228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GB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6185" y="85930"/>
            <a:ext cx="9295200" cy="306000"/>
          </a:xfrm>
        </p:spPr>
        <p:txBody>
          <a:bodyPr lIns="0" tIns="39600" rIns="0" bIns="39600" anchor="ctr" anchorCtr="0"/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1 and 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6185" y="85930"/>
            <a:ext cx="9295200" cy="306000"/>
          </a:xfrm>
        </p:spPr>
        <p:txBody>
          <a:bodyPr lIns="0" tIns="39600" rIns="0" bIns="39600" anchor="ctr" anchorCtr="0"/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536575"/>
            <a:ext cx="9296400" cy="296863"/>
          </a:xfrm>
        </p:spPr>
        <p:txBody>
          <a:bodyPr lIns="0" rIns="0"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219075" y="314325"/>
            <a:ext cx="9467850" cy="8001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GB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536575"/>
            <a:ext cx="9369425" cy="2968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/>
              <a:t>Slide Title 2</a:t>
            </a: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gray">
          <a:xfrm rot="-5400000">
            <a:off x="8638382" y="3232944"/>
            <a:ext cx="2363787" cy="174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SzTx/>
            </a:pPr>
            <a:r>
              <a:rPr lang="en-GB" sz="600" noProof="0" dirty="0">
                <a:solidFill>
                  <a:schemeClr val="bg2"/>
                </a:solidFill>
              </a:rPr>
              <a:t>ProjectFolder-AreaFolder-Name-Date-DesktopPublishing-Author</a:t>
            </a:r>
          </a:p>
        </p:txBody>
      </p:sp>
      <p:sp>
        <p:nvSpPr>
          <p:cNvPr id="113668" name="Line 4"/>
          <p:cNvSpPr>
            <a:spLocks noChangeShapeType="1"/>
          </p:cNvSpPr>
          <p:nvPr/>
        </p:nvSpPr>
        <p:spPr bwMode="gray">
          <a:xfrm>
            <a:off x="314325" y="990600"/>
            <a:ext cx="9293225" cy="0"/>
          </a:xfrm>
          <a:prstGeom prst="line">
            <a:avLst/>
          </a:prstGeom>
          <a:noFill/>
          <a:ln w="12700">
            <a:solidFill>
              <a:srgbClr val="DAE0E5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 noProof="0" dirty="0"/>
          </a:p>
        </p:txBody>
      </p:sp>
      <p:sp>
        <p:nvSpPr>
          <p:cNvPr id="113670" name="Line 6"/>
          <p:cNvSpPr>
            <a:spLocks noChangeShapeType="1"/>
          </p:cNvSpPr>
          <p:nvPr/>
        </p:nvSpPr>
        <p:spPr bwMode="gray">
          <a:xfrm>
            <a:off x="314325" y="6477000"/>
            <a:ext cx="9291638" cy="0"/>
          </a:xfrm>
          <a:prstGeom prst="line">
            <a:avLst/>
          </a:prstGeom>
          <a:noFill/>
          <a:ln w="12700">
            <a:solidFill>
              <a:srgbClr val="DAE0E5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 noProof="0" dirty="0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68413"/>
            <a:ext cx="92964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3672" name="Line 8"/>
          <p:cNvSpPr>
            <a:spLocks noChangeShapeType="1"/>
          </p:cNvSpPr>
          <p:nvPr/>
        </p:nvSpPr>
        <p:spPr bwMode="gray">
          <a:xfrm>
            <a:off x="314325" y="381000"/>
            <a:ext cx="9291638" cy="0"/>
          </a:xfrm>
          <a:prstGeom prst="line">
            <a:avLst/>
          </a:prstGeom>
          <a:noFill/>
          <a:ln w="12700">
            <a:solidFill>
              <a:srgbClr val="DAE0E5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 noProof="0" dirty="0"/>
          </a:p>
        </p:txBody>
      </p:sp>
      <p:sp>
        <p:nvSpPr>
          <p:cNvPr id="113673" name="Rectangle 9"/>
          <p:cNvSpPr>
            <a:spLocks noChangeArrowheads="1"/>
          </p:cNvSpPr>
          <p:nvPr/>
        </p:nvSpPr>
        <p:spPr bwMode="gray">
          <a:xfrm>
            <a:off x="193675" y="6564313"/>
            <a:ext cx="383438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buSzTx/>
            </a:pPr>
            <a:r>
              <a:rPr lang="en-GB" sz="1000" noProof="0" dirty="0">
                <a:solidFill>
                  <a:srgbClr val="44647D"/>
                </a:solidFill>
              </a:rPr>
              <a:t> </a:t>
            </a:r>
            <a:fld id="{52CCA358-1675-4C81-9913-EB992B109D9C}" type="slidenum">
              <a:rPr lang="en-GB" sz="1000" noProof="0" smtClean="0">
                <a:solidFill>
                  <a:srgbClr val="004B7D"/>
                </a:solidFill>
              </a:rPr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t>‹#›</a:t>
            </a:fld>
            <a:endParaRPr lang="en-GB" sz="1000" noProof="0" dirty="0">
              <a:solidFill>
                <a:srgbClr val="004B7D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gray">
          <a:xfrm>
            <a:off x="466709" y="6564313"/>
            <a:ext cx="829073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buSzTx/>
            </a:pPr>
            <a:r>
              <a:rPr lang="en-GB" sz="1000" b="1" noProof="0" dirty="0">
                <a:solidFill>
                  <a:srgbClr val="DAE0E5"/>
                </a:solidFill>
              </a:rPr>
              <a:t>|</a:t>
            </a:r>
            <a:r>
              <a:rPr lang="en-GB" sz="1000" b="1" noProof="0" dirty="0">
                <a:solidFill>
                  <a:srgbClr val="004B7D"/>
                </a:solidFill>
              </a:rPr>
              <a:t>  </a:t>
            </a:r>
            <a:r>
              <a:rPr lang="en-GB" sz="1000" noProof="0" dirty="0" err="1">
                <a:solidFill>
                  <a:srgbClr val="004B7D"/>
                </a:solidFill>
              </a:rPr>
              <a:t>FlySense</a:t>
            </a:r>
            <a:endParaRPr lang="en-GB" sz="1000" noProof="0" dirty="0">
              <a:solidFill>
                <a:srgbClr val="004B7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9" r:id="rId2"/>
    <p:sldLayoutId id="2147483683" r:id="rId3"/>
    <p:sldLayoutId id="2147483702" r:id="rId4"/>
    <p:sldLayoutId id="2147483703" r:id="rId5"/>
    <p:sldLayoutId id="2147483705" r:id="rId6"/>
    <p:sldLayoutId id="2147483704" r:id="rId7"/>
    <p:sldLayoutId id="2147483700" r:id="rId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rebuchet MS" pitchFamily="34" charset="0"/>
        </a:defRPr>
      </a:lvl9pPr>
    </p:titleStyle>
    <p:bodyStyle>
      <a:lvl1pPr marL="187325" indent="-187325" algn="l" rtl="0" eaLnBrk="1" fontAlgn="base" hangingPunct="1">
        <a:spcBef>
          <a:spcPct val="100000"/>
        </a:spcBef>
        <a:spcAft>
          <a:spcPct val="0"/>
        </a:spcAft>
        <a:buSzPct val="90000"/>
        <a:buChar char="•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-187325" algn="l" rtl="0" eaLnBrk="1" fontAlgn="base" hangingPunct="1">
        <a:spcBef>
          <a:spcPct val="3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2pPr>
      <a:lvl3pPr marL="706438" indent="-155575" algn="l" rtl="0" eaLnBrk="1" fontAlgn="base" hangingPunct="1">
        <a:spcBef>
          <a:spcPct val="30000"/>
        </a:spcBef>
        <a:spcAft>
          <a:spcPct val="0"/>
        </a:spcAft>
        <a:buSzPct val="70000"/>
        <a:buChar char="•"/>
        <a:defRPr sz="1400">
          <a:solidFill>
            <a:srgbClr val="000000"/>
          </a:solidFill>
          <a:latin typeface="+mn-lt"/>
        </a:defRPr>
      </a:lvl3pPr>
      <a:lvl4pPr marL="987425" indent="-176213" algn="l" rtl="0" eaLnBrk="1" fontAlgn="base" hangingPunct="1">
        <a:spcBef>
          <a:spcPct val="30000"/>
        </a:spcBef>
        <a:spcAft>
          <a:spcPct val="0"/>
        </a:spcAft>
        <a:buSzPct val="100000"/>
        <a:buChar char="-"/>
        <a:defRPr sz="1400">
          <a:solidFill>
            <a:srgbClr val="000000"/>
          </a:solidFill>
          <a:latin typeface="+mn-lt"/>
        </a:defRPr>
      </a:lvl4pPr>
      <a:lvl5pPr marL="1268413" indent="-187325" algn="l" rtl="0" eaLnBrk="1" fontAlgn="base" hangingPunct="1">
        <a:spcBef>
          <a:spcPct val="30000"/>
        </a:spcBef>
        <a:spcAft>
          <a:spcPct val="0"/>
        </a:spcAft>
        <a:buSzPct val="50000"/>
        <a:buChar char="•"/>
        <a:defRPr sz="1400">
          <a:solidFill>
            <a:srgbClr val="000000"/>
          </a:solidFill>
          <a:latin typeface="+mn-lt"/>
        </a:defRPr>
      </a:lvl5pPr>
      <a:lvl6pPr marL="1725613" indent="-187325" algn="l" rtl="0" eaLnBrk="1" fontAlgn="base" hangingPunct="1">
        <a:spcBef>
          <a:spcPct val="30000"/>
        </a:spcBef>
        <a:spcAft>
          <a:spcPct val="0"/>
        </a:spcAft>
        <a:buSzPct val="50000"/>
        <a:buChar char="•"/>
        <a:defRPr sz="1400">
          <a:solidFill>
            <a:srgbClr val="000000"/>
          </a:solidFill>
          <a:latin typeface="+mn-lt"/>
        </a:defRPr>
      </a:lvl6pPr>
      <a:lvl7pPr marL="2182813" indent="-187325" algn="l" rtl="0" eaLnBrk="1" fontAlgn="base" hangingPunct="1">
        <a:spcBef>
          <a:spcPct val="30000"/>
        </a:spcBef>
        <a:spcAft>
          <a:spcPct val="0"/>
        </a:spcAft>
        <a:buSzPct val="50000"/>
        <a:buChar char="•"/>
        <a:defRPr sz="1400">
          <a:solidFill>
            <a:srgbClr val="000000"/>
          </a:solidFill>
          <a:latin typeface="+mn-lt"/>
        </a:defRPr>
      </a:lvl7pPr>
      <a:lvl8pPr marL="2640013" indent="-187325" algn="l" rtl="0" eaLnBrk="1" fontAlgn="base" hangingPunct="1">
        <a:spcBef>
          <a:spcPct val="30000"/>
        </a:spcBef>
        <a:spcAft>
          <a:spcPct val="0"/>
        </a:spcAft>
        <a:buSzPct val="50000"/>
        <a:buChar char="•"/>
        <a:defRPr sz="1400">
          <a:solidFill>
            <a:srgbClr val="000000"/>
          </a:solidFill>
          <a:latin typeface="+mn-lt"/>
        </a:defRPr>
      </a:lvl8pPr>
      <a:lvl9pPr marL="3097213" indent="-187325" algn="l" rtl="0" eaLnBrk="1" fontAlgn="base" hangingPunct="1">
        <a:spcBef>
          <a:spcPct val="30000"/>
        </a:spcBef>
        <a:spcAft>
          <a:spcPct val="0"/>
        </a:spcAft>
        <a:buSzPct val="50000"/>
        <a:buChar char="•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4213" y="3246438"/>
            <a:ext cx="4882016" cy="404812"/>
          </a:xfrm>
        </p:spPr>
        <p:txBody>
          <a:bodyPr/>
          <a:lstStyle/>
          <a:p>
            <a:r>
              <a:rPr lang="en-US" sz="4000" b="1" dirty="0" err="1"/>
              <a:t>FlySense</a:t>
            </a:r>
            <a:br>
              <a:rPr lang="en-US" dirty="0"/>
            </a:br>
            <a:r>
              <a:rPr lang="en-US" sz="1800" dirty="0">
                <a:latin typeface="Trebuchet MS" panose="020B0603020202020204" pitchFamily="34" charset="0"/>
              </a:rPr>
              <a:t>Augmented Reality FPV assisted navigation</a:t>
            </a:r>
            <a:br>
              <a:rPr lang="en-US" sz="1800" dirty="0">
                <a:latin typeface="Trebuchet MS" panose="020B0603020202020204" pitchFamily="34" charset="0"/>
              </a:rPr>
            </a:br>
            <a:r>
              <a:rPr lang="en-US" sz="1800" dirty="0">
                <a:latin typeface="Trebuchet MS" panose="020B0603020202020204" pitchFamily="34" charset="0"/>
              </a:rPr>
              <a:t>(applied to a helicopter)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>
          <a:xfrm>
            <a:off x="684213" y="4054475"/>
            <a:ext cx="4268787" cy="277813"/>
          </a:xfrm>
        </p:spPr>
        <p:txBody>
          <a:bodyPr/>
          <a:lstStyle/>
          <a:p>
            <a:r>
              <a:rPr lang="en-US" sz="1300" dirty="0"/>
              <a:t>Team C</a:t>
            </a:r>
          </a:p>
          <a:p>
            <a:r>
              <a:rPr lang="en-US" sz="1300" dirty="0"/>
              <a:t>November 2017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472266-5946-4705-A35A-2A4E145D1F7F}"/>
              </a:ext>
            </a:extLst>
          </p:cNvPr>
          <p:cNvSpPr txBox="1"/>
          <p:nvPr/>
        </p:nvSpPr>
        <p:spPr>
          <a:xfrm>
            <a:off x="684213" y="4733179"/>
            <a:ext cx="3444034" cy="13357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 err="1">
                <a:solidFill>
                  <a:srgbClr val="5E95B8"/>
                </a:solidFill>
                <a:latin typeface="+mn-lt"/>
              </a:rPr>
              <a:t>Shivang</a:t>
            </a:r>
            <a:r>
              <a:rPr lang="en-US" sz="1400" dirty="0">
                <a:solidFill>
                  <a:srgbClr val="5E95B8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5E95B8"/>
                </a:solidFill>
                <a:latin typeface="+mn-lt"/>
              </a:rPr>
              <a:t>Bhaveja</a:t>
            </a:r>
            <a:endParaRPr lang="en-US" sz="1400" dirty="0">
              <a:solidFill>
                <a:srgbClr val="5E95B8"/>
              </a:solidFill>
              <a:latin typeface="+mn-lt"/>
            </a:endParaRPr>
          </a:p>
          <a:p>
            <a:pPr algn="l"/>
            <a:r>
              <a:rPr lang="en-US" sz="1400" dirty="0" err="1">
                <a:solidFill>
                  <a:srgbClr val="5E95B8"/>
                </a:solidFill>
                <a:latin typeface="+mn-lt"/>
              </a:rPr>
              <a:t>Harikrishnan</a:t>
            </a:r>
            <a:r>
              <a:rPr lang="en-US" sz="1400" dirty="0">
                <a:solidFill>
                  <a:srgbClr val="5E95B8"/>
                </a:solidFill>
                <a:latin typeface="+mn-lt"/>
              </a:rPr>
              <a:t> Suresh</a:t>
            </a:r>
          </a:p>
          <a:p>
            <a:pPr algn="l"/>
            <a:r>
              <a:rPr lang="en-US" sz="1400" dirty="0">
                <a:solidFill>
                  <a:srgbClr val="5E95B8"/>
                </a:solidFill>
                <a:latin typeface="+mn-lt"/>
              </a:rPr>
              <a:t>Nick </a:t>
            </a:r>
            <a:r>
              <a:rPr lang="en-US" sz="1400" dirty="0" err="1">
                <a:solidFill>
                  <a:srgbClr val="5E95B8"/>
                </a:solidFill>
                <a:latin typeface="+mn-lt"/>
              </a:rPr>
              <a:t>Crispie</a:t>
            </a:r>
            <a:endParaRPr lang="en-US" sz="1400" dirty="0">
              <a:solidFill>
                <a:srgbClr val="5E95B8"/>
              </a:solidFill>
              <a:latin typeface="+mn-lt"/>
            </a:endParaRPr>
          </a:p>
          <a:p>
            <a:pPr algn="l"/>
            <a:r>
              <a:rPr lang="en-US" sz="1400" dirty="0">
                <a:solidFill>
                  <a:srgbClr val="5E95B8"/>
                </a:solidFill>
                <a:latin typeface="+mn-lt"/>
              </a:rPr>
              <a:t>Joao Fonseca</a:t>
            </a:r>
          </a:p>
          <a:p>
            <a:pPr algn="l"/>
            <a:r>
              <a:rPr lang="en-US" sz="1400" dirty="0">
                <a:solidFill>
                  <a:srgbClr val="5E95B8"/>
                </a:solidFill>
                <a:latin typeface="+mn-lt"/>
              </a:rPr>
              <a:t>Sai Nihar Tadichetty</a:t>
            </a:r>
          </a:p>
        </p:txBody>
      </p:sp>
    </p:spTree>
    <p:extLst>
      <p:ext uri="{BB962C8B-B14F-4D97-AF65-F5344CB8AC3E}">
        <p14:creationId xmlns:p14="http://schemas.microsoft.com/office/powerpoint/2010/main" val="741389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ocument 2"/>
          <p:cNvSpPr/>
          <p:nvPr/>
        </p:nvSpPr>
        <p:spPr bwMode="auto">
          <a:xfrm>
            <a:off x="3305986" y="1935804"/>
            <a:ext cx="3294029" cy="2279838"/>
          </a:xfrm>
          <a:prstGeom prst="flowChartDocument">
            <a:avLst/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Backup</a:t>
            </a:r>
            <a:endParaRPr kumimoji="0" lang="en-GB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1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cap="none" dirty="0"/>
              <a:t>FLASH UPDATE</a:t>
            </a:r>
          </a:p>
        </p:txBody>
      </p:sp>
      <p:graphicFrame>
        <p:nvGraphicFramePr>
          <p:cNvPr id="4" name="Group 76">
            <a:extLst>
              <a:ext uri="{FF2B5EF4-FFF2-40B4-BE49-F238E27FC236}">
                <a16:creationId xmlns:a16="http://schemas.microsoft.com/office/drawing/2014/main" id="{EC45E2C5-A7A1-4170-90B5-ACC5D5268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907631"/>
              </p:ext>
            </p:extLst>
          </p:nvPr>
        </p:nvGraphicFramePr>
        <p:xfrm>
          <a:off x="306185" y="647114"/>
          <a:ext cx="9296400" cy="5338906"/>
        </p:xfrm>
        <a:graphic>
          <a:graphicData uri="http://schemas.openxmlformats.org/drawingml/2006/table">
            <a:tbl>
              <a:tblPr/>
              <a:tblGrid>
                <a:gridCol w="1153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1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0742">
                  <a:extLst>
                    <a:ext uri="{9D8B030D-6E8A-4147-A177-3AD203B41FA5}">
                      <a16:colId xmlns:a16="http://schemas.microsoft.com/office/drawing/2014/main" val="2787123938"/>
                    </a:ext>
                  </a:extLst>
                </a:gridCol>
              </a:tblGrid>
              <a:tr h="328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B7D"/>
                          </a:solidFill>
                          <a:effectLst/>
                          <a:latin typeface="Trebuchet MS" pitchFamily="34" charset="0"/>
                        </a:rPr>
                        <a:t>Feature</a:t>
                      </a:r>
                    </a:p>
                  </a:txBody>
                  <a:tcPr marL="72000" marR="36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4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B7D"/>
                          </a:solidFill>
                          <a:effectLst/>
                          <a:latin typeface="Trebuchet MS" pitchFamily="34" charset="0"/>
                        </a:rPr>
                        <a:t>Achievements this week</a:t>
                      </a:r>
                      <a:endParaRPr kumimoji="0" lang="en-GB" sz="13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2000" marR="36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4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4B7D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Target for next week</a:t>
                      </a:r>
                    </a:p>
                  </a:txBody>
                  <a:tcPr marL="72000" marR="36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4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9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UI/UX</a:t>
                      </a:r>
                    </a:p>
                  </a:txBody>
                  <a:tcPr marL="72000" marR="36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Upgraded version of HUD mode in AR 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Communication between AR and Jetson complete</a:t>
                      </a: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Develop first version of Speech recognition using Google API (or Pocket Sphinx offline library)</a:t>
                      </a: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9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3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Sensing</a:t>
                      </a:r>
                    </a:p>
                  </a:txBody>
                  <a:tcPr marL="72000" marR="36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Software architecture complete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Pre-processing node partially complete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Theoretical model for the dynamic window ready and first C++ code being integrated and tested (translation only)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Experimentation with AIR Lab code (results not promising)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AR interface node complete and tested 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  <a:defRPr/>
                      </a:pPr>
                      <a:endParaRPr kumimoji="0" lang="en-GB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DJI flight controller interface with Jetson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Complete TF tree, pose and odometry 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Finish the testing and integration of the first code, for the dynamic window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Finalize mapping algorithm and complete its implementation in ROS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  <a:defRPr/>
                      </a:pPr>
                      <a:endParaRPr kumimoji="0" lang="en-GB" sz="13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1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System Int. &amp;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Testing</a:t>
                      </a:r>
                    </a:p>
                  </a:txBody>
                  <a:tcPr marL="72000" marR="36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Sensor mounts and PDB for aerial subsystem ready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Ground testing of DJI </a:t>
                      </a:r>
                      <a:r>
                        <a:rPr kumimoji="0" lang="en-GB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Matrice</a:t>
                      </a: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to check pose estimate</a:t>
                      </a: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Complete bench-top hardware (aerial subsystem with all components mounted)</a:t>
                      </a: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19368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7D7E545-2EDD-456A-9868-0C9804080C80}"/>
              </a:ext>
            </a:extLst>
          </p:cNvPr>
          <p:cNvSpPr txBox="1"/>
          <p:nvPr/>
        </p:nvSpPr>
        <p:spPr>
          <a:xfrm>
            <a:off x="8924734" y="111624"/>
            <a:ext cx="62036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Updated</a:t>
            </a:r>
          </a:p>
        </p:txBody>
      </p:sp>
    </p:spTree>
    <p:extLst>
      <p:ext uri="{BB962C8B-B14F-4D97-AF65-F5344CB8AC3E}">
        <p14:creationId xmlns:p14="http://schemas.microsoft.com/office/powerpoint/2010/main" val="142678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746162-7D11-4CDE-9A0A-590436AB75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UI/UX – AR, Integration with </a:t>
            </a:r>
            <a:r>
              <a:rPr lang="en-US" dirty="0" err="1"/>
              <a:t>jetson</a:t>
            </a: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339514-0B5B-4391-B7A7-1B20A2ECC71B}"/>
              </a:ext>
            </a:extLst>
          </p:cNvPr>
          <p:cNvCxnSpPr>
            <a:cxnSpLocks/>
          </p:cNvCxnSpPr>
          <p:nvPr/>
        </p:nvCxnSpPr>
        <p:spPr bwMode="auto">
          <a:xfrm>
            <a:off x="3014254" y="909051"/>
            <a:ext cx="4299831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9185108-3A20-465B-B942-4B543DC56492}"/>
              </a:ext>
            </a:extLst>
          </p:cNvPr>
          <p:cNvSpPr txBox="1"/>
          <p:nvPr/>
        </p:nvSpPr>
        <p:spPr>
          <a:xfrm>
            <a:off x="3383843" y="620510"/>
            <a:ext cx="3661201" cy="2885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pattFill>
                  <a:fgClr>
                    <a:srgbClr val="000000"/>
                  </a:fgClr>
                  <a:bgClr>
                    <a:srgbClr val="000000"/>
                  </a:bgClr>
                </a:pattFill>
              </a14:hiddenFill>
            </a:ext>
          </a:extLst>
        </p:spPr>
        <p:txBody>
          <a:bodyPr vert="horz" wrap="square" lIns="0" tIns="46863" rIns="0" bIns="46863" rtlCol="0" anchor="b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1400" b="1" dirty="0">
                <a:solidFill>
                  <a:srgbClr val="004B7D"/>
                </a:solidFill>
                <a:sym typeface="Trebuchet MS" panose="020B0603020202020204" pitchFamily="34" charset="0"/>
              </a:rPr>
              <a:t>AR – Jetson Interface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FE5E86-0B81-4B70-A991-D90775E4D591}"/>
              </a:ext>
            </a:extLst>
          </p:cNvPr>
          <p:cNvSpPr/>
          <p:nvPr/>
        </p:nvSpPr>
        <p:spPr bwMode="auto">
          <a:xfrm>
            <a:off x="2994283" y="4041703"/>
            <a:ext cx="4339771" cy="21521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600" dirty="0"/>
              <a:t>ROSJAVA set up on AR device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600" dirty="0"/>
              <a:t>AR subscribing to sensor data published from the Jetson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600" dirty="0"/>
              <a:t>Updating the AR interface using messages from the Jetson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AEA16A-2BF1-42C7-80B2-7BDB4689D98E}"/>
              </a:ext>
            </a:extLst>
          </p:cNvPr>
          <p:cNvSpPr txBox="1"/>
          <p:nvPr/>
        </p:nvSpPr>
        <p:spPr>
          <a:xfrm rot="19655132">
            <a:off x="3469738" y="2059878"/>
            <a:ext cx="363582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400" dirty="0">
                <a:solidFill>
                  <a:srgbClr val="92D050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37271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746162-7D11-4CDE-9A0A-590436AB75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SENSING - DYNAMIC WINDOW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ACACFD-E787-4722-9019-5965793BA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into account simplified translation motion a rectangular window is obtained…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1A877A-F31B-4FB6-A833-694763C4A91D}"/>
              </a:ext>
            </a:extLst>
          </p:cNvPr>
          <p:cNvCxnSpPr/>
          <p:nvPr/>
        </p:nvCxnSpPr>
        <p:spPr bwMode="auto">
          <a:xfrm>
            <a:off x="4953000" y="1394094"/>
            <a:ext cx="0" cy="4712789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339514-0B5B-4391-B7A7-1B20A2ECC71B}"/>
              </a:ext>
            </a:extLst>
          </p:cNvPr>
          <p:cNvCxnSpPr>
            <a:cxnSpLocks/>
          </p:cNvCxnSpPr>
          <p:nvPr/>
        </p:nvCxnSpPr>
        <p:spPr bwMode="auto">
          <a:xfrm>
            <a:off x="5265084" y="1598362"/>
            <a:ext cx="4299831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9185108-3A20-465B-B942-4B543DC56492}"/>
              </a:ext>
            </a:extLst>
          </p:cNvPr>
          <p:cNvSpPr txBox="1"/>
          <p:nvPr/>
        </p:nvSpPr>
        <p:spPr>
          <a:xfrm>
            <a:off x="5634673" y="1309821"/>
            <a:ext cx="3661201" cy="2885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pattFill>
                  <a:fgClr>
                    <a:srgbClr val="000000"/>
                  </a:fgClr>
                  <a:bgClr>
                    <a:srgbClr val="000000"/>
                  </a:bgClr>
                </a:pattFill>
              </a14:hiddenFill>
            </a:ext>
          </a:extLst>
        </p:spPr>
        <p:txBody>
          <a:bodyPr vert="horz" wrap="square" lIns="0" tIns="46863" rIns="0" bIns="46863" rtlCol="0" anchor="b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1400" b="1" dirty="0">
                <a:solidFill>
                  <a:srgbClr val="004B7D"/>
                </a:solidFill>
                <a:sym typeface="Trebuchet MS" panose="020B0603020202020204" pitchFamily="34" charset="0"/>
              </a:rPr>
              <a:t>Window selected based on simplified model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4E9B0B-5F0B-4B86-95C5-63591DFA42F6}"/>
              </a:ext>
            </a:extLst>
          </p:cNvPr>
          <p:cNvSpPr txBox="1"/>
          <p:nvPr/>
        </p:nvSpPr>
        <p:spPr>
          <a:xfrm>
            <a:off x="509468" y="1309821"/>
            <a:ext cx="3661201" cy="2885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pattFill>
                  <a:fgClr>
                    <a:srgbClr val="000000"/>
                  </a:fgClr>
                  <a:bgClr>
                    <a:srgbClr val="000000"/>
                  </a:bgClr>
                </a:pattFill>
              </a14:hiddenFill>
            </a:ext>
          </a:extLst>
        </p:spPr>
        <p:txBody>
          <a:bodyPr vert="horz" wrap="square" lIns="0" tIns="46863" rIns="0" bIns="46863" rtlCol="0" anchor="b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1400" b="1" dirty="0">
                <a:solidFill>
                  <a:srgbClr val="004B7D"/>
                </a:solidFill>
                <a:sym typeface="Trebuchet MS" panose="020B0603020202020204" pitchFamily="34" charset="0"/>
              </a:rPr>
              <a:t>Type of trajectory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569733B-1684-4F13-AA48-27B064A5FC7D}"/>
              </a:ext>
            </a:extLst>
          </p:cNvPr>
          <p:cNvSpPr/>
          <p:nvPr/>
        </p:nvSpPr>
        <p:spPr bwMode="auto">
          <a:xfrm flipH="1">
            <a:off x="1168397" y="2496457"/>
            <a:ext cx="3198211" cy="2050757"/>
          </a:xfrm>
          <a:prstGeom prst="ellipse">
            <a:avLst/>
          </a:prstGeom>
          <a:noFill/>
          <a:ln w="1270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1200" b="0" i="0" u="none" strike="noStrike" cap="none" normalizeH="0" baseline="0" dirty="0" err="1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ECB3667-0D73-448C-9462-2F098A5C0EC2}"/>
              </a:ext>
            </a:extLst>
          </p:cNvPr>
          <p:cNvSpPr/>
          <p:nvPr/>
        </p:nvSpPr>
        <p:spPr bwMode="auto">
          <a:xfrm flipH="1">
            <a:off x="694531" y="2527806"/>
            <a:ext cx="2123485" cy="1985192"/>
          </a:xfrm>
          <a:prstGeom prst="ellipse">
            <a:avLst/>
          </a:prstGeom>
          <a:noFill/>
          <a:ln w="1270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1200" b="0" i="0" u="none" strike="noStrike" cap="none" normalizeH="0" baseline="0" dirty="0" err="1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pic>
        <p:nvPicPr>
          <p:cNvPr id="17" name="Picture 8" descr="Resultado de imagem para helicopter png">
            <a:extLst>
              <a:ext uri="{FF2B5EF4-FFF2-40B4-BE49-F238E27FC236}">
                <a16:creationId xmlns:a16="http://schemas.microsoft.com/office/drawing/2014/main" id="{64E0DA04-309E-4995-A5BD-BF4F9551A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84205" y="3173225"/>
            <a:ext cx="1005013" cy="69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FB15602-AC99-4C4C-9D20-A0A22EBC5513}"/>
              </a:ext>
            </a:extLst>
          </p:cNvPr>
          <p:cNvCxnSpPr>
            <a:cxnSpLocks/>
          </p:cNvCxnSpPr>
          <p:nvPr/>
        </p:nvCxnSpPr>
        <p:spPr bwMode="auto">
          <a:xfrm>
            <a:off x="2178954" y="3654514"/>
            <a:ext cx="2115085" cy="1"/>
          </a:xfrm>
          <a:prstGeom prst="straightConnector1">
            <a:avLst/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ECA1EEC-024C-4856-82CF-6C8A51966B4D}"/>
              </a:ext>
            </a:extLst>
          </p:cNvPr>
          <p:cNvCxnSpPr>
            <a:cxnSpLocks/>
          </p:cNvCxnSpPr>
          <p:nvPr/>
        </p:nvCxnSpPr>
        <p:spPr bwMode="auto">
          <a:xfrm>
            <a:off x="2178954" y="3516923"/>
            <a:ext cx="559236" cy="0"/>
          </a:xfrm>
          <a:prstGeom prst="straightConnector1">
            <a:avLst/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4A0B024-D633-452D-93F9-6BDE87D30F44}"/>
              </a:ext>
            </a:extLst>
          </p:cNvPr>
          <p:cNvSpPr txBox="1"/>
          <p:nvPr/>
        </p:nvSpPr>
        <p:spPr>
          <a:xfrm>
            <a:off x="2205033" y="3287485"/>
            <a:ext cx="4231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V0 = 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0A4D56-919F-4691-AF21-493A78EFED3C}"/>
              </a:ext>
            </a:extLst>
          </p:cNvPr>
          <p:cNvSpPr txBox="1"/>
          <p:nvPr/>
        </p:nvSpPr>
        <p:spPr>
          <a:xfrm>
            <a:off x="3228246" y="3454399"/>
            <a:ext cx="4087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v0 ≠ 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0D3D916-9FBB-438D-AEA6-BF23FB0D33D4}"/>
              </a:ext>
            </a:extLst>
          </p:cNvPr>
          <p:cNvSpPr/>
          <p:nvPr/>
        </p:nvSpPr>
        <p:spPr bwMode="auto">
          <a:xfrm>
            <a:off x="362857" y="4884059"/>
            <a:ext cx="4339771" cy="11040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/>
              <a:t>Based on the initial conditions and solving a first order approximation of the quadcopter differential equations, a maximum and minimum distance is identified…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FE5E86-0B81-4B70-A991-D90775E4D591}"/>
              </a:ext>
            </a:extLst>
          </p:cNvPr>
          <p:cNvSpPr/>
          <p:nvPr/>
        </p:nvSpPr>
        <p:spPr bwMode="auto">
          <a:xfrm>
            <a:off x="5246917" y="4884059"/>
            <a:ext cx="4339771" cy="11040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/>
              <a:t>… and a rectangular window is fitted in order to filter the “relevant” points that have been received in the registered point cloud sent to our </a:t>
            </a:r>
            <a:r>
              <a:rPr lang="en-US" sz="1400" dirty="0" err="1"/>
              <a:t>FlySense</a:t>
            </a:r>
            <a:r>
              <a:rPr lang="en-US" sz="1400" dirty="0"/>
              <a:t> Onboard Computer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FE03D3-6D2D-4440-A543-6E02F81F591B}"/>
              </a:ext>
            </a:extLst>
          </p:cNvPr>
          <p:cNvSpPr txBox="1"/>
          <p:nvPr/>
        </p:nvSpPr>
        <p:spPr>
          <a:xfrm>
            <a:off x="2620395" y="2030088"/>
            <a:ext cx="1183016" cy="4247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Flight Envelope 2</a:t>
            </a:r>
          </a:p>
          <a:p>
            <a:r>
              <a:rPr lang="en-US" dirty="0">
                <a:solidFill>
                  <a:srgbClr val="00B050"/>
                </a:solidFill>
              </a:rPr>
              <a:t>(in t seconds)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260A79-CE1A-4E5B-98A7-4D11805298AD}"/>
              </a:ext>
            </a:extLst>
          </p:cNvPr>
          <p:cNvSpPr txBox="1"/>
          <p:nvPr/>
        </p:nvSpPr>
        <p:spPr>
          <a:xfrm>
            <a:off x="955918" y="2030088"/>
            <a:ext cx="1183016" cy="4247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Flight Envelope 1</a:t>
            </a:r>
          </a:p>
          <a:p>
            <a:r>
              <a:rPr lang="en-US" dirty="0">
                <a:solidFill>
                  <a:srgbClr val="FF0000"/>
                </a:solidFill>
              </a:rPr>
              <a:t>(in t seconds)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51B6AB7-9866-4ABD-907A-DFBC98714DBE}"/>
              </a:ext>
            </a:extLst>
          </p:cNvPr>
          <p:cNvCxnSpPr>
            <a:cxnSpLocks/>
          </p:cNvCxnSpPr>
          <p:nvPr/>
        </p:nvCxnSpPr>
        <p:spPr bwMode="auto">
          <a:xfrm>
            <a:off x="400561" y="1598362"/>
            <a:ext cx="414966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8E9853A6-965B-4C76-8CC1-FF290CC0845C}"/>
              </a:ext>
            </a:extLst>
          </p:cNvPr>
          <p:cNvSpPr/>
          <p:nvPr/>
        </p:nvSpPr>
        <p:spPr bwMode="auto">
          <a:xfrm rot="20225335" flipH="1">
            <a:off x="5829731" y="2471499"/>
            <a:ext cx="3198211" cy="1650189"/>
          </a:xfrm>
          <a:prstGeom prst="ellipse">
            <a:avLst/>
          </a:prstGeom>
          <a:noFill/>
          <a:ln w="1270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1200" b="0" i="0" u="none" strike="noStrike" cap="none" normalizeH="0" baseline="0" dirty="0" err="1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426C3C6-45A2-4FD8-B9E0-EF817CDD56A8}"/>
              </a:ext>
            </a:extLst>
          </p:cNvPr>
          <p:cNvSpPr/>
          <p:nvPr/>
        </p:nvSpPr>
        <p:spPr bwMode="auto">
          <a:xfrm>
            <a:off x="5900058" y="2293253"/>
            <a:ext cx="3055257" cy="197827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 err="1"/>
          </a:p>
        </p:txBody>
      </p:sp>
      <p:pic>
        <p:nvPicPr>
          <p:cNvPr id="39" name="Picture 8" descr="Resultado de imagem para helicopter png">
            <a:extLst>
              <a:ext uri="{FF2B5EF4-FFF2-40B4-BE49-F238E27FC236}">
                <a16:creationId xmlns:a16="http://schemas.microsoft.com/office/drawing/2014/main" id="{F05A72C8-592B-4DC0-A0FA-815A31893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83139" flipH="1">
            <a:off x="6289071" y="3247257"/>
            <a:ext cx="1005013" cy="69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886EF4F-EEDB-4C3D-A7BB-0E7B5AB96489}"/>
              </a:ext>
            </a:extLst>
          </p:cNvPr>
          <p:cNvSpPr txBox="1"/>
          <p:nvPr/>
        </p:nvSpPr>
        <p:spPr>
          <a:xfrm>
            <a:off x="364242" y="6277428"/>
            <a:ext cx="887146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Note: The dynamic window has an additional condition that it will always show (</a:t>
            </a:r>
            <a:r>
              <a:rPr lang="en-US" dirty="0" err="1"/>
              <a:t>xmin,ymin,zmin</a:t>
            </a:r>
            <a:r>
              <a:rPr lang="en-US" dirty="0"/>
              <a:t>) meters in a certain direction.</a:t>
            </a:r>
          </a:p>
        </p:txBody>
      </p:sp>
    </p:spTree>
    <p:extLst>
      <p:ext uri="{BB962C8B-B14F-4D97-AF65-F5344CB8AC3E}">
        <p14:creationId xmlns:p14="http://schemas.microsoft.com/office/powerpoint/2010/main" val="2429996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746162-7D11-4CDE-9A0A-590436AB75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UI/UX – AR, Integration with </a:t>
            </a:r>
            <a:r>
              <a:rPr lang="en-US" dirty="0" err="1"/>
              <a:t>jetson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4E9B0B-5F0B-4B86-95C5-63591DFA42F6}"/>
              </a:ext>
            </a:extLst>
          </p:cNvPr>
          <p:cNvSpPr txBox="1"/>
          <p:nvPr/>
        </p:nvSpPr>
        <p:spPr>
          <a:xfrm>
            <a:off x="2773696" y="591929"/>
            <a:ext cx="3661201" cy="2885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pattFill>
                  <a:fgClr>
                    <a:srgbClr val="000000"/>
                  </a:fgClr>
                  <a:bgClr>
                    <a:srgbClr val="000000"/>
                  </a:bgClr>
                </a:pattFill>
              </a14:hiddenFill>
            </a:ext>
          </a:extLst>
        </p:spPr>
        <p:txBody>
          <a:bodyPr vert="horz" wrap="square" lIns="0" tIns="46863" rIns="0" bIns="46863" rtlCol="0" anchor="b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1400" b="1" dirty="0">
                <a:solidFill>
                  <a:srgbClr val="004B7D"/>
                </a:solidFill>
                <a:sym typeface="Trebuchet MS" panose="020B0603020202020204" pitchFamily="34" charset="0"/>
              </a:rPr>
              <a:t>Upgraded version of HUD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51B6AB7-9866-4ABD-907A-DFBC98714DBE}"/>
              </a:ext>
            </a:extLst>
          </p:cNvPr>
          <p:cNvCxnSpPr>
            <a:cxnSpLocks/>
          </p:cNvCxnSpPr>
          <p:nvPr/>
        </p:nvCxnSpPr>
        <p:spPr bwMode="auto">
          <a:xfrm>
            <a:off x="2664789" y="880470"/>
            <a:ext cx="414966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A091C7F-ABD0-4C9A-9F58-A91099C43F0A}"/>
              </a:ext>
            </a:extLst>
          </p:cNvPr>
          <p:cNvSpPr/>
          <p:nvPr/>
        </p:nvSpPr>
        <p:spPr bwMode="auto">
          <a:xfrm>
            <a:off x="2773696" y="4013122"/>
            <a:ext cx="4339771" cy="21521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Artificial horizon, Heading, Average Ground Speed Indicator, Average Wind Speed Indicator, Scrolls for dummy data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8705B8-16C8-41C8-A633-6115D1DF3CA6}"/>
              </a:ext>
            </a:extLst>
          </p:cNvPr>
          <p:cNvSpPr txBox="1"/>
          <p:nvPr/>
        </p:nvSpPr>
        <p:spPr>
          <a:xfrm rot="19830406">
            <a:off x="3262795" y="1962714"/>
            <a:ext cx="363582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400" dirty="0">
                <a:solidFill>
                  <a:srgbClr val="92D050"/>
                </a:solidFill>
              </a:rPr>
              <a:t>DEMO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04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809958-CCE3-4864-9916-81A20300ED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Onboard Sensing Software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0666B3-E323-48FE-8F5F-9FAD41C84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Architecture: Status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CB7D86-65D3-4BD9-BA0A-906473B4F14C}"/>
              </a:ext>
            </a:extLst>
          </p:cNvPr>
          <p:cNvSpPr/>
          <p:nvPr/>
        </p:nvSpPr>
        <p:spPr bwMode="auto">
          <a:xfrm>
            <a:off x="2263807" y="1767484"/>
            <a:ext cx="2062157" cy="11552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lang="en-US" dirty="0">
              <a:solidFill>
                <a:srgbClr val="000000"/>
              </a:solidFill>
              <a:latin typeface="Trebuchet MS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lang="en-US" dirty="0">
              <a:solidFill>
                <a:srgbClr val="000000"/>
              </a:solidFill>
              <a:latin typeface="Trebuchet MS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SIM/FLIGHT mode: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Flight envelope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PCL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Cropbox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filter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Publish TF tree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Publish Odom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1200" b="0" i="0" u="none" strike="noStrike" cap="none" normalizeH="0" baseline="0" dirty="0" err="1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7A9806-015D-4FE5-B71E-95EB8D6CE531}"/>
              </a:ext>
            </a:extLst>
          </p:cNvPr>
          <p:cNvSpPr/>
          <p:nvPr/>
        </p:nvSpPr>
        <p:spPr bwMode="auto">
          <a:xfrm>
            <a:off x="4412208" y="1767483"/>
            <a:ext cx="2062155" cy="115523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Octomap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/Grid map implementation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R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eal time 2d obstacle map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Filter the map to remove spurious obstacles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5397D8-925E-4930-9EF4-70872B865AC5}"/>
              </a:ext>
            </a:extLst>
          </p:cNvPr>
          <p:cNvSpPr/>
          <p:nvPr/>
        </p:nvSpPr>
        <p:spPr bwMode="auto">
          <a:xfrm>
            <a:off x="6554276" y="1770936"/>
            <a:ext cx="2062155" cy="11517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Calculate time to impact to different obstacles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Color based on minimum time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39063C-A8F4-4152-975C-09EB2139B646}"/>
              </a:ext>
            </a:extLst>
          </p:cNvPr>
          <p:cNvSpPr/>
          <p:nvPr/>
        </p:nvSpPr>
        <p:spPr bwMode="auto">
          <a:xfrm>
            <a:off x="4465465" y="3406934"/>
            <a:ext cx="1970844" cy="10674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Publish HUD related data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Publish Sound warnings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Publish Bird’s eye view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DAF6E-CF59-4A5A-B564-20DC3DC62F92}"/>
              </a:ext>
            </a:extLst>
          </p:cNvPr>
          <p:cNvSpPr txBox="1"/>
          <p:nvPr/>
        </p:nvSpPr>
        <p:spPr>
          <a:xfrm>
            <a:off x="2263806" y="1416068"/>
            <a:ext cx="169563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Preprocessing node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31F6B2-C6BA-4A90-824E-C84465CD3AB2}"/>
              </a:ext>
            </a:extLst>
          </p:cNvPr>
          <p:cNvSpPr txBox="1"/>
          <p:nvPr/>
        </p:nvSpPr>
        <p:spPr>
          <a:xfrm>
            <a:off x="4465468" y="1416068"/>
            <a:ext cx="169563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Mapping node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0884C4-E2F2-47E7-89B3-30DC6E99D0B1}"/>
              </a:ext>
            </a:extLst>
          </p:cNvPr>
          <p:cNvSpPr txBox="1"/>
          <p:nvPr/>
        </p:nvSpPr>
        <p:spPr>
          <a:xfrm>
            <a:off x="6205493" y="1416813"/>
            <a:ext cx="169563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Coloring node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0E0BC2-9F29-4C1A-8104-396DD2E3F255}"/>
              </a:ext>
            </a:extLst>
          </p:cNvPr>
          <p:cNvSpPr txBox="1"/>
          <p:nvPr/>
        </p:nvSpPr>
        <p:spPr>
          <a:xfrm>
            <a:off x="4561641" y="3222268"/>
            <a:ext cx="169563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AR interface node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3C43AD-F995-4243-B0D6-BF6E6F01B49B}"/>
              </a:ext>
            </a:extLst>
          </p:cNvPr>
          <p:cNvSpPr/>
          <p:nvPr/>
        </p:nvSpPr>
        <p:spPr bwMode="auto">
          <a:xfrm>
            <a:off x="417249" y="1385897"/>
            <a:ext cx="1260629" cy="83614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NEA flight data sets pushed from a laptop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868F9B-EFC0-42F2-933D-3DD1D3F511B1}"/>
              </a:ext>
            </a:extLst>
          </p:cNvPr>
          <p:cNvSpPr/>
          <p:nvPr/>
        </p:nvSpPr>
        <p:spPr bwMode="auto">
          <a:xfrm>
            <a:off x="417250" y="2984291"/>
            <a:ext cx="1260629" cy="64659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Velodyne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VLP16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FB074E-165E-4FE3-AE8E-A72495309F99}"/>
              </a:ext>
            </a:extLst>
          </p:cNvPr>
          <p:cNvSpPr/>
          <p:nvPr/>
        </p:nvSpPr>
        <p:spPr bwMode="auto">
          <a:xfrm>
            <a:off x="417249" y="3714314"/>
            <a:ext cx="1260629" cy="64659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DJI flight controller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FD095F-27D5-4923-BFE6-2F6F993B6984}"/>
              </a:ext>
            </a:extLst>
          </p:cNvPr>
          <p:cNvSpPr txBox="1"/>
          <p:nvPr/>
        </p:nvSpPr>
        <p:spPr>
          <a:xfrm>
            <a:off x="417249" y="1122422"/>
            <a:ext cx="1260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Simulation mode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372694-6A62-40AD-B422-4C5B65CFF4D6}"/>
              </a:ext>
            </a:extLst>
          </p:cNvPr>
          <p:cNvSpPr txBox="1"/>
          <p:nvPr/>
        </p:nvSpPr>
        <p:spPr>
          <a:xfrm>
            <a:off x="417249" y="2730246"/>
            <a:ext cx="1260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Flight mode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BEBEF7-A5A5-4953-9092-1B3AB9D7C87F}"/>
              </a:ext>
            </a:extLst>
          </p:cNvPr>
          <p:cNvSpPr txBox="1"/>
          <p:nvPr/>
        </p:nvSpPr>
        <p:spPr>
          <a:xfrm>
            <a:off x="4779143" y="4566681"/>
            <a:ext cx="1260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90% done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ADB3D9-2C0C-41BC-93A3-B6ACD5E62ADA}"/>
              </a:ext>
            </a:extLst>
          </p:cNvPr>
          <p:cNvSpPr txBox="1"/>
          <p:nvPr/>
        </p:nvSpPr>
        <p:spPr>
          <a:xfrm>
            <a:off x="2664570" y="2997141"/>
            <a:ext cx="1260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50% done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DCA7D3-9BB8-4651-BAE2-6237D8A13BB2}"/>
              </a:ext>
            </a:extLst>
          </p:cNvPr>
          <p:cNvSpPr txBox="1"/>
          <p:nvPr/>
        </p:nvSpPr>
        <p:spPr>
          <a:xfrm>
            <a:off x="6893718" y="2997141"/>
            <a:ext cx="1260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10% done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629937-E5F6-4F3F-82AB-0EEB9157695C}"/>
              </a:ext>
            </a:extLst>
          </p:cNvPr>
          <p:cNvSpPr txBox="1"/>
          <p:nvPr/>
        </p:nvSpPr>
        <p:spPr>
          <a:xfrm>
            <a:off x="4779143" y="2952751"/>
            <a:ext cx="1260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50% done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B0F7F7-298D-4385-92A4-5BFC66F38DC7}"/>
              </a:ext>
            </a:extLst>
          </p:cNvPr>
          <p:cNvSpPr txBox="1"/>
          <p:nvPr/>
        </p:nvSpPr>
        <p:spPr>
          <a:xfrm>
            <a:off x="889246" y="5350854"/>
            <a:ext cx="884807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DEMO of PCL </a:t>
            </a:r>
            <a:r>
              <a:rPr lang="en-US" sz="2800" dirty="0" err="1">
                <a:solidFill>
                  <a:srgbClr val="92D050"/>
                </a:solidFill>
              </a:rPr>
              <a:t>Cropbox</a:t>
            </a:r>
            <a:r>
              <a:rPr lang="en-US" sz="2800" dirty="0">
                <a:solidFill>
                  <a:srgbClr val="92D050"/>
                </a:solidFill>
              </a:rPr>
              <a:t> filter</a:t>
            </a:r>
            <a:endParaRPr lang="en-US" sz="7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98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746162-7D11-4CDE-9A0A-590436AB75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SENSING - MAPPING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ACACFD-E787-4722-9019-5965793BA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Experimented with AIR lab grid mapping algorithm on LIDAR data from bag 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4AF17F-A760-4821-9F86-CF8C6E24A765}"/>
              </a:ext>
            </a:extLst>
          </p:cNvPr>
          <p:cNvSpPr txBox="1"/>
          <p:nvPr/>
        </p:nvSpPr>
        <p:spPr>
          <a:xfrm>
            <a:off x="304800" y="1195754"/>
            <a:ext cx="9296400" cy="18312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 err="1"/>
              <a:t>Octomapping</a:t>
            </a:r>
            <a:r>
              <a:rPr lang="en-US" sz="1400" dirty="0"/>
              <a:t> not working with NEA flight data set (Optimized values for parameters highly sensitive to environment)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/>
              <a:t>Set up a working code for AIR lab grid mapping package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/>
              <a:t>Challenges faced – </a:t>
            </a:r>
          </a:p>
          <a:p>
            <a:pPr marL="685800" lvl="1" indent="-228600" algn="l">
              <a:buFont typeface="+mj-lt"/>
              <a:buAutoNum type="arabicPeriod"/>
            </a:pPr>
            <a:r>
              <a:rPr lang="en-US" sz="1400" dirty="0"/>
              <a:t>No online documentation, which led to trouble in setting up a working code and debugging</a:t>
            </a:r>
          </a:p>
          <a:p>
            <a:pPr marL="685800" lvl="1" indent="-228600" algn="l">
              <a:buFont typeface="+mj-lt"/>
              <a:buAutoNum type="arabicPeriod"/>
            </a:pPr>
            <a:r>
              <a:rPr lang="en-US" sz="1400" dirty="0"/>
              <a:t>AIR lab visualizer code not working</a:t>
            </a:r>
          </a:p>
          <a:p>
            <a:pPr marL="685800" lvl="1" indent="-228600" algn="l">
              <a:buFont typeface="+mj-lt"/>
              <a:buAutoNum type="arabicPeriod"/>
            </a:pPr>
            <a:r>
              <a:rPr lang="en-US" sz="1400" dirty="0"/>
              <a:t>The mapping code results not as expected, and difficult to interpret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06918C-4944-4BBE-A940-8F3F5AEAC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29" y="3081000"/>
            <a:ext cx="4310304" cy="3240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B40194-4889-45DB-A2BC-0860A1D9E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080999"/>
            <a:ext cx="3863230" cy="32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93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746162-7D11-4CDE-9A0A-590436AB75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System integration and testing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1A877A-F31B-4FB6-A833-694763C4A91D}"/>
              </a:ext>
            </a:extLst>
          </p:cNvPr>
          <p:cNvCxnSpPr/>
          <p:nvPr/>
        </p:nvCxnSpPr>
        <p:spPr bwMode="auto">
          <a:xfrm>
            <a:off x="4953000" y="901722"/>
            <a:ext cx="0" cy="4712789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339514-0B5B-4391-B7A7-1B20A2ECC71B}"/>
              </a:ext>
            </a:extLst>
          </p:cNvPr>
          <p:cNvCxnSpPr>
            <a:cxnSpLocks/>
          </p:cNvCxnSpPr>
          <p:nvPr/>
        </p:nvCxnSpPr>
        <p:spPr bwMode="auto">
          <a:xfrm>
            <a:off x="5265084" y="1105990"/>
            <a:ext cx="4299831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9185108-3A20-465B-B942-4B543DC56492}"/>
              </a:ext>
            </a:extLst>
          </p:cNvPr>
          <p:cNvSpPr txBox="1"/>
          <p:nvPr/>
        </p:nvSpPr>
        <p:spPr>
          <a:xfrm>
            <a:off x="5265084" y="817449"/>
            <a:ext cx="3661201" cy="2885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pattFill>
                  <a:fgClr>
                    <a:srgbClr val="000000"/>
                  </a:fgClr>
                  <a:bgClr>
                    <a:srgbClr val="000000"/>
                  </a:bgClr>
                </a:pattFill>
              </a14:hiddenFill>
            </a:ext>
          </a:extLst>
        </p:spPr>
        <p:txBody>
          <a:bodyPr vert="horz" wrap="square" lIns="0" tIns="46863" rIns="0" bIns="46863" rtlCol="0" anchor="b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1400" b="1" dirty="0">
                <a:solidFill>
                  <a:srgbClr val="004B7D"/>
                </a:solidFill>
                <a:sym typeface="Trebuchet MS" panose="020B0603020202020204" pitchFamily="34" charset="0"/>
              </a:rPr>
              <a:t>Aerial subsystem components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4E9B0B-5F0B-4B86-95C5-63591DFA42F6}"/>
              </a:ext>
            </a:extLst>
          </p:cNvPr>
          <p:cNvSpPr txBox="1"/>
          <p:nvPr/>
        </p:nvSpPr>
        <p:spPr>
          <a:xfrm>
            <a:off x="509468" y="817449"/>
            <a:ext cx="3661201" cy="2885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pattFill>
                  <a:fgClr>
                    <a:srgbClr val="000000"/>
                  </a:fgClr>
                  <a:bgClr>
                    <a:srgbClr val="000000"/>
                  </a:bgClr>
                </a:pattFill>
              </a14:hiddenFill>
            </a:ext>
          </a:extLst>
        </p:spPr>
        <p:txBody>
          <a:bodyPr vert="horz" wrap="square" lIns="0" tIns="46863" rIns="0" bIns="46863" rtlCol="0" anchor="b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1400" b="1" dirty="0">
                <a:solidFill>
                  <a:srgbClr val="004B7D"/>
                </a:solidFill>
                <a:sym typeface="Trebuchet MS" panose="020B0603020202020204" pitchFamily="34" charset="0"/>
              </a:rPr>
              <a:t>Power Distribution Board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51B6AB7-9866-4ABD-907A-DFBC98714DBE}"/>
              </a:ext>
            </a:extLst>
          </p:cNvPr>
          <p:cNvCxnSpPr>
            <a:cxnSpLocks/>
          </p:cNvCxnSpPr>
          <p:nvPr/>
        </p:nvCxnSpPr>
        <p:spPr bwMode="auto">
          <a:xfrm>
            <a:off x="400561" y="1105990"/>
            <a:ext cx="414966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FC6947-6882-4D79-BE75-B567189DF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531948"/>
              </p:ext>
            </p:extLst>
          </p:nvPr>
        </p:nvGraphicFramePr>
        <p:xfrm>
          <a:off x="307511" y="3954756"/>
          <a:ext cx="4444103" cy="1979136"/>
        </p:xfrm>
        <a:graphic>
          <a:graphicData uri="http://schemas.openxmlformats.org/drawingml/2006/table">
            <a:tbl>
              <a:tblPr/>
              <a:tblGrid>
                <a:gridCol w="891374">
                  <a:extLst>
                    <a:ext uri="{9D8B030D-6E8A-4147-A177-3AD203B41FA5}">
                      <a16:colId xmlns:a16="http://schemas.microsoft.com/office/drawing/2014/main" val="989442471"/>
                    </a:ext>
                  </a:extLst>
                </a:gridCol>
                <a:gridCol w="1294517">
                  <a:extLst>
                    <a:ext uri="{9D8B030D-6E8A-4147-A177-3AD203B41FA5}">
                      <a16:colId xmlns:a16="http://schemas.microsoft.com/office/drawing/2014/main" val="287631027"/>
                    </a:ext>
                  </a:extLst>
                </a:gridCol>
                <a:gridCol w="1236982">
                  <a:extLst>
                    <a:ext uri="{9D8B030D-6E8A-4147-A177-3AD203B41FA5}">
                      <a16:colId xmlns:a16="http://schemas.microsoft.com/office/drawing/2014/main" val="1461588283"/>
                    </a:ext>
                  </a:extLst>
                </a:gridCol>
                <a:gridCol w="632875">
                  <a:extLst>
                    <a:ext uri="{9D8B030D-6E8A-4147-A177-3AD203B41FA5}">
                      <a16:colId xmlns:a16="http://schemas.microsoft.com/office/drawing/2014/main" val="528151416"/>
                    </a:ext>
                  </a:extLst>
                </a:gridCol>
                <a:gridCol w="388355">
                  <a:extLst>
                    <a:ext uri="{9D8B030D-6E8A-4147-A177-3AD203B41FA5}">
                      <a16:colId xmlns:a16="http://schemas.microsoft.com/office/drawing/2014/main" val="14908532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Component</a:t>
                      </a:r>
                      <a:endParaRPr lang="en-US" sz="1600">
                        <a:effectLst/>
                      </a:endParaRP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Name/Description</a:t>
                      </a:r>
                      <a:endParaRPr lang="en-US" sz="1600">
                        <a:effectLst/>
                      </a:endParaRP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Description/Value</a:t>
                      </a:r>
                      <a:endParaRPr lang="en-US" sz="1600">
                        <a:effectLst/>
                      </a:endParaRP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Quantity</a:t>
                      </a:r>
                      <a:endParaRPr lang="en-US" sz="1600" dirty="0">
                        <a:effectLst/>
                      </a:endParaRP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Price</a:t>
                      </a:r>
                      <a:endParaRPr lang="en-US" sz="1600" dirty="0">
                        <a:effectLst/>
                      </a:endParaRP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467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Voltage Regulator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LM2678-12 Switching regulator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switching regulator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5.83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5355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Cboost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Ceramic Capacitor, 1206 SMD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50V .01uF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0.12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579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Cin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KEMET T495 Tantalum Cap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35V 47uF tantalum 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2.53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393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Cout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Aluminum electrolytic Capacitor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1200 uF / 50V 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2.07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207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diode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Schottkey</a:t>
                      </a:r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Diode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40V 3A 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0.84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650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inductor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P0849 coil inductor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33uH 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3.99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725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zener</a:t>
                      </a:r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diode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TVS zener diode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28V 11A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0.42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936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LEDs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1206 SMD color LEDs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0.52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062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resistors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1206 SMD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200 ohm 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0.44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03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switch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toggle switch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2.11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509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MOSFET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 channel MOSFET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3.35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692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connectors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Anderson Power Pole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307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fuse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5A 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0.39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619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fuse holder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Fuse Holder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10A rating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1.28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316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fuse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10A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1.52</a:t>
                      </a:r>
                    </a:p>
                  </a:txBody>
                  <a:tcPr marL="8508" marR="8508" marT="8508" marB="850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542955"/>
                  </a:ext>
                </a:extLst>
              </a:tr>
            </a:tbl>
          </a:graphicData>
        </a:graphic>
      </p:graphicFrame>
      <p:pic>
        <p:nvPicPr>
          <p:cNvPr id="1027" name="Picture 3" descr="https://lh6.googleusercontent.com/98s95H7sl4rE2ci2gAwOGja4cYYzqM-_t1sMq8Ka29d2-pLAI95Un-73YAIJyuggU_iJtIELI9odYA0Ux4MMWuuPPJhUnBW-UMWnS7OYm7A0Psq3xvq85bk-Qb0iLUHHsw3eb7dGtNjCUnKMOQ">
            <a:extLst>
              <a:ext uri="{FF2B5EF4-FFF2-40B4-BE49-F238E27FC236}">
                <a16:creationId xmlns:a16="http://schemas.microsoft.com/office/drawing/2014/main" id="{B73EECF2-1647-4047-B14D-E022F8913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44" y="1614778"/>
            <a:ext cx="3115109" cy="211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9C384928-75D5-4388-A5CA-D1F6FF705A27}"/>
              </a:ext>
            </a:extLst>
          </p:cNvPr>
          <p:cNvGrpSpPr/>
          <p:nvPr/>
        </p:nvGrpSpPr>
        <p:grpSpPr>
          <a:xfrm>
            <a:off x="5187336" y="2065726"/>
            <a:ext cx="4318103" cy="3079588"/>
            <a:chOff x="787542" y="1389732"/>
            <a:chExt cx="8611138" cy="4222798"/>
          </a:xfrm>
        </p:grpSpPr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51CB99F2-76D2-4957-AEF6-6FFD1DF26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198" y="1389732"/>
              <a:ext cx="5269210" cy="4222798"/>
            </a:xfrm>
            <a:prstGeom prst="rect">
              <a:avLst/>
            </a:prstGeom>
          </p:spPr>
        </p:pic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B1C7F21B-035B-4314-94FF-5568DB7F90AD}"/>
                </a:ext>
              </a:extLst>
            </p:cNvPr>
            <p:cNvSpPr txBox="1"/>
            <p:nvPr/>
          </p:nvSpPr>
          <p:spPr>
            <a:xfrm>
              <a:off x="7883927" y="4394490"/>
              <a:ext cx="1514753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75" dirty="0"/>
                <a:t>Rolling Utility Cat </a:t>
              </a:r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9CCECE02-2085-4712-AC40-5FB6E841FDA4}"/>
                </a:ext>
              </a:extLst>
            </p:cNvPr>
            <p:cNvSpPr txBox="1"/>
            <p:nvPr/>
          </p:nvSpPr>
          <p:spPr>
            <a:xfrm>
              <a:off x="787542" y="2848874"/>
              <a:ext cx="1367485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75" dirty="0"/>
                <a:t>DJI </a:t>
              </a:r>
              <a:r>
                <a:rPr lang="en-US" sz="975" dirty="0" err="1"/>
                <a:t>Matrice</a:t>
              </a:r>
              <a:r>
                <a:rPr lang="en-US" sz="975" dirty="0"/>
                <a:t> 100</a:t>
              </a:r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92B4DA03-9806-48E2-95A7-8B1C97F785CB}"/>
                </a:ext>
              </a:extLst>
            </p:cNvPr>
            <p:cNvSpPr txBox="1"/>
            <p:nvPr/>
          </p:nvSpPr>
          <p:spPr>
            <a:xfrm>
              <a:off x="1276136" y="1595439"/>
              <a:ext cx="1406234" cy="538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75" dirty="0" err="1"/>
                <a:t>Velodyne</a:t>
              </a:r>
              <a:r>
                <a:rPr lang="en-US" sz="975" dirty="0"/>
                <a:t> VLP16</a:t>
              </a:r>
            </a:p>
          </p:txBody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94D67915-2FD5-4EF9-8953-42969FB21268}"/>
                </a:ext>
              </a:extLst>
            </p:cNvPr>
            <p:cNvSpPr txBox="1"/>
            <p:nvPr/>
          </p:nvSpPr>
          <p:spPr>
            <a:xfrm>
              <a:off x="7812104" y="1518876"/>
              <a:ext cx="1514753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75" dirty="0"/>
                <a:t>Wood Mounting Panel</a:t>
              </a:r>
            </a:p>
          </p:txBody>
        </p: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29FC68FB-F997-4220-B054-5BD2A90D0D2F}"/>
                </a:ext>
              </a:extLst>
            </p:cNvPr>
            <p:cNvSpPr txBox="1"/>
            <p:nvPr/>
          </p:nvSpPr>
          <p:spPr>
            <a:xfrm>
              <a:off x="7812105" y="2874573"/>
              <a:ext cx="1514752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75" dirty="0"/>
                <a:t>Retaining blocks for Drone Legs</a:t>
              </a:r>
            </a:p>
          </p:txBody>
        </p:sp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22415A45-D156-402D-B2FE-5355FE60E06B}"/>
                </a:ext>
              </a:extLst>
            </p:cNvPr>
            <p:cNvSpPr txBox="1"/>
            <p:nvPr/>
          </p:nvSpPr>
          <p:spPr>
            <a:xfrm>
              <a:off x="1008775" y="4501798"/>
              <a:ext cx="1737448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75" dirty="0"/>
                <a:t>Push rod on rod end</a:t>
              </a:r>
            </a:p>
          </p:txBody>
        </p:sp>
        <p:cxnSp>
          <p:nvCxnSpPr>
            <p:cNvPr id="19" name="Straight Arrow Connector 13">
              <a:extLst>
                <a:ext uri="{FF2B5EF4-FFF2-40B4-BE49-F238E27FC236}">
                  <a16:creationId xmlns:a16="http://schemas.microsoft.com/office/drawing/2014/main" id="{676716A2-7F7F-4815-908F-B140BAE2066B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V="1">
              <a:off x="2682370" y="1759124"/>
              <a:ext cx="2189388" cy="10535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5">
              <a:extLst>
                <a:ext uri="{FF2B5EF4-FFF2-40B4-BE49-F238E27FC236}">
                  <a16:creationId xmlns:a16="http://schemas.microsoft.com/office/drawing/2014/main" id="{DC757694-0DD4-4291-B3CA-825FD1762B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50072" y="2221312"/>
              <a:ext cx="3066481" cy="8263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17">
              <a:extLst>
                <a:ext uri="{FF2B5EF4-FFF2-40B4-BE49-F238E27FC236}">
                  <a16:creationId xmlns:a16="http://schemas.microsoft.com/office/drawing/2014/main" id="{8C9FA843-9354-4405-9D38-CB798CA7FA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2367" y="3838419"/>
              <a:ext cx="1890742" cy="67725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19">
              <a:extLst>
                <a:ext uri="{FF2B5EF4-FFF2-40B4-BE49-F238E27FC236}">
                  <a16:creationId xmlns:a16="http://schemas.microsoft.com/office/drawing/2014/main" id="{D59ED3AD-F5F8-4221-9FFF-13C9822FBF13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 flipV="1">
              <a:off x="6664912" y="4263918"/>
              <a:ext cx="1219015" cy="25175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2">
              <a:extLst>
                <a:ext uri="{FF2B5EF4-FFF2-40B4-BE49-F238E27FC236}">
                  <a16:creationId xmlns:a16="http://schemas.microsoft.com/office/drawing/2014/main" id="{B19FA7D6-0D73-4E59-AC83-206DA77D9ADE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 flipV="1">
              <a:off x="6434094" y="2783613"/>
              <a:ext cx="1378011" cy="2871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5">
              <a:extLst>
                <a:ext uri="{FF2B5EF4-FFF2-40B4-BE49-F238E27FC236}">
                  <a16:creationId xmlns:a16="http://schemas.microsoft.com/office/drawing/2014/main" id="{2161EE6E-4FB4-41D0-90C4-A6F045C16D73}"/>
                </a:ext>
              </a:extLst>
            </p:cNvPr>
            <p:cNvCxnSpPr>
              <a:cxnSpLocks/>
              <a:stCxn id="16" idx="1"/>
            </p:cNvCxnSpPr>
            <p:nvPr/>
          </p:nvCxnSpPr>
          <p:spPr>
            <a:xfrm flipH="1">
              <a:off x="5972454" y="1640063"/>
              <a:ext cx="1839650" cy="84501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594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01DB2-D00B-4E33-B7F5-C9822C6E9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NEW END-DELIVERABLE</a:t>
            </a:r>
            <a:endParaRPr lang="en-GB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97DB03D-6E90-4D40-B6A2-9299605357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105" y="3069669"/>
            <a:ext cx="3014992" cy="238697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7E48D7D-3094-48E8-A29B-DC4EFA77F2C7}"/>
              </a:ext>
            </a:extLst>
          </p:cNvPr>
          <p:cNvSpPr/>
          <p:nvPr/>
        </p:nvSpPr>
        <p:spPr bwMode="auto">
          <a:xfrm>
            <a:off x="8401000" y="3864539"/>
            <a:ext cx="1003386" cy="956403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Imagem relacionada">
            <a:extLst>
              <a:ext uri="{FF2B5EF4-FFF2-40B4-BE49-F238E27FC236}">
                <a16:creationId xmlns:a16="http://schemas.microsoft.com/office/drawing/2014/main" id="{C1952F68-E928-42D1-990F-B626AB491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2145" y="4162293"/>
            <a:ext cx="247420" cy="28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4DE9AF5-AEF1-4B0F-BB4F-28672C31DA56}"/>
              </a:ext>
            </a:extLst>
          </p:cNvPr>
          <p:cNvSpPr/>
          <p:nvPr/>
        </p:nvSpPr>
        <p:spPr bwMode="auto">
          <a:xfrm>
            <a:off x="8590209" y="4276923"/>
            <a:ext cx="123897" cy="123442"/>
          </a:xfrm>
          <a:prstGeom prst="ellipse">
            <a:avLst/>
          </a:prstGeom>
          <a:solidFill>
            <a:srgbClr val="FF0000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800" b="0" i="0" u="none" strike="noStrike" cap="none" normalizeH="0" baseline="0" dirty="0" err="1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C7999F-E21B-4321-B69E-07BD47A5B95C}"/>
              </a:ext>
            </a:extLst>
          </p:cNvPr>
          <p:cNvCxnSpPr/>
          <p:nvPr/>
        </p:nvCxnSpPr>
        <p:spPr bwMode="auto">
          <a:xfrm>
            <a:off x="8494661" y="4134834"/>
            <a:ext cx="734694" cy="0"/>
          </a:xfrm>
          <a:prstGeom prst="line">
            <a:avLst/>
          </a:prstGeom>
          <a:solidFill>
            <a:schemeClr val="tx2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3AEF36B-8329-471C-A91A-5133B68E4AE6}"/>
              </a:ext>
            </a:extLst>
          </p:cNvPr>
          <p:cNvCxnSpPr/>
          <p:nvPr/>
        </p:nvCxnSpPr>
        <p:spPr bwMode="auto">
          <a:xfrm>
            <a:off x="8543607" y="4499279"/>
            <a:ext cx="734694" cy="0"/>
          </a:xfrm>
          <a:prstGeom prst="line">
            <a:avLst/>
          </a:prstGeom>
          <a:solidFill>
            <a:schemeClr val="tx2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CBA65CD-F5B0-4BD3-8578-A4F9070D5A3E}"/>
              </a:ext>
            </a:extLst>
          </p:cNvPr>
          <p:cNvSpPr txBox="1"/>
          <p:nvPr/>
        </p:nvSpPr>
        <p:spPr>
          <a:xfrm>
            <a:off x="9006923" y="4846498"/>
            <a:ext cx="466473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 = 300 </a:t>
            </a:r>
            <a:r>
              <a:rPr lang="en-US" sz="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</a:t>
            </a:r>
            <a:endParaRPr lang="en-US" sz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5A58E76-F88B-458C-90A3-560D63CF4443}"/>
              </a:ext>
            </a:extLst>
          </p:cNvPr>
          <p:cNvSpPr/>
          <p:nvPr/>
        </p:nvSpPr>
        <p:spPr bwMode="auto">
          <a:xfrm>
            <a:off x="9301522" y="3129886"/>
            <a:ext cx="168500" cy="189611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700" dirty="0" err="1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6FBC2D5-75A7-4990-B4AC-A25A1D0E1E2F}"/>
              </a:ext>
            </a:extLst>
          </p:cNvPr>
          <p:cNvSpPr txBox="1"/>
          <p:nvPr/>
        </p:nvSpPr>
        <p:spPr>
          <a:xfrm>
            <a:off x="9333674" y="3170830"/>
            <a:ext cx="10419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dirty="0"/>
              <a:t>BV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972AAC7-DD82-49C2-BD3A-A2F7AF3D7860}"/>
              </a:ext>
            </a:extLst>
          </p:cNvPr>
          <p:cNvSpPr/>
          <p:nvPr/>
        </p:nvSpPr>
        <p:spPr bwMode="auto">
          <a:xfrm>
            <a:off x="9091671" y="3129886"/>
            <a:ext cx="168500" cy="18961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700" b="0" i="0" u="none" strike="noStrike" cap="none" normalizeH="0" baseline="0" dirty="0" err="1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9B04399-F78D-4925-B3F2-50791055BED2}"/>
              </a:ext>
            </a:extLst>
          </p:cNvPr>
          <p:cNvSpPr txBox="1"/>
          <p:nvPr/>
        </p:nvSpPr>
        <p:spPr>
          <a:xfrm>
            <a:off x="9090160" y="3170830"/>
            <a:ext cx="171522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dirty="0"/>
              <a:t>HUD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1011253-8060-4C4A-927E-FE1C9BEACD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20" y="3057336"/>
            <a:ext cx="2849514" cy="241492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A7042E5E-32C3-4953-A4D8-BB68AA1538CE}"/>
              </a:ext>
            </a:extLst>
          </p:cNvPr>
          <p:cNvSpPr/>
          <p:nvPr/>
        </p:nvSpPr>
        <p:spPr bwMode="auto">
          <a:xfrm>
            <a:off x="2799463" y="3129886"/>
            <a:ext cx="168500" cy="18961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en-US" sz="700" dirty="0" err="1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4DDBAE6-8963-4CF0-80CF-F124BE013709}"/>
              </a:ext>
            </a:extLst>
          </p:cNvPr>
          <p:cNvSpPr txBox="1"/>
          <p:nvPr/>
        </p:nvSpPr>
        <p:spPr>
          <a:xfrm>
            <a:off x="2831614" y="3170830"/>
            <a:ext cx="10419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dirty="0"/>
              <a:t>BV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45B1CCC-FC36-4DF0-B81C-87859BC16B64}"/>
              </a:ext>
            </a:extLst>
          </p:cNvPr>
          <p:cNvSpPr/>
          <p:nvPr/>
        </p:nvSpPr>
        <p:spPr bwMode="auto">
          <a:xfrm>
            <a:off x="2589612" y="3129886"/>
            <a:ext cx="168500" cy="18961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700" b="0" i="0" u="none" strike="noStrike" cap="none" normalizeH="0" baseline="0" dirty="0" err="1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ABD2F77-6C40-4379-9669-5201A93D71DD}"/>
              </a:ext>
            </a:extLst>
          </p:cNvPr>
          <p:cNvSpPr txBox="1"/>
          <p:nvPr/>
        </p:nvSpPr>
        <p:spPr>
          <a:xfrm>
            <a:off x="2588102" y="3170830"/>
            <a:ext cx="171522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dirty="0"/>
              <a:t>HUD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68D1C579-9B46-4DA4-B25E-2B1A4E752F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69" y="3057336"/>
            <a:ext cx="3059401" cy="2422136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6DBB34EF-AE17-470D-B07A-BC5D2CA91E11}"/>
              </a:ext>
            </a:extLst>
          </p:cNvPr>
          <p:cNvSpPr/>
          <p:nvPr/>
        </p:nvSpPr>
        <p:spPr bwMode="auto">
          <a:xfrm>
            <a:off x="3712807" y="3744637"/>
            <a:ext cx="53421" cy="133287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7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2BBC9035-F1EE-4409-8048-6414765FB797}"/>
              </a:ext>
            </a:extLst>
          </p:cNvPr>
          <p:cNvSpPr/>
          <p:nvPr/>
        </p:nvSpPr>
        <p:spPr bwMode="auto">
          <a:xfrm rot="16200000">
            <a:off x="3662083" y="4330941"/>
            <a:ext cx="119257" cy="160266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7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11D59AD-DD79-49F9-9B64-822BD710436C}"/>
              </a:ext>
            </a:extLst>
          </p:cNvPr>
          <p:cNvSpPr txBox="1"/>
          <p:nvPr/>
        </p:nvSpPr>
        <p:spPr>
          <a:xfrm>
            <a:off x="3476838" y="4158475"/>
            <a:ext cx="158698" cy="5278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</a:p>
          <a:p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</a:t>
            </a:r>
          </a:p>
          <a:p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</a:p>
          <a:p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ADFAD23-25B8-4775-AACB-1E09BAA9DFDF}"/>
              </a:ext>
            </a:extLst>
          </p:cNvPr>
          <p:cNvSpPr txBox="1"/>
          <p:nvPr/>
        </p:nvSpPr>
        <p:spPr>
          <a:xfrm>
            <a:off x="3309096" y="3930816"/>
            <a:ext cx="34851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Torque %</a:t>
            </a:r>
            <a:endParaRPr lang="en-US" sz="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A75B61E-FB27-422D-BC10-9F753F090712}"/>
              </a:ext>
            </a:extLst>
          </p:cNvPr>
          <p:cNvSpPr/>
          <p:nvPr/>
        </p:nvSpPr>
        <p:spPr bwMode="auto">
          <a:xfrm rot="5400000">
            <a:off x="4756079" y="2958723"/>
            <a:ext cx="53931" cy="132028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7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41DBE960-06B9-433D-9992-11A13F0774FE}"/>
              </a:ext>
            </a:extLst>
          </p:cNvPr>
          <p:cNvSpPr/>
          <p:nvPr/>
        </p:nvSpPr>
        <p:spPr bwMode="auto">
          <a:xfrm>
            <a:off x="4706172" y="3537966"/>
            <a:ext cx="118130" cy="161794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7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F8873C5-807C-4752-99E6-019054C7FCFC}"/>
              </a:ext>
            </a:extLst>
          </p:cNvPr>
          <p:cNvSpPr txBox="1"/>
          <p:nvPr/>
        </p:nvSpPr>
        <p:spPr>
          <a:xfrm>
            <a:off x="4340704" y="3408527"/>
            <a:ext cx="94897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-20  -10  0   10  20 30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281324A-D30F-4505-A406-67BC4A9325AD}"/>
              </a:ext>
            </a:extLst>
          </p:cNvPr>
          <p:cNvSpPr txBox="1"/>
          <p:nvPr/>
        </p:nvSpPr>
        <p:spPr>
          <a:xfrm>
            <a:off x="4612491" y="3253630"/>
            <a:ext cx="38632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Heading</a:t>
            </a:r>
            <a:endParaRPr lang="en-US" sz="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5FEC802-30D4-4CEF-B4D5-707444688CE3}"/>
              </a:ext>
            </a:extLst>
          </p:cNvPr>
          <p:cNvSpPr/>
          <p:nvPr/>
        </p:nvSpPr>
        <p:spPr bwMode="auto">
          <a:xfrm>
            <a:off x="5778138" y="3736112"/>
            <a:ext cx="53421" cy="133287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7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A655872-60BD-4F6F-A82C-A0AFE11B757F}"/>
              </a:ext>
            </a:extLst>
          </p:cNvPr>
          <p:cNvSpPr/>
          <p:nvPr/>
        </p:nvSpPr>
        <p:spPr bwMode="auto">
          <a:xfrm rot="5400000">
            <a:off x="5757940" y="4265444"/>
            <a:ext cx="119257" cy="160266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7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778AC6B-7F42-4BD2-A444-B2FCA378925F}"/>
              </a:ext>
            </a:extLst>
          </p:cNvPr>
          <p:cNvSpPr txBox="1"/>
          <p:nvPr/>
        </p:nvSpPr>
        <p:spPr>
          <a:xfrm>
            <a:off x="5913526" y="4225330"/>
            <a:ext cx="309177" cy="5278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1,150</a:t>
            </a:r>
          </a:p>
          <a:p>
            <a:r>
              <a:rPr lang="en-US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1,100</a:t>
            </a:r>
          </a:p>
          <a:p>
            <a:r>
              <a:rPr lang="en-US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1,000</a:t>
            </a:r>
          </a:p>
          <a:p>
            <a:r>
              <a:rPr lang="en-US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FEBA042-6B96-4CB0-9AE3-72D56ED4C557}"/>
              </a:ext>
            </a:extLst>
          </p:cNvPr>
          <p:cNvSpPr txBox="1"/>
          <p:nvPr/>
        </p:nvSpPr>
        <p:spPr>
          <a:xfrm>
            <a:off x="5906158" y="3930816"/>
            <a:ext cx="37907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700" dirty="0">
                <a:solidFill>
                  <a:schemeClr val="bg1"/>
                </a:solidFill>
              </a:rPr>
              <a:t>Alt </a:t>
            </a:r>
            <a:r>
              <a:rPr lang="en-US" sz="500" dirty="0">
                <a:solidFill>
                  <a:schemeClr val="bg1"/>
                </a:solidFill>
              </a:rPr>
              <a:t>(</a:t>
            </a:r>
            <a:r>
              <a:rPr lang="en-US" sz="500" dirty="0" err="1">
                <a:solidFill>
                  <a:schemeClr val="bg1"/>
                </a:solidFill>
              </a:rPr>
              <a:t>ft</a:t>
            </a:r>
            <a:r>
              <a:rPr lang="en-US" sz="500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398F82A-9E69-488B-B32C-E3E5677BE5D9}"/>
              </a:ext>
            </a:extLst>
          </p:cNvPr>
          <p:cNvCxnSpPr/>
          <p:nvPr/>
        </p:nvCxnSpPr>
        <p:spPr bwMode="auto">
          <a:xfrm>
            <a:off x="4729603" y="4263158"/>
            <a:ext cx="0" cy="306684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BC78371-7838-4F0A-BDC9-5297BC88E781}"/>
              </a:ext>
            </a:extLst>
          </p:cNvPr>
          <p:cNvCxnSpPr/>
          <p:nvPr/>
        </p:nvCxnSpPr>
        <p:spPr bwMode="auto">
          <a:xfrm>
            <a:off x="4517793" y="4421016"/>
            <a:ext cx="388601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ECC0477-6AC6-4764-81D7-0D99B1398276}"/>
              </a:ext>
            </a:extLst>
          </p:cNvPr>
          <p:cNvCxnSpPr>
            <a:cxnSpLocks/>
          </p:cNvCxnSpPr>
          <p:nvPr/>
        </p:nvCxnSpPr>
        <p:spPr bwMode="auto">
          <a:xfrm>
            <a:off x="4185862" y="4225330"/>
            <a:ext cx="1141979" cy="5877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F387F156-5679-45EF-AE40-9C6CE3A39273}"/>
              </a:ext>
            </a:extLst>
          </p:cNvPr>
          <p:cNvSpPr/>
          <p:nvPr/>
        </p:nvSpPr>
        <p:spPr bwMode="auto">
          <a:xfrm rot="5400000">
            <a:off x="5757940" y="4484124"/>
            <a:ext cx="119257" cy="160266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7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DF85E34-6C0D-4481-B0D1-FB7E05DD1E9B}"/>
              </a:ext>
            </a:extLst>
          </p:cNvPr>
          <p:cNvSpPr txBox="1"/>
          <p:nvPr/>
        </p:nvSpPr>
        <p:spPr>
          <a:xfrm>
            <a:off x="5506431" y="4335027"/>
            <a:ext cx="22429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GB"/>
            </a:defPPr>
            <a:lvl1pPr algn="l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800" dirty="0"/>
              <a:t>ASL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A923372-64CD-422C-B604-F993F9C90C4D}"/>
              </a:ext>
            </a:extLst>
          </p:cNvPr>
          <p:cNvSpPr txBox="1"/>
          <p:nvPr/>
        </p:nvSpPr>
        <p:spPr>
          <a:xfrm>
            <a:off x="5510918" y="4617713"/>
            <a:ext cx="2014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GB"/>
            </a:defPPr>
            <a:lvl1pPr algn="l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800" dirty="0"/>
              <a:t>AGL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C3A55E2D-3546-419A-9C75-5032CC225AE1}"/>
              </a:ext>
            </a:extLst>
          </p:cNvPr>
          <p:cNvSpPr/>
          <p:nvPr/>
        </p:nvSpPr>
        <p:spPr bwMode="auto">
          <a:xfrm>
            <a:off x="6009111" y="3129886"/>
            <a:ext cx="168500" cy="18961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700" dirty="0" err="1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7247513-2C33-4C6E-AC5C-D0B7B7F427C1}"/>
              </a:ext>
            </a:extLst>
          </p:cNvPr>
          <p:cNvSpPr txBox="1"/>
          <p:nvPr/>
        </p:nvSpPr>
        <p:spPr>
          <a:xfrm>
            <a:off x="6041263" y="3170830"/>
            <a:ext cx="10419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dirty="0"/>
              <a:t>BV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C82F7786-A2DB-4D75-B00E-60746B00B34A}"/>
              </a:ext>
            </a:extLst>
          </p:cNvPr>
          <p:cNvSpPr/>
          <p:nvPr/>
        </p:nvSpPr>
        <p:spPr bwMode="auto">
          <a:xfrm>
            <a:off x="5799260" y="3129886"/>
            <a:ext cx="168500" cy="189611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700" b="0" i="0" u="none" strike="noStrike" cap="none" normalizeH="0" baseline="0" dirty="0" err="1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13FA30E-7574-4AF0-8287-33BDE3B5DA71}"/>
              </a:ext>
            </a:extLst>
          </p:cNvPr>
          <p:cNvSpPr txBox="1"/>
          <p:nvPr/>
        </p:nvSpPr>
        <p:spPr>
          <a:xfrm>
            <a:off x="5797750" y="3170830"/>
            <a:ext cx="171522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dirty="0"/>
              <a:t>HUD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8E3F980-B4C0-44E3-8168-13A081E64B8A}"/>
              </a:ext>
            </a:extLst>
          </p:cNvPr>
          <p:cNvSpPr txBox="1"/>
          <p:nvPr/>
        </p:nvSpPr>
        <p:spPr>
          <a:xfrm>
            <a:off x="8924734" y="111624"/>
            <a:ext cx="62036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Updated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58E79C-432F-48B3-AADB-19F41E0C8B88}"/>
              </a:ext>
            </a:extLst>
          </p:cNvPr>
          <p:cNvSpPr txBox="1"/>
          <p:nvPr/>
        </p:nvSpPr>
        <p:spPr>
          <a:xfrm>
            <a:off x="2152066" y="1075658"/>
            <a:ext cx="5524718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Thank You!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43CC80D-52B5-4151-BA84-3D89914366E8}"/>
              </a:ext>
            </a:extLst>
          </p:cNvPr>
          <p:cNvSpPr/>
          <p:nvPr/>
        </p:nvSpPr>
        <p:spPr bwMode="auto">
          <a:xfrm>
            <a:off x="2356473" y="3129886"/>
            <a:ext cx="168500" cy="189611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700" dirty="0" err="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B61BEC8-68F7-430B-826B-6F84C05C8493}"/>
              </a:ext>
            </a:extLst>
          </p:cNvPr>
          <p:cNvSpPr txBox="1"/>
          <p:nvPr/>
        </p:nvSpPr>
        <p:spPr>
          <a:xfrm>
            <a:off x="2379007" y="3170830"/>
            <a:ext cx="123432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dirty="0"/>
              <a:t>HM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F182612-1100-42A2-AE9E-E1C8FA43F630}"/>
              </a:ext>
            </a:extLst>
          </p:cNvPr>
          <p:cNvSpPr/>
          <p:nvPr/>
        </p:nvSpPr>
        <p:spPr bwMode="auto">
          <a:xfrm>
            <a:off x="5566425" y="3129886"/>
            <a:ext cx="168500" cy="18961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700" dirty="0" err="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3EF1CFC-0B42-4300-B3A4-AD7C7AC98863}"/>
              </a:ext>
            </a:extLst>
          </p:cNvPr>
          <p:cNvSpPr txBox="1"/>
          <p:nvPr/>
        </p:nvSpPr>
        <p:spPr>
          <a:xfrm>
            <a:off x="5588959" y="3170830"/>
            <a:ext cx="123432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dirty="0"/>
              <a:t>HM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9B190D-20AA-4630-AC39-F311BBFEAE34}"/>
              </a:ext>
            </a:extLst>
          </p:cNvPr>
          <p:cNvSpPr/>
          <p:nvPr/>
        </p:nvSpPr>
        <p:spPr bwMode="auto">
          <a:xfrm>
            <a:off x="8890181" y="3129886"/>
            <a:ext cx="168500" cy="18961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700" dirty="0" err="1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774658B-B425-4C06-864A-A9C19B760A7F}"/>
              </a:ext>
            </a:extLst>
          </p:cNvPr>
          <p:cNvSpPr txBox="1"/>
          <p:nvPr/>
        </p:nvSpPr>
        <p:spPr>
          <a:xfrm>
            <a:off x="8912715" y="3170830"/>
            <a:ext cx="123432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dirty="0"/>
              <a:t>HM</a:t>
            </a:r>
          </a:p>
        </p:txBody>
      </p:sp>
    </p:spTree>
    <p:extLst>
      <p:ext uri="{BB962C8B-B14F-4D97-AF65-F5344CB8AC3E}">
        <p14:creationId xmlns:p14="http://schemas.microsoft.com/office/powerpoint/2010/main" val="2730441643"/>
      </p:ext>
    </p:extLst>
  </p:cSld>
  <p:clrMapOvr>
    <a:masterClrMapping/>
  </p:clrMapOvr>
</p:sld>
</file>

<file path=ppt/theme/theme1.xml><?xml version="1.0" encoding="utf-8"?>
<a:theme xmlns:a="http://schemas.openxmlformats.org/drawingml/2006/main" name="Delta Partners Template 4.1 (May 2012)">
  <a:themeElements>
    <a:clrScheme name="New DP">
      <a:dk1>
        <a:srgbClr val="000000"/>
      </a:dk1>
      <a:lt1>
        <a:srgbClr val="FFFFFF"/>
      </a:lt1>
      <a:dk2>
        <a:srgbClr val="004B7D"/>
      </a:dk2>
      <a:lt2>
        <a:srgbClr val="919191"/>
      </a:lt2>
      <a:accent1>
        <a:srgbClr val="CCDAE5"/>
      </a:accent1>
      <a:accent2>
        <a:srgbClr val="99B7CB"/>
      </a:accent2>
      <a:accent3>
        <a:srgbClr val="6693B1"/>
      </a:accent3>
      <a:accent4>
        <a:srgbClr val="A5D5DE"/>
      </a:accent4>
      <a:accent5>
        <a:srgbClr val="79BFCD"/>
      </a:accent5>
      <a:accent6>
        <a:srgbClr val="336F97"/>
      </a:accent6>
      <a:hlink>
        <a:srgbClr val="6693B1"/>
      </a:hlink>
      <a:folHlink>
        <a:srgbClr val="A5D5DE"/>
      </a:folHlink>
    </a:clrScheme>
    <a:fontScheme name="Delta Partners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Pct val="110000"/>
          <a:buFontTx/>
          <a:buNone/>
          <a:tabLst/>
          <a:defRPr kumimoji="0" sz="1200" b="0" i="0" u="none" strike="noStrike" cap="none" normalizeH="0" baseline="0" dirty="0" err="1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Pct val="110000"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lta Partners Template 1">
        <a:dk1>
          <a:srgbClr val="000000"/>
        </a:dk1>
        <a:lt1>
          <a:srgbClr val="FFFFFF"/>
        </a:lt1>
        <a:dk2>
          <a:srgbClr val="004B7D"/>
        </a:dk2>
        <a:lt2>
          <a:srgbClr val="919191"/>
        </a:lt2>
        <a:accent1>
          <a:srgbClr val="CCDAE5"/>
        </a:accent1>
        <a:accent2>
          <a:srgbClr val="99B7CB"/>
        </a:accent2>
        <a:accent3>
          <a:srgbClr val="FFFFFF"/>
        </a:accent3>
        <a:accent4>
          <a:srgbClr val="000000"/>
        </a:accent4>
        <a:accent5>
          <a:srgbClr val="E2EAF0"/>
        </a:accent5>
        <a:accent6>
          <a:srgbClr val="8AA6B8"/>
        </a:accent6>
        <a:hlink>
          <a:srgbClr val="6693B1"/>
        </a:hlink>
        <a:folHlink>
          <a:srgbClr val="A5D5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lySense Templates" id="{E3203D4C-71A7-4F16-9FBC-C34CBE257AB3}" vid="{1942857F-D91E-47B7-8C87-4AAC0D64CC9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7A5E78D98B864FA642C5446258F543" ma:contentTypeVersion="4" ma:contentTypeDescription="Create a new document." ma:contentTypeScope="" ma:versionID="3ffebedcfdb928ce8743ed2a39bab90a">
  <xsd:schema xmlns:xsd="http://www.w3.org/2001/XMLSchema" xmlns:xs="http://www.w3.org/2001/XMLSchema" xmlns:p="http://schemas.microsoft.com/office/2006/metadata/properties" xmlns:ns2="eec3280e-0e77-4b2d-876d-865bb295c9b3" xmlns:ns3="301ec627-ce62-4721-a1a4-1027ffd77cae" targetNamespace="http://schemas.microsoft.com/office/2006/metadata/properties" ma:root="true" ma:fieldsID="864a6b33503bf8167fd3b7b731484cfc" ns2:_="" ns3:_="">
    <xsd:import namespace="eec3280e-0e77-4b2d-876d-865bb295c9b3"/>
    <xsd:import namespace="301ec627-ce62-4721-a1a4-1027ffd77cae"/>
    <xsd:element name="properties">
      <xsd:complexType>
        <xsd:sequence>
          <xsd:element name="documentManagement">
            <xsd:complexType>
              <xsd:all>
                <xsd:element ref="ns2:Type_x0020_of_x0020_Document" minOccurs="0"/>
                <xsd:element ref="ns3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3280e-0e77-4b2d-876d-865bb295c9b3" elementFormDefault="qualified">
    <xsd:import namespace="http://schemas.microsoft.com/office/2006/documentManagement/types"/>
    <xsd:import namespace="http://schemas.microsoft.com/office/infopath/2007/PartnerControls"/>
    <xsd:element name="Type_x0020_of_x0020_Document" ma:index="8" nillable="true" ma:displayName="Type of Document" ma:default="DP Template" ma:format="Dropdown" ma:internalName="Type_x0020_of_x0020_Document">
      <xsd:simpleType>
        <xsd:restriction base="dms:Choice">
          <xsd:enumeration value="DP Template"/>
          <xsd:enumeration value="Client Template"/>
          <xsd:enumeration value="Maps"/>
          <xsd:enumeration value="DTP Toolkit"/>
          <xsd:enumeration value="Stationery"/>
          <xsd:enumeration value="CD Label &amp; Cover"/>
          <xsd:enumeration value="Clipart"/>
          <xsd:enumeration value="Logos"/>
          <xsd:enumeration value="Flags"/>
          <xsd:enumeration value="LetterHead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1ec627-ce62-4721-a1a4-1027ffd77cae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Type_x0020_of_x0020_Document xmlns="eec3280e-0e77-4b2d-876d-865bb295c9b3">DP Template</Type_x0020_of_x0020_Document>
  </documentManagement>
</p:properties>
</file>

<file path=customXml/itemProps1.xml><?xml version="1.0" encoding="utf-8"?>
<ds:datastoreItem xmlns:ds="http://schemas.openxmlformats.org/officeDocument/2006/customXml" ds:itemID="{7D45F609-1844-4085-B581-DC4DEA8F90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3409B7-A402-4DEE-ADB6-6680C974CC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c3280e-0e77-4b2d-876d-865bb295c9b3"/>
    <ds:schemaRef ds:uri="301ec627-ce62-4721-a1a4-1027ffd77c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3FB1EE-E344-4A75-AE38-DBFD45EF0855}">
  <ds:schemaRefs>
    <ds:schemaRef ds:uri="http://schemas.microsoft.com/office/2006/metadata/properties"/>
    <ds:schemaRef ds:uri="eec3280e-0e77-4b2d-876d-865bb295c9b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FlySense Templates</Template>
  <TotalTime>2424</TotalTime>
  <Words>757</Words>
  <Application>Microsoft Office PowerPoint</Application>
  <PresentationFormat>A4 Paper (210x297 mm)</PresentationFormat>
  <Paragraphs>213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Delta Partners Template 4.1 (May 2012)</vt:lpstr>
      <vt:lpstr>FlySense Augmented Reality FPV assisted navigation (applied to a helicopter)</vt:lpstr>
      <vt:lpstr>PowerPoint Presentation</vt:lpstr>
      <vt:lpstr>PowerPoint Presentation</vt:lpstr>
      <vt:lpstr>Taking into account simplified translation motion a rectangular window is obtained…</vt:lpstr>
      <vt:lpstr>PowerPoint Presentation</vt:lpstr>
      <vt:lpstr>Architecture: Status</vt:lpstr>
      <vt:lpstr>Experimented with AIR lab grid mapping algorithm on LIDAR data from bag file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FlySense Augmented Reality FPV assisted navigation (applied to a helicopter)</dc:title>
  <dc:creator>jlfonsec</dc:creator>
  <cp:lastModifiedBy>hsuresh</cp:lastModifiedBy>
  <cp:revision>156</cp:revision>
  <dcterms:created xsi:type="dcterms:W3CDTF">2017-09-07T13:44:21Z</dcterms:created>
  <dcterms:modified xsi:type="dcterms:W3CDTF">2017-11-09T20:35:32Z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0x0101007B7A5E78D98B864FA642C5446258F543</vt:lpwstr>
  </property>
</Properties>
</file>